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9"/>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42" r:id="rId136"/>
    <p:sldId id="447" r:id="rId137"/>
    <p:sldId id="446" r:id="rId138"/>
    <p:sldId id="402" r:id="rId139"/>
    <p:sldId id="438" r:id="rId140"/>
    <p:sldId id="445" r:id="rId141"/>
    <p:sldId id="448" r:id="rId142"/>
    <p:sldId id="449"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44" r:id="rId164"/>
    <p:sldId id="457" r:id="rId165"/>
    <p:sldId id="454" r:id="rId166"/>
    <p:sldId id="459" r:id="rId167"/>
    <p:sldId id="460" r:id="rId168"/>
    <p:sldId id="450" r:id="rId169"/>
    <p:sldId id="455" r:id="rId170"/>
    <p:sldId id="456" r:id="rId171"/>
    <p:sldId id="461" r:id="rId172"/>
    <p:sldId id="451" r:id="rId173"/>
    <p:sldId id="462" r:id="rId174"/>
    <p:sldId id="465" r:id="rId175"/>
    <p:sldId id="463" r:id="rId176"/>
    <p:sldId id="452" r:id="rId177"/>
    <p:sldId id="466" r:id="rId178"/>
    <p:sldId id="453" r:id="rId179"/>
    <p:sldId id="443" r:id="rId180"/>
    <p:sldId id="433" r:id="rId181"/>
    <p:sldId id="434" r:id="rId182"/>
    <p:sldId id="435" r:id="rId183"/>
    <p:sldId id="436" r:id="rId184"/>
    <p:sldId id="437" r:id="rId185"/>
    <p:sldId id="441" r:id="rId186"/>
    <p:sldId id="390" r:id="rId187"/>
    <p:sldId id="275" r:id="rId18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varScale="1">
        <p:scale>
          <a:sx n="106" d="100"/>
          <a:sy n="106" d="100"/>
        </p:scale>
        <p:origin x="126" y="21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viewProps" Target="viewProp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theme" Target="theme/theme1.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microsoft.com/office/2018/10/relationships/authors" Target="authors.xml"/><Relationship Id="rId190" Type="http://schemas.openxmlformats.org/officeDocument/2006/relationships/commentAuthors" Target="commentAuthor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04-Jul-23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91</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112</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115</a:t>
            </a:fld>
            <a:endParaRPr lang="en-US" dirty="0"/>
          </a:p>
        </p:txBody>
      </p:sp>
    </p:spTree>
    <p:extLst>
      <p:ext uri="{BB962C8B-B14F-4D97-AF65-F5344CB8AC3E}">
        <p14:creationId xmlns:p14="http://schemas.microsoft.com/office/powerpoint/2010/main" val="252718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135</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136</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137</a:t>
            </a:fld>
            <a:endParaRPr lang="en-US" dirty="0"/>
          </a:p>
        </p:txBody>
      </p:sp>
    </p:spTree>
    <p:extLst>
      <p:ext uri="{BB962C8B-B14F-4D97-AF65-F5344CB8AC3E}">
        <p14:creationId xmlns:p14="http://schemas.microsoft.com/office/powerpoint/2010/main" val="130574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138</a:t>
            </a:fld>
            <a:endParaRPr lang="en-US" dirty="0"/>
          </a:p>
        </p:txBody>
      </p:sp>
    </p:spTree>
    <p:extLst>
      <p:ext uri="{BB962C8B-B14F-4D97-AF65-F5344CB8AC3E}">
        <p14:creationId xmlns:p14="http://schemas.microsoft.com/office/powerpoint/2010/main" val="5059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139</a:t>
            </a:fld>
            <a:endParaRPr lang="en-US" dirty="0"/>
          </a:p>
        </p:txBody>
      </p:sp>
    </p:spTree>
    <p:extLst>
      <p:ext uri="{BB962C8B-B14F-4D97-AF65-F5344CB8AC3E}">
        <p14:creationId xmlns:p14="http://schemas.microsoft.com/office/powerpoint/2010/main" val="1421304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155</a:t>
            </a:fld>
            <a:endParaRPr lang="en-US" dirty="0"/>
          </a:p>
        </p:txBody>
      </p:sp>
    </p:spTree>
    <p:extLst>
      <p:ext uri="{BB962C8B-B14F-4D97-AF65-F5344CB8AC3E}">
        <p14:creationId xmlns:p14="http://schemas.microsoft.com/office/powerpoint/2010/main" val="408903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156</a:t>
            </a:fld>
            <a:endParaRPr lang="en-US" dirty="0"/>
          </a:p>
        </p:txBody>
      </p:sp>
    </p:spTree>
    <p:extLst>
      <p:ext uri="{BB962C8B-B14F-4D97-AF65-F5344CB8AC3E}">
        <p14:creationId xmlns:p14="http://schemas.microsoft.com/office/powerpoint/2010/main" val="117497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157</a:t>
            </a:fld>
            <a:endParaRPr lang="en-US" dirty="0"/>
          </a:p>
        </p:txBody>
      </p:sp>
    </p:spTree>
    <p:extLst>
      <p:ext uri="{BB962C8B-B14F-4D97-AF65-F5344CB8AC3E}">
        <p14:creationId xmlns:p14="http://schemas.microsoft.com/office/powerpoint/2010/main" val="165041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92</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158</a:t>
            </a:fld>
            <a:endParaRPr lang="en-US" dirty="0"/>
          </a:p>
        </p:txBody>
      </p:sp>
    </p:spTree>
    <p:extLst>
      <p:ext uri="{BB962C8B-B14F-4D97-AF65-F5344CB8AC3E}">
        <p14:creationId xmlns:p14="http://schemas.microsoft.com/office/powerpoint/2010/main" val="2728661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159</a:t>
            </a:fld>
            <a:endParaRPr lang="en-US" dirty="0"/>
          </a:p>
        </p:txBody>
      </p:sp>
    </p:spTree>
    <p:extLst>
      <p:ext uri="{BB962C8B-B14F-4D97-AF65-F5344CB8AC3E}">
        <p14:creationId xmlns:p14="http://schemas.microsoft.com/office/powerpoint/2010/main" val="3683197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167</a:t>
            </a:fld>
            <a:endParaRPr lang="en-US" dirty="0"/>
          </a:p>
        </p:txBody>
      </p:sp>
    </p:spTree>
    <p:extLst>
      <p:ext uri="{BB962C8B-B14F-4D97-AF65-F5344CB8AC3E}">
        <p14:creationId xmlns:p14="http://schemas.microsoft.com/office/powerpoint/2010/main" val="2091074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168</a:t>
            </a:fld>
            <a:endParaRPr lang="en-US" dirty="0"/>
          </a:p>
        </p:txBody>
      </p:sp>
    </p:spTree>
    <p:extLst>
      <p:ext uri="{BB962C8B-B14F-4D97-AF65-F5344CB8AC3E}">
        <p14:creationId xmlns:p14="http://schemas.microsoft.com/office/powerpoint/2010/main" val="216921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172</a:t>
            </a:fld>
            <a:endParaRPr lang="en-US" dirty="0"/>
          </a:p>
        </p:txBody>
      </p:sp>
    </p:spTree>
    <p:extLst>
      <p:ext uri="{BB962C8B-B14F-4D97-AF65-F5344CB8AC3E}">
        <p14:creationId xmlns:p14="http://schemas.microsoft.com/office/powerpoint/2010/main" val="1952409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182</a:t>
            </a:fld>
            <a:endParaRPr lang="en-US" dirty="0"/>
          </a:p>
        </p:txBody>
      </p:sp>
    </p:spTree>
    <p:extLst>
      <p:ext uri="{BB962C8B-B14F-4D97-AF65-F5344CB8AC3E}">
        <p14:creationId xmlns:p14="http://schemas.microsoft.com/office/powerpoint/2010/main" val="291004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109</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110</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111</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04-Jul-23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04-Jul-23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04-Jul-23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04-Jul-23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04-Jul-23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5" Type="http://schemas.openxmlformats.org/officeDocument/2006/relationships/image" Target="../media/image81.png"/><Relationship Id="rId4" Type="http://schemas.openxmlformats.org/officeDocument/2006/relationships/image" Target="../media/image8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1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4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91.PNG"/><Relationship Id="rId1" Type="http://schemas.openxmlformats.org/officeDocument/2006/relationships/slideLayout" Target="../slideLayouts/slideLayout5.xml"/><Relationship Id="rId4" Type="http://schemas.openxmlformats.org/officeDocument/2006/relationships/image" Target="../media/image105.png"/></Relationships>
</file>

<file path=ppt/slides/_rels/slide15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5.xml"/><Relationship Id="rId4" Type="http://schemas.openxmlformats.org/officeDocument/2006/relationships/image" Target="../media/image112.png"/></Relationships>
</file>

<file path=ppt/slides/_rels/slide16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5.xml"/><Relationship Id="rId4" Type="http://schemas.openxmlformats.org/officeDocument/2006/relationships/image" Target="../media/image115.png"/></Relationships>
</file>

<file path=ppt/slides/_rels/slide16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Rev.7</a:t>
            </a: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r:embed="rId2"/>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r:embed="rId3"/>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r:embed="rId4"/>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103</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109</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110</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111</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112</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115</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118</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119</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120</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121</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=SOMMA(Num1;Num2.....)/=SUM(Num1;Num2.....)</a:t>
            </a:r>
          </a:p>
        </p:txBody>
      </p:sp>
    </p:spTree>
    <p:extLst>
      <p:ext uri="{BB962C8B-B14F-4D97-AF65-F5344CB8AC3E}">
        <p14:creationId xmlns:p14="http://schemas.microsoft.com/office/powerpoint/2010/main" val="1499943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2" y="1068682"/>
            <a:ext cx="10327569"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Tipi di funzioni CONTA:</a:t>
            </a:r>
          </a:p>
          <a:p>
            <a:r>
              <a:rPr lang="it-IT" sz="2200" b="1" dirty="0">
                <a:solidFill>
                  <a:srgbClr val="141414"/>
                </a:solidFill>
                <a:latin typeface="Tenorite (Body)"/>
                <a:cs typeface="Arial" panose="020B0604020202020204" pitchFamily="34" charset="0"/>
              </a:rPr>
              <a:t>CONTA per contare numeri (COUNT)</a:t>
            </a:r>
          </a:p>
          <a:p>
            <a:r>
              <a:rPr lang="it-IT" sz="2200" b="1" dirty="0">
                <a:solidFill>
                  <a:srgbClr val="141414"/>
                </a:solidFill>
                <a:latin typeface="Tenorite (Body)"/>
                <a:cs typeface="Arial" panose="020B0604020202020204" pitchFamily="34" charset="0"/>
              </a:rPr>
              <a:t>CONTA.SE per contare numeri compresi tra X e Y (COUNTIF)</a:t>
            </a:r>
          </a:p>
          <a:p>
            <a:r>
              <a:rPr lang="it-IT" sz="2200" b="1" dirty="0">
                <a:solidFill>
                  <a:srgbClr val="141414"/>
                </a:solidFill>
                <a:latin typeface="Tenorite (Body)"/>
                <a:cs typeface="Arial" panose="020B0604020202020204" pitchFamily="34" charset="0"/>
              </a:rPr>
              <a:t>CONTA.PIU.SE per contare un numero N di criteri del tipo CONTA.SE (COUNTIFS)</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COUNT(value1;value2;...)</a:t>
            </a:r>
          </a:p>
          <a:p>
            <a:r>
              <a:rPr lang="it-IT" sz="2200" b="1" dirty="0">
                <a:solidFill>
                  <a:srgbClr val="141414"/>
                </a:solidFill>
                <a:latin typeface="Tenorite (Body)"/>
                <a:cs typeface="Arial" panose="020B0604020202020204" pitchFamily="34" charset="0"/>
              </a:rPr>
              <a:t>COUNTIF(range;criteria)</a:t>
            </a:r>
          </a:p>
          <a:p>
            <a:r>
              <a:rPr lang="it-IT" sz="2200" b="1" dirty="0">
                <a:solidFill>
                  <a:srgbClr val="141414"/>
                </a:solidFill>
                <a:latin typeface="Tenorite (Body)"/>
                <a:cs typeface="Arial" panose="020B0604020202020204" pitchFamily="34" charset="0"/>
              </a:rPr>
              <a:t>COUNTIFS(criteria_range1;criteria1;criteria_range2;criteria2;...)</a:t>
            </a:r>
          </a:p>
        </p:txBody>
      </p:sp>
    </p:spTree>
    <p:extLst>
      <p:ext uri="{BB962C8B-B14F-4D97-AF65-F5344CB8AC3E}">
        <p14:creationId xmlns:p14="http://schemas.microsoft.com/office/powerpoint/2010/main" val="4039387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r:embed="rId2"/>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r:embed="rId3"/>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r:embed="rId4"/>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r:embed="rId5"/>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Esercizio</a:t>
            </a:r>
            <a:r>
              <a:rPr lang="en-US" dirty="0"/>
              <a:t> VLOOKUP con </a:t>
            </a:r>
            <a:r>
              <a:rPr lang="en-US" dirty="0" err="1"/>
              <a:t>range_lookup</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93049" y="892417"/>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Per eseguire un test della funzione VLOOKUP con TRUE/FALSE nel parametro «range_lookup» che abbiano un effetto sull’esito della ricerca, </a:t>
            </a:r>
            <a:r>
              <a:rPr lang="it-IT" sz="2200" b="1" u="sng" dirty="0">
                <a:solidFill>
                  <a:srgbClr val="141414"/>
                </a:solidFill>
                <a:latin typeface="Tenorite (Body)"/>
                <a:cs typeface="Arial" panose="020B0604020202020204" pitchFamily="34" charset="0"/>
              </a:rPr>
              <a:t>c’è bisogno di un range di dati ordinato</a:t>
            </a:r>
            <a:r>
              <a:rPr lang="it-IT" sz="2200" b="1" dirty="0">
                <a:solidFill>
                  <a:srgbClr val="141414"/>
                </a:solidFill>
                <a:latin typeface="Tenorite (Body)"/>
                <a:cs typeface="Arial" panose="020B0604020202020204" pitchFamily="34" charset="0"/>
              </a:rPr>
              <a:t>. Infatti, come vedremo, il valore FALSE (quindi match esatto) ci restituisce il valore corrispondente al match prima della soglia successiva.</a:t>
            </a:r>
          </a:p>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647784AC-FBD6-007F-75AE-3587155C33AF}"/>
              </a:ext>
            </a:extLst>
          </p:cNvPr>
          <p:cNvPicPr>
            <a:picLocks noChangeAspect="1"/>
          </p:cNvPicPr>
          <p:nvPr/>
        </p:nvPicPr>
        <p:blipFill>
          <a:blip r:embed="rId2"/>
          <a:stretch>
            <a:fillRect/>
          </a:stretch>
        </p:blipFill>
        <p:spPr>
          <a:xfrm>
            <a:off x="811935" y="2479401"/>
            <a:ext cx="2133898" cy="2772162"/>
          </a:xfrm>
          <a:prstGeom prst="rect">
            <a:avLst/>
          </a:prstGeom>
        </p:spPr>
      </p:pic>
      <p:sp>
        <p:nvSpPr>
          <p:cNvPr id="10" name="TextBox 9">
            <a:extLst>
              <a:ext uri="{FF2B5EF4-FFF2-40B4-BE49-F238E27FC236}">
                <a16:creationId xmlns:a16="http://schemas.microsoft.com/office/drawing/2014/main" id="{61DC15CD-BFF8-E8CB-440B-1CD5EEAD23EF}"/>
              </a:ext>
            </a:extLst>
          </p:cNvPr>
          <p:cNvSpPr txBox="1"/>
          <p:nvPr/>
        </p:nvSpPr>
        <p:spPr>
          <a:xfrm>
            <a:off x="811935" y="5277233"/>
            <a:ext cx="609750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TRUE</a:t>
            </a:r>
            <a:r>
              <a:rPr lang="en-US" sz="2200" b="1" dirty="0">
                <a:solidFill>
                  <a:srgbClr val="141414"/>
                </a:solidFill>
                <a:latin typeface="Tenorite (Body)"/>
                <a:cs typeface="Arial" panose="020B0604020202020204" pitchFamily="34" charset="0"/>
              </a:rPr>
              <a:t>)</a:t>
            </a:r>
          </a:p>
        </p:txBody>
      </p:sp>
      <p:sp>
        <p:nvSpPr>
          <p:cNvPr id="12" name="Rectangle: Rounded Corners 11">
            <a:extLst>
              <a:ext uri="{FF2B5EF4-FFF2-40B4-BE49-F238E27FC236}">
                <a16:creationId xmlns:a16="http://schemas.microsoft.com/office/drawing/2014/main" id="{6CECFA10-4384-7C2D-2D57-DD9F00AC6CE5}"/>
              </a:ext>
            </a:extLst>
          </p:cNvPr>
          <p:cNvSpPr/>
          <p:nvPr/>
        </p:nvSpPr>
        <p:spPr>
          <a:xfrm>
            <a:off x="2166151" y="2842786"/>
            <a:ext cx="701336" cy="41645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6" name="Picture 15">
            <a:extLst>
              <a:ext uri="{FF2B5EF4-FFF2-40B4-BE49-F238E27FC236}">
                <a16:creationId xmlns:a16="http://schemas.microsoft.com/office/drawing/2014/main" id="{CBBE37DE-A1E8-2E0C-DB02-5156C7778870}"/>
              </a:ext>
            </a:extLst>
          </p:cNvPr>
          <p:cNvPicPr>
            <a:picLocks noChangeAspect="1"/>
          </p:cNvPicPr>
          <p:nvPr/>
        </p:nvPicPr>
        <p:blipFill>
          <a:blip r:embed="rId3"/>
          <a:stretch>
            <a:fillRect/>
          </a:stretch>
        </p:blipFill>
        <p:spPr>
          <a:xfrm>
            <a:off x="9009477" y="2530933"/>
            <a:ext cx="2133897" cy="2815559"/>
          </a:xfrm>
          <a:prstGeom prst="rect">
            <a:avLst/>
          </a:prstGeom>
        </p:spPr>
      </p:pic>
      <p:sp>
        <p:nvSpPr>
          <p:cNvPr id="17" name="TextBox 16">
            <a:extLst>
              <a:ext uri="{FF2B5EF4-FFF2-40B4-BE49-F238E27FC236}">
                <a16:creationId xmlns:a16="http://schemas.microsoft.com/office/drawing/2014/main" id="{D60C0C32-9ED4-A22D-38EC-7122AD8DE732}"/>
              </a:ext>
            </a:extLst>
          </p:cNvPr>
          <p:cNvSpPr txBox="1"/>
          <p:nvPr/>
        </p:nvSpPr>
        <p:spPr>
          <a:xfrm>
            <a:off x="7960852" y="5354044"/>
            <a:ext cx="423114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FALSE</a:t>
            </a:r>
            <a:r>
              <a:rPr lang="en-US" sz="2200" b="1"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0293758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401661"/>
            <a:ext cx="10182813" cy="1325563"/>
          </a:xfrm>
        </p:spPr>
        <p:txBody>
          <a:bodyPr/>
          <a:lstStyle/>
          <a:p>
            <a:r>
              <a:rPr lang="en-US" sz="4400" dirty="0" err="1"/>
              <a:t>Esercizio</a:t>
            </a:r>
            <a:r>
              <a:rPr lang="en-US" sz="4400" dirty="0"/>
              <a:t> VLOOKUP con </a:t>
            </a:r>
            <a:r>
              <a:rPr lang="en-US" sz="4400" dirty="0" err="1"/>
              <a:t>range_lookup</a:t>
            </a:r>
            <a:r>
              <a:rPr lang="en-US" sz="4400" dirty="0"/>
              <a:t> (2)</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10" name="TextBox 9">
            <a:extLst>
              <a:ext uri="{FF2B5EF4-FFF2-40B4-BE49-F238E27FC236}">
                <a16:creationId xmlns:a16="http://schemas.microsoft.com/office/drawing/2014/main" id="{61DC15CD-BFF8-E8CB-440B-1CD5EEAD23EF}"/>
              </a:ext>
            </a:extLst>
          </p:cNvPr>
          <p:cNvSpPr txBox="1"/>
          <p:nvPr/>
        </p:nvSpPr>
        <p:spPr>
          <a:xfrm>
            <a:off x="2581991" y="4567181"/>
            <a:ext cx="4402861"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=VLOOKUP(E3;$B$3:$C$7;2;TRUE)</a:t>
            </a:r>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5" name="Picture 14">
            <a:extLst>
              <a:ext uri="{FF2B5EF4-FFF2-40B4-BE49-F238E27FC236}">
                <a16:creationId xmlns:a16="http://schemas.microsoft.com/office/drawing/2014/main" id="{AC69D437-F72D-50E7-4566-B89F2449606F}"/>
              </a:ext>
            </a:extLst>
          </p:cNvPr>
          <p:cNvPicPr>
            <a:picLocks noChangeAspect="1"/>
          </p:cNvPicPr>
          <p:nvPr/>
        </p:nvPicPr>
        <p:blipFill>
          <a:blip r:embed="rId2"/>
          <a:stretch>
            <a:fillRect/>
          </a:stretch>
        </p:blipFill>
        <p:spPr>
          <a:xfrm>
            <a:off x="3182999" y="2448423"/>
            <a:ext cx="3200847" cy="2048161"/>
          </a:xfrm>
          <a:prstGeom prst="rect">
            <a:avLst/>
          </a:prstGeom>
        </p:spPr>
      </p:pic>
      <p:sp>
        <p:nvSpPr>
          <p:cNvPr id="12" name="Rectangle: Rounded Corners 11">
            <a:extLst>
              <a:ext uri="{FF2B5EF4-FFF2-40B4-BE49-F238E27FC236}">
                <a16:creationId xmlns:a16="http://schemas.microsoft.com/office/drawing/2014/main" id="{6CECFA10-4384-7C2D-2D57-DD9F00AC6CE5}"/>
              </a:ext>
            </a:extLst>
          </p:cNvPr>
          <p:cNvSpPr/>
          <p:nvPr/>
        </p:nvSpPr>
        <p:spPr>
          <a:xfrm>
            <a:off x="3820965" y="2688879"/>
            <a:ext cx="701336" cy="24444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4BCB8D-58AA-87DF-2039-E8504E553410}"/>
              </a:ext>
            </a:extLst>
          </p:cNvPr>
          <p:cNvPicPr>
            <a:picLocks noChangeAspect="1"/>
          </p:cNvPicPr>
          <p:nvPr/>
        </p:nvPicPr>
        <p:blipFill>
          <a:blip r:embed="rId3"/>
          <a:stretch>
            <a:fillRect/>
          </a:stretch>
        </p:blipFill>
        <p:spPr>
          <a:xfrm>
            <a:off x="1028375" y="2790736"/>
            <a:ext cx="1343212" cy="1276528"/>
          </a:xfrm>
          <a:prstGeom prst="rect">
            <a:avLst/>
          </a:prstGeom>
        </p:spPr>
      </p:pic>
      <p:sp>
        <p:nvSpPr>
          <p:cNvPr id="18" name="TextBox 17">
            <a:extLst>
              <a:ext uri="{FF2B5EF4-FFF2-40B4-BE49-F238E27FC236}">
                <a16:creationId xmlns:a16="http://schemas.microsoft.com/office/drawing/2014/main" id="{3E0DD8F2-C800-C7EE-6718-E2B2F2166C10}"/>
              </a:ext>
            </a:extLst>
          </p:cNvPr>
          <p:cNvSpPr txBox="1"/>
          <p:nvPr/>
        </p:nvSpPr>
        <p:spPr>
          <a:xfrm>
            <a:off x="7271726" y="4583216"/>
            <a:ext cx="459540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=VLOOKUP(E3;$B$3:$C$7;2;FALSE)</a:t>
            </a:r>
          </a:p>
        </p:txBody>
      </p:sp>
      <p:pic>
        <p:nvPicPr>
          <p:cNvPr id="20" name="Picture 19">
            <a:extLst>
              <a:ext uri="{FF2B5EF4-FFF2-40B4-BE49-F238E27FC236}">
                <a16:creationId xmlns:a16="http://schemas.microsoft.com/office/drawing/2014/main" id="{A7EBA881-5CCF-6C90-F5D1-433781720A5A}"/>
              </a:ext>
            </a:extLst>
          </p:cNvPr>
          <p:cNvPicPr>
            <a:picLocks noChangeAspect="1"/>
          </p:cNvPicPr>
          <p:nvPr/>
        </p:nvPicPr>
        <p:blipFill>
          <a:blip r:embed="rId4"/>
          <a:stretch>
            <a:fillRect/>
          </a:stretch>
        </p:blipFill>
        <p:spPr>
          <a:xfrm>
            <a:off x="7857501" y="2462712"/>
            <a:ext cx="3124636" cy="2019582"/>
          </a:xfrm>
          <a:prstGeom prst="rect">
            <a:avLst/>
          </a:prstGeom>
        </p:spPr>
      </p:pic>
    </p:spTree>
    <p:extLst>
      <p:ext uri="{BB962C8B-B14F-4D97-AF65-F5344CB8AC3E}">
        <p14:creationId xmlns:p14="http://schemas.microsoft.com/office/powerpoint/2010/main" val="39385038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VLOOKUP per merge di </a:t>
            </a:r>
            <a:r>
              <a:rPr lang="en-US" dirty="0" err="1"/>
              <a:t>tabelle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177318"/>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169766"/>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2B654B19-0FC6-43BC-80F7-6B54B66D3EEA}"/>
              </a:ext>
            </a:extLst>
          </p:cNvPr>
          <p:cNvPicPr>
            <a:picLocks noChangeAspect="1"/>
          </p:cNvPicPr>
          <p:nvPr/>
        </p:nvPicPr>
        <p:blipFill>
          <a:blip r:embed="rId2"/>
          <a:stretch>
            <a:fillRect/>
          </a:stretch>
        </p:blipFill>
        <p:spPr>
          <a:xfrm>
            <a:off x="417113" y="1177318"/>
            <a:ext cx="3576731" cy="3059435"/>
          </a:xfrm>
          <a:prstGeom prst="rect">
            <a:avLst/>
          </a:prstGeom>
        </p:spPr>
      </p:pic>
      <p:pic>
        <p:nvPicPr>
          <p:cNvPr id="10" name="Picture 9">
            <a:extLst>
              <a:ext uri="{FF2B5EF4-FFF2-40B4-BE49-F238E27FC236}">
                <a16:creationId xmlns:a16="http://schemas.microsoft.com/office/drawing/2014/main" id="{8DEE736B-2791-315A-40A6-D99D03C0291B}"/>
              </a:ext>
            </a:extLst>
          </p:cNvPr>
          <p:cNvPicPr>
            <a:picLocks noChangeAspect="1"/>
          </p:cNvPicPr>
          <p:nvPr/>
        </p:nvPicPr>
        <p:blipFill>
          <a:blip r:embed="rId3"/>
          <a:stretch>
            <a:fillRect/>
          </a:stretch>
        </p:blipFill>
        <p:spPr>
          <a:xfrm>
            <a:off x="7172980" y="1162214"/>
            <a:ext cx="3733115" cy="3019559"/>
          </a:xfrm>
          <a:prstGeom prst="rect">
            <a:avLst/>
          </a:prstGeom>
        </p:spPr>
      </p:pic>
      <p:pic>
        <p:nvPicPr>
          <p:cNvPr id="13" name="Picture 12">
            <a:extLst>
              <a:ext uri="{FF2B5EF4-FFF2-40B4-BE49-F238E27FC236}">
                <a16:creationId xmlns:a16="http://schemas.microsoft.com/office/drawing/2014/main" id="{FCF10F94-1B76-8A7E-F832-7D1AF9301C28}"/>
              </a:ext>
            </a:extLst>
          </p:cNvPr>
          <p:cNvPicPr>
            <a:picLocks noChangeAspect="1"/>
          </p:cNvPicPr>
          <p:nvPr/>
        </p:nvPicPr>
        <p:blipFill>
          <a:blip r:embed="rId4"/>
          <a:stretch>
            <a:fillRect/>
          </a:stretch>
        </p:blipFill>
        <p:spPr>
          <a:xfrm>
            <a:off x="3976088" y="1140231"/>
            <a:ext cx="2327057" cy="374282"/>
          </a:xfrm>
          <a:prstGeom prst="rect">
            <a:avLst/>
          </a:prstGeom>
        </p:spPr>
      </p:pic>
      <p:sp>
        <p:nvSpPr>
          <p:cNvPr id="14" name="Rectangle: Rounded Corners 13">
            <a:extLst>
              <a:ext uri="{FF2B5EF4-FFF2-40B4-BE49-F238E27FC236}">
                <a16:creationId xmlns:a16="http://schemas.microsoft.com/office/drawing/2014/main" id="{038BD3E6-2329-F1D9-4A21-4DB64BD88022}"/>
              </a:ext>
            </a:extLst>
          </p:cNvPr>
          <p:cNvSpPr/>
          <p:nvPr/>
        </p:nvSpPr>
        <p:spPr>
          <a:xfrm>
            <a:off x="8336132" y="1131003"/>
            <a:ext cx="2569963" cy="36540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350567AF-DA34-50C8-B100-0E2E33B019B9}"/>
              </a:ext>
            </a:extLst>
          </p:cNvPr>
          <p:cNvCxnSpPr>
            <a:cxnSpLocks/>
            <a:stCxn id="14" idx="0"/>
            <a:endCxn id="13" idx="0"/>
          </p:cNvCxnSpPr>
          <p:nvPr/>
        </p:nvCxnSpPr>
        <p:spPr>
          <a:xfrm rot="16200000" flipH="1" flipV="1">
            <a:off x="7375752" y="-1105132"/>
            <a:ext cx="9228" cy="4481497"/>
          </a:xfrm>
          <a:prstGeom prst="bentConnector3">
            <a:avLst>
              <a:gd name="adj1" fmla="val -2477243"/>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87AA82A-5A93-66A6-F6B9-DA69ECDDF3FD}"/>
              </a:ext>
            </a:extLst>
          </p:cNvPr>
          <p:cNvSpPr txBox="1"/>
          <p:nvPr/>
        </p:nvSpPr>
        <p:spPr>
          <a:xfrm>
            <a:off x="9574583" y="774205"/>
            <a:ext cx="1808940"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manual copy</a:t>
            </a:r>
          </a:p>
        </p:txBody>
      </p:sp>
      <p:sp>
        <p:nvSpPr>
          <p:cNvPr id="22" name="Rectangle: Rounded Corners 21">
            <a:extLst>
              <a:ext uri="{FF2B5EF4-FFF2-40B4-BE49-F238E27FC236}">
                <a16:creationId xmlns:a16="http://schemas.microsoft.com/office/drawing/2014/main" id="{67DF965E-543E-EE66-1A5D-FF9E70E9C556}"/>
              </a:ext>
            </a:extLst>
          </p:cNvPr>
          <p:cNvSpPr/>
          <p:nvPr/>
        </p:nvSpPr>
        <p:spPr>
          <a:xfrm>
            <a:off x="8220548" y="1496406"/>
            <a:ext cx="2867662" cy="26700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AE0EF9EF-924E-58A9-90BA-228094DFE9B0}"/>
              </a:ext>
            </a:extLst>
          </p:cNvPr>
          <p:cNvCxnSpPr>
            <a:cxnSpLocks/>
            <a:stCxn id="22" idx="2"/>
          </p:cNvCxnSpPr>
          <p:nvPr/>
        </p:nvCxnSpPr>
        <p:spPr>
          <a:xfrm rot="5400000" flipH="1">
            <a:off x="6851178" y="1363218"/>
            <a:ext cx="840976" cy="4765426"/>
          </a:xfrm>
          <a:prstGeom prst="bentConnector4">
            <a:avLst>
              <a:gd name="adj1" fmla="val -61632"/>
              <a:gd name="adj2" fmla="val 10000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29D52E0-46B7-8FA0-6297-AE20BEDDAAFB}"/>
              </a:ext>
            </a:extLst>
          </p:cNvPr>
          <p:cNvSpPr txBox="1"/>
          <p:nvPr/>
        </p:nvSpPr>
        <p:spPr>
          <a:xfrm>
            <a:off x="7195772" y="4216578"/>
            <a:ext cx="273112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 Function</a:t>
            </a:r>
          </a:p>
        </p:txBody>
      </p:sp>
      <p:sp>
        <p:nvSpPr>
          <p:cNvPr id="33" name="TextBox 32">
            <a:extLst>
              <a:ext uri="{FF2B5EF4-FFF2-40B4-BE49-F238E27FC236}">
                <a16:creationId xmlns:a16="http://schemas.microsoft.com/office/drawing/2014/main" id="{B95EF194-280F-35D9-92E9-D42DF3853B08}"/>
              </a:ext>
            </a:extLst>
          </p:cNvPr>
          <p:cNvSpPr txBox="1"/>
          <p:nvPr/>
        </p:nvSpPr>
        <p:spPr>
          <a:xfrm>
            <a:off x="1467417" y="5294140"/>
            <a:ext cx="6097508" cy="369332"/>
          </a:xfrm>
          <a:prstGeom prst="rect">
            <a:avLst/>
          </a:prstGeom>
          <a:solidFill>
            <a:srgbClr val="FFC000"/>
          </a:solidFill>
        </p:spPr>
        <p:txBody>
          <a:bodyPr wrap="square">
            <a:spAutoFit/>
          </a:bodyPr>
          <a:lstStyle/>
          <a:p>
            <a:r>
              <a:rPr lang="en-US" dirty="0"/>
              <a:t>=VLOOKUP(B3;ARANCIOSHEET!$B$3:$D$11;</a:t>
            </a:r>
            <a:r>
              <a:rPr lang="en-US" b="1" dirty="0"/>
              <a:t>2</a:t>
            </a:r>
            <a:r>
              <a:rPr lang="en-US" dirty="0"/>
              <a:t>;0)</a:t>
            </a:r>
          </a:p>
        </p:txBody>
      </p:sp>
      <p:sp>
        <p:nvSpPr>
          <p:cNvPr id="34" name="Rectangle: Rounded Corners 33">
            <a:extLst>
              <a:ext uri="{FF2B5EF4-FFF2-40B4-BE49-F238E27FC236}">
                <a16:creationId xmlns:a16="http://schemas.microsoft.com/office/drawing/2014/main" id="{A2F918EA-00E1-EA17-9059-7ED97AA3046B}"/>
              </a:ext>
            </a:extLst>
          </p:cNvPr>
          <p:cNvSpPr/>
          <p:nvPr/>
        </p:nvSpPr>
        <p:spPr>
          <a:xfrm>
            <a:off x="3981063" y="1466166"/>
            <a:ext cx="1333321"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7F75CAE-D320-43BA-0315-0F135B5C977E}"/>
              </a:ext>
            </a:extLst>
          </p:cNvPr>
          <p:cNvCxnSpPr>
            <a:cxnSpLocks/>
            <a:stCxn id="34" idx="2"/>
          </p:cNvCxnSpPr>
          <p:nvPr/>
        </p:nvCxnSpPr>
        <p:spPr>
          <a:xfrm flipH="1">
            <a:off x="3776126" y="1759874"/>
            <a:ext cx="871598" cy="34890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E5CB0637-0964-85EF-304B-0D24DE751BB7}"/>
              </a:ext>
            </a:extLst>
          </p:cNvPr>
          <p:cNvSpPr/>
          <p:nvPr/>
        </p:nvSpPr>
        <p:spPr>
          <a:xfrm>
            <a:off x="5319658" y="1466166"/>
            <a:ext cx="958214"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D47DF72-B4F6-6089-2AA4-985B03CDB7EA}"/>
              </a:ext>
            </a:extLst>
          </p:cNvPr>
          <p:cNvSpPr txBox="1"/>
          <p:nvPr/>
        </p:nvSpPr>
        <p:spPr>
          <a:xfrm>
            <a:off x="4990702" y="4903758"/>
            <a:ext cx="6097508" cy="369332"/>
          </a:xfrm>
          <a:prstGeom prst="rect">
            <a:avLst/>
          </a:prstGeom>
          <a:solidFill>
            <a:srgbClr val="FFC000"/>
          </a:solidFill>
        </p:spPr>
        <p:txBody>
          <a:bodyPr wrap="square">
            <a:spAutoFit/>
          </a:bodyPr>
          <a:lstStyle/>
          <a:p>
            <a:r>
              <a:rPr lang="en-US" dirty="0"/>
              <a:t>=VLOOKUP(B3;ARANCIOSHEET!$B$3:$D$11;</a:t>
            </a:r>
            <a:r>
              <a:rPr lang="en-US" b="1" dirty="0"/>
              <a:t>3</a:t>
            </a:r>
            <a:r>
              <a:rPr lang="en-US" dirty="0"/>
              <a:t>;0)</a:t>
            </a:r>
          </a:p>
        </p:txBody>
      </p:sp>
      <p:cxnSp>
        <p:nvCxnSpPr>
          <p:cNvPr id="44" name="Straight Arrow Connector 43">
            <a:extLst>
              <a:ext uri="{FF2B5EF4-FFF2-40B4-BE49-F238E27FC236}">
                <a16:creationId xmlns:a16="http://schemas.microsoft.com/office/drawing/2014/main" id="{6F7EA8AF-B950-216A-2220-493ABBA4478A}"/>
              </a:ext>
            </a:extLst>
          </p:cNvPr>
          <p:cNvCxnSpPr>
            <a:cxnSpLocks/>
            <a:stCxn id="41" idx="2"/>
          </p:cNvCxnSpPr>
          <p:nvPr/>
        </p:nvCxnSpPr>
        <p:spPr>
          <a:xfrm>
            <a:off x="5798765" y="1759874"/>
            <a:ext cx="296300" cy="31514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B1E5769-734A-0FF2-F41D-71501C3682E0}"/>
              </a:ext>
            </a:extLst>
          </p:cNvPr>
          <p:cNvSpPr/>
          <p:nvPr/>
        </p:nvSpPr>
        <p:spPr>
          <a:xfrm>
            <a:off x="3966651" y="1776392"/>
            <a:ext cx="2336494" cy="240538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869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135</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136</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VLOOKUP ADVANCED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137</a:t>
            </a:fld>
            <a:endParaRPr lang="en-US" dirty="0"/>
          </a:p>
        </p:txBody>
      </p:sp>
    </p:spTree>
    <p:extLst>
      <p:ext uri="{BB962C8B-B14F-4D97-AF65-F5344CB8AC3E}">
        <p14:creationId xmlns:p14="http://schemas.microsoft.com/office/powerpoint/2010/main" val="18995391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con </a:t>
            </a:r>
            <a:r>
              <a:rPr lang="en-US" sz="2400" dirty="0" err="1"/>
              <a:t>range_lookup</a:t>
            </a:r>
            <a:r>
              <a:rPr lang="en-US" sz="2400" dirty="0"/>
              <a:t> TRUE/FALSE </a:t>
            </a:r>
            <a:endParaRPr lang="en-US" sz="2400" b="1" dirty="0"/>
          </a:p>
          <a:p>
            <a:r>
              <a:rPr lang="en-US" b="1" dirty="0"/>
              <a:t>document26\VLOOKUP_ExampleFinal.xlsx</a:t>
            </a:r>
          </a:p>
          <a:p>
            <a:pPr marL="342900" indent="-342900">
              <a:buFontTx/>
              <a:buChar char="-"/>
            </a:pPr>
            <a:r>
              <a:rPr lang="en-US" b="1" dirty="0"/>
              <a:t>VLOOKUP OTHER EXAMPLES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138</a:t>
            </a:fld>
            <a:endParaRPr lang="en-US" dirty="0"/>
          </a:p>
        </p:txBody>
      </p:sp>
    </p:spTree>
    <p:extLst>
      <p:ext uri="{BB962C8B-B14F-4D97-AF65-F5344CB8AC3E}">
        <p14:creationId xmlns:p14="http://schemas.microsoft.com/office/powerpoint/2010/main" val="17019584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per MERGE di </a:t>
            </a:r>
            <a:r>
              <a:rPr lang="en-US" sz="2400" dirty="0" err="1"/>
              <a:t>Tabelle</a:t>
            </a:r>
            <a:endParaRPr lang="en-US" sz="2400" b="1" dirty="0"/>
          </a:p>
          <a:p>
            <a:r>
              <a:rPr lang="en-US" b="1" dirty="0"/>
              <a:t>document26\VLOOKUP_MergeTabelle.xlsx</a:t>
            </a:r>
          </a:p>
          <a:p>
            <a:pPr marL="342900" indent="-342900">
              <a:buFontTx/>
              <a:buChar char="-"/>
            </a:pPr>
            <a:r>
              <a:rPr lang="en-US" b="1" dirty="0"/>
              <a:t>VLOOKUP MERGE TABELLE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139</a:t>
            </a:fld>
            <a:endParaRPr lang="en-US" dirty="0"/>
          </a:p>
        </p:txBody>
      </p:sp>
    </p:spTree>
    <p:extLst>
      <p:ext uri="{BB962C8B-B14F-4D97-AF65-F5344CB8AC3E}">
        <p14:creationId xmlns:p14="http://schemas.microsoft.com/office/powerpoint/2010/main" val="7439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Creare</a:t>
            </a:r>
            <a:r>
              <a:rPr lang="en-US" sz="6600" b="1" dirty="0"/>
              <a:t> </a:t>
            </a:r>
            <a:r>
              <a:rPr lang="en-US" sz="6600" b="1" dirty="0" err="1"/>
              <a:t>Grafici</a:t>
            </a:r>
            <a:r>
              <a:rPr lang="en-US" sz="6600" b="1" dirty="0"/>
              <a:t> e </a:t>
            </a:r>
            <a:r>
              <a:rPr lang="en-US" sz="6600" b="1" dirty="0" err="1"/>
              <a:t>Diagrammi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140</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5</a:t>
            </a:r>
            <a:endParaRPr lang="en-US" sz="6600" b="1" dirty="0"/>
          </a:p>
        </p:txBody>
      </p:sp>
    </p:spTree>
    <p:extLst>
      <p:ext uri="{BB962C8B-B14F-4D97-AF65-F5344CB8AC3E}">
        <p14:creationId xmlns:p14="http://schemas.microsoft.com/office/powerpoint/2010/main" val="36655760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Excel Charts</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5</a:t>
            </a:r>
            <a:endParaRPr lang="en-US" sz="5400" b="1" dirty="0"/>
          </a:p>
        </p:txBody>
      </p:sp>
    </p:spTree>
    <p:extLst>
      <p:ext uri="{BB962C8B-B14F-4D97-AF65-F5344CB8AC3E}">
        <p14:creationId xmlns:p14="http://schemas.microsoft.com/office/powerpoint/2010/main" val="2285978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1018281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dirty="0">
                <a:solidFill>
                  <a:srgbClr val="141414"/>
                </a:solidFill>
                <a:latin typeface="Tenorite (Body)"/>
                <a:cs typeface="Arial" panose="020B0604020202020204" pitchFamily="34" charset="0"/>
              </a:rPr>
              <a:t>Charts are visual representations of data used to make it more understandable.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Commonly used charts are:</a:t>
            </a:r>
          </a:p>
          <a:p>
            <a:pPr algn="l">
              <a:buFont typeface="Arial" panose="020B0604020202020204" pitchFamily="34" charset="0"/>
              <a:buChar char="•"/>
            </a:pP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Pie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Column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Line chart</a:t>
            </a:r>
          </a:p>
          <a:p>
            <a:pPr algn="l"/>
            <a:r>
              <a:rPr lang="en-US" sz="2200" dirty="0">
                <a:solidFill>
                  <a:srgbClr val="141414"/>
                </a:solidFill>
                <a:latin typeface="Tenorite (Body)"/>
                <a:cs typeface="Arial" panose="020B0604020202020204" pitchFamily="34" charset="0"/>
              </a:rPr>
              <a:t>Different charts are used for different types of data.</a:t>
            </a:r>
          </a:p>
        </p:txBody>
      </p:sp>
    </p:spTree>
    <p:extLst>
      <p:ext uri="{BB962C8B-B14F-4D97-AF65-F5344CB8AC3E}">
        <p14:creationId xmlns:p14="http://schemas.microsoft.com/office/powerpoint/2010/main" val="7713006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 </a:t>
            </a:r>
            <a:r>
              <a:rPr lang="en-US" dirty="0" err="1"/>
              <a:t>Primi</a:t>
            </a:r>
            <a:r>
              <a:rPr lang="en-US" dirty="0"/>
              <a:t>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143</a:t>
            </a:fld>
            <a:endParaRPr lang="en-US" dirty="0"/>
          </a:p>
        </p:txBody>
      </p:sp>
      <p:pic>
        <p:nvPicPr>
          <p:cNvPr id="4" name="Picture 3" descr="Chart, bar chart&#10;&#10;Description automatically generated">
            <a:extLst>
              <a:ext uri="{FF2B5EF4-FFF2-40B4-BE49-F238E27FC236}">
                <a16:creationId xmlns:a16="http://schemas.microsoft.com/office/drawing/2014/main" id="{5AEB4FC7-B7EA-F909-4098-F3161047C3F8}"/>
              </a:ext>
            </a:extLst>
          </p:cNvPr>
          <p:cNvPicPr>
            <a:picLocks noChangeAspect="1"/>
          </p:cNvPicPr>
          <p:nvPr/>
        </p:nvPicPr>
        <p:blipFill>
          <a:blip r:embed="rId2"/>
          <a:stretch>
            <a:fillRect/>
          </a:stretch>
        </p:blipFill>
        <p:spPr>
          <a:xfrm>
            <a:off x="3916632" y="3558556"/>
            <a:ext cx="4358736" cy="2586209"/>
          </a:xfrm>
          <a:prstGeom prst="rect">
            <a:avLst/>
          </a:prstGeom>
        </p:spPr>
      </p:pic>
      <p:pic>
        <p:nvPicPr>
          <p:cNvPr id="6" name="Content Placeholder 7" descr="A screenshot of a computer&#10;&#10;Description automatically generated with medium confidence">
            <a:extLst>
              <a:ext uri="{FF2B5EF4-FFF2-40B4-BE49-F238E27FC236}">
                <a16:creationId xmlns:a16="http://schemas.microsoft.com/office/drawing/2014/main" id="{CF4C2775-B383-9219-F7FB-E6A67CEE746A}"/>
              </a:ext>
            </a:extLst>
          </p:cNvPr>
          <p:cNvPicPr>
            <a:picLocks noGrp="1" noChangeAspect="1"/>
          </p:cNvPicPr>
          <p:nvPr>
            <p:ph idx="1"/>
          </p:nvPr>
        </p:nvPicPr>
        <p:blipFill>
          <a:blip r:embed="rId3"/>
          <a:stretch>
            <a:fillRect/>
          </a:stretch>
        </p:blipFill>
        <p:spPr>
          <a:xfrm>
            <a:off x="2737236" y="1167687"/>
            <a:ext cx="6383456" cy="1360814"/>
          </a:xfrm>
        </p:spPr>
      </p:pic>
      <p:sp>
        <p:nvSpPr>
          <p:cNvPr id="8" name="Content Placeholder 3">
            <a:extLst>
              <a:ext uri="{FF2B5EF4-FFF2-40B4-BE49-F238E27FC236}">
                <a16:creationId xmlns:a16="http://schemas.microsoft.com/office/drawing/2014/main" id="{5E66D3D5-A297-3ABA-52A0-54C730D48E89}"/>
              </a:ext>
            </a:extLst>
          </p:cNvPr>
          <p:cNvSpPr txBox="1">
            <a:spLocks/>
          </p:cNvSpPr>
          <p:nvPr/>
        </p:nvSpPr>
        <p:spPr>
          <a:xfrm>
            <a:off x="2737235" y="2736074"/>
            <a:ext cx="6383457" cy="4204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200" b="1" dirty="0">
                <a:solidFill>
                  <a:srgbClr val="141414"/>
                </a:solidFill>
                <a:latin typeface="Tenorite (Body)"/>
                <a:cs typeface="Arial" panose="020B0604020202020204" pitchFamily="34" charset="0"/>
              </a:rPr>
              <a:t>MENU: Insert &gt; Charts</a:t>
            </a:r>
          </a:p>
          <a:p>
            <a:pPr algn="ctr"/>
            <a:br>
              <a:rPr lang="it-IT" sz="2200" dirty="0">
                <a:solidFill>
                  <a:srgbClr val="141414"/>
                </a:solidFill>
                <a:latin typeface="Tenorite (Body)"/>
                <a:cs typeface="Arial" panose="020B0604020202020204" pitchFamily="34" charset="0"/>
              </a:rPr>
            </a:br>
            <a:endParaRPr lang="it-IT"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068424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144</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4748A46F-266C-619C-30B9-C2F5AB513C55}"/>
              </a:ext>
            </a:extLst>
          </p:cNvPr>
          <p:cNvPicPr>
            <a:picLocks noChangeAspect="1"/>
          </p:cNvPicPr>
          <p:nvPr/>
        </p:nvPicPr>
        <p:blipFill>
          <a:blip r:embed="rId2"/>
          <a:stretch>
            <a:fillRect/>
          </a:stretch>
        </p:blipFill>
        <p:spPr>
          <a:xfrm>
            <a:off x="383552" y="960114"/>
            <a:ext cx="6383456" cy="1360814"/>
          </a:xfrm>
          <a:prstGeom prst="rect">
            <a:avLst/>
          </a:prstGeom>
        </p:spPr>
      </p:pic>
      <p:sp>
        <p:nvSpPr>
          <p:cNvPr id="6" name="Rectangle 1">
            <a:extLst>
              <a:ext uri="{FF2B5EF4-FFF2-40B4-BE49-F238E27FC236}">
                <a16:creationId xmlns:a16="http://schemas.microsoft.com/office/drawing/2014/main" id="{4611DC86-3FAA-560F-B1A1-066CED4F503B}"/>
              </a:ext>
            </a:extLst>
          </p:cNvPr>
          <p:cNvSpPr>
            <a:spLocks noChangeArrowheads="1"/>
          </p:cNvSpPr>
          <p:nvPr/>
        </p:nvSpPr>
        <p:spPr bwMode="auto">
          <a:xfrm>
            <a:off x="486156" y="2567226"/>
            <a:ext cx="545303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There are three different type of </a:t>
            </a:r>
            <a:r>
              <a:rPr lang="en-US" altLang="en-US" sz="2200" b="1" dirty="0">
                <a:solidFill>
                  <a:srgbClr val="141414"/>
                </a:solidFill>
                <a:latin typeface="Tenorite (Body)"/>
                <a:cs typeface="Arial" panose="020B0604020202020204" pitchFamily="34" charset="0"/>
              </a:rPr>
              <a:t>bar charts</a:t>
            </a:r>
            <a:r>
              <a:rPr lang="en-US" altLang="en-US" sz="2200" dirty="0">
                <a:solidFill>
                  <a:srgbClr val="141414"/>
                </a:solidFill>
                <a:latin typeface="Tenorite (Body)"/>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10;&#10;Description automatically generated">
            <a:extLst>
              <a:ext uri="{FF2B5EF4-FFF2-40B4-BE49-F238E27FC236}">
                <a16:creationId xmlns:a16="http://schemas.microsoft.com/office/drawing/2014/main" id="{F459160F-9183-8B63-331A-CC2C9C0B0CE8}"/>
              </a:ext>
            </a:extLst>
          </p:cNvPr>
          <p:cNvPicPr>
            <a:picLocks noChangeAspect="1"/>
          </p:cNvPicPr>
          <p:nvPr/>
        </p:nvPicPr>
        <p:blipFill>
          <a:blip r:embed="rId3"/>
          <a:stretch>
            <a:fillRect/>
          </a:stretch>
        </p:blipFill>
        <p:spPr>
          <a:xfrm>
            <a:off x="7115013" y="2285017"/>
            <a:ext cx="4347981" cy="4101868"/>
          </a:xfrm>
          <a:prstGeom prst="rect">
            <a:avLst/>
          </a:prstGeom>
        </p:spPr>
      </p:pic>
      <p:pic>
        <p:nvPicPr>
          <p:cNvPr id="9" name="Picture 2">
            <a:extLst>
              <a:ext uri="{FF2B5EF4-FFF2-40B4-BE49-F238E27FC236}">
                <a16:creationId xmlns:a16="http://schemas.microsoft.com/office/drawing/2014/main" id="{4CCABA62-FA1D-0774-6455-C8B6513BC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414" y="2980867"/>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05063790-385D-D61D-42F6-8D7345F9A5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784" y="331929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01EB1DA1-4D4A-8499-A29D-524BBB823F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884" y="362182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18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145</a:t>
            </a:fld>
            <a:endParaRPr lang="en-US" dirty="0"/>
          </a:p>
        </p:txBody>
      </p:sp>
      <p:pic>
        <p:nvPicPr>
          <p:cNvPr id="11" name="Content Placeholder 7" descr="A screenshot of a computer&#10;&#10;Description automatically generated with medium confidence">
            <a:extLst>
              <a:ext uri="{FF2B5EF4-FFF2-40B4-BE49-F238E27FC236}">
                <a16:creationId xmlns:a16="http://schemas.microsoft.com/office/drawing/2014/main" id="{7C14D76E-552A-EDF5-C13C-1A06228A6E07}"/>
              </a:ext>
            </a:extLst>
          </p:cNvPr>
          <p:cNvPicPr>
            <a:picLocks noChangeAspect="1"/>
          </p:cNvPicPr>
          <p:nvPr/>
        </p:nvPicPr>
        <p:blipFill>
          <a:blip r:embed="rId2"/>
          <a:stretch>
            <a:fillRect/>
          </a:stretch>
        </p:blipFill>
        <p:spPr>
          <a:xfrm>
            <a:off x="388658" y="960114"/>
            <a:ext cx="6383456" cy="1360814"/>
          </a:xfrm>
          <a:prstGeom prst="rect">
            <a:avLst/>
          </a:prstGeom>
        </p:spPr>
      </p:pic>
      <p:sp>
        <p:nvSpPr>
          <p:cNvPr id="13" name="Rectangle 1">
            <a:extLst>
              <a:ext uri="{FF2B5EF4-FFF2-40B4-BE49-F238E27FC236}">
                <a16:creationId xmlns:a16="http://schemas.microsoft.com/office/drawing/2014/main" id="{25B71E20-7257-8B33-0221-9CBA50185A05}"/>
              </a:ext>
            </a:extLst>
          </p:cNvPr>
          <p:cNvSpPr>
            <a:spLocks noChangeArrowheads="1"/>
          </p:cNvSpPr>
          <p:nvPr/>
        </p:nvSpPr>
        <p:spPr bwMode="auto">
          <a:xfrm>
            <a:off x="388658" y="1947478"/>
            <a:ext cx="70908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a:t>
            </a:r>
            <a:r>
              <a:rPr lang="en-US" sz="2200" b="1" dirty="0">
                <a:solidFill>
                  <a:srgbClr val="141414"/>
                </a:solidFill>
                <a:latin typeface="Tenorite (Body)"/>
                <a:cs typeface="Arial" panose="020B0604020202020204" pitchFamily="34" charset="0"/>
              </a:rPr>
              <a:t>total amount of contribution for each category (absolute value)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the bars at the end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a:t>
            </a:r>
            <a:r>
              <a:rPr lang="en-US" sz="2200" b="1" dirty="0">
                <a:solidFill>
                  <a:srgbClr val="141414"/>
                </a:solidFill>
                <a:latin typeface="Tenorite (Body)"/>
                <a:cs typeface="Arial" panose="020B0604020202020204" pitchFamily="34" charset="0"/>
              </a:rPr>
              <a:t>when you have more than one </a:t>
            </a:r>
          </a:p>
          <a:p>
            <a:pPr algn="l"/>
            <a:r>
              <a:rPr lang="en-US" sz="2200" b="1"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Graphical user interface, application&#10;&#10;Description automatically generated">
            <a:extLst>
              <a:ext uri="{FF2B5EF4-FFF2-40B4-BE49-F238E27FC236}">
                <a16:creationId xmlns:a16="http://schemas.microsoft.com/office/drawing/2014/main" id="{43F1AD32-F125-4C2F-B6A6-48E4D1E9D83E}"/>
              </a:ext>
            </a:extLst>
          </p:cNvPr>
          <p:cNvPicPr>
            <a:picLocks noChangeAspect="1"/>
          </p:cNvPicPr>
          <p:nvPr/>
        </p:nvPicPr>
        <p:blipFill>
          <a:blip r:embed="rId3"/>
          <a:stretch>
            <a:fillRect/>
          </a:stretch>
        </p:blipFill>
        <p:spPr>
          <a:xfrm>
            <a:off x="7412970" y="2161929"/>
            <a:ext cx="4390372" cy="4189233"/>
          </a:xfrm>
          <a:prstGeom prst="rect">
            <a:avLst/>
          </a:prstGeom>
        </p:spPr>
      </p:pic>
    </p:spTree>
    <p:extLst>
      <p:ext uri="{BB962C8B-B14F-4D97-AF65-F5344CB8AC3E}">
        <p14:creationId xmlns:p14="http://schemas.microsoft.com/office/powerpoint/2010/main" val="25440521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146</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554A6EF2-7FA1-9702-5A31-A6577E933EB7}"/>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CCDD045C-7876-B76E-DC45-99A506EBD051}"/>
              </a:ext>
            </a:extLst>
          </p:cNvPr>
          <p:cNvSpPr>
            <a:spLocks noChangeArrowheads="1"/>
          </p:cNvSpPr>
          <p:nvPr/>
        </p:nvSpPr>
        <p:spPr bwMode="auto">
          <a:xfrm>
            <a:off x="473075" y="2187733"/>
            <a:ext cx="674447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total amount of contribution for each category referred on 1-100% scale.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a:t>
            </a:r>
            <a:r>
              <a:rPr lang="en-US" sz="2200" b="1" dirty="0">
                <a:solidFill>
                  <a:srgbClr val="141414"/>
                </a:solidFill>
                <a:latin typeface="Tenorite (Body)"/>
                <a:cs typeface="Arial" panose="020B0604020202020204" pitchFamily="34" charset="0"/>
              </a:rPr>
              <a:t>% stacking</a:t>
            </a:r>
            <a:r>
              <a:rPr lang="en-US" sz="2200" dirty="0">
                <a:solidFill>
                  <a:srgbClr val="141414"/>
                </a:solidFill>
                <a:latin typeface="Tenorite (Body)"/>
                <a:cs typeface="Arial" panose="020B0604020202020204" pitchFamily="34" charset="0"/>
              </a:rPr>
              <a:t> the bars referred to a total of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a:t>
            </a:r>
          </a:p>
          <a:p>
            <a:pPr algn="l"/>
            <a:r>
              <a:rPr lang="en-US" sz="2200"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7D07959-A714-5E2C-8E44-691CEEAF8B8B}"/>
              </a:ext>
            </a:extLst>
          </p:cNvPr>
          <p:cNvPicPr>
            <a:picLocks noChangeAspect="1"/>
          </p:cNvPicPr>
          <p:nvPr/>
        </p:nvPicPr>
        <p:blipFill>
          <a:blip r:embed="rId3"/>
          <a:srcRect/>
          <a:stretch/>
        </p:blipFill>
        <p:spPr>
          <a:xfrm>
            <a:off x="7328553" y="2187733"/>
            <a:ext cx="4390372" cy="4148000"/>
          </a:xfrm>
          <a:prstGeom prst="rect">
            <a:avLst/>
          </a:prstGeom>
        </p:spPr>
      </p:pic>
    </p:spTree>
    <p:extLst>
      <p:ext uri="{BB962C8B-B14F-4D97-AF65-F5344CB8AC3E}">
        <p14:creationId xmlns:p14="http://schemas.microsoft.com/office/powerpoint/2010/main" val="396994729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147</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75CEE0F9-0379-82C6-8DC0-1F9E62F8252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10" name="Rectangle 1">
            <a:extLst>
              <a:ext uri="{FF2B5EF4-FFF2-40B4-BE49-F238E27FC236}">
                <a16:creationId xmlns:a16="http://schemas.microsoft.com/office/drawing/2014/main" id="{7BBC4B7C-2330-A7A9-2259-947474897BA0}"/>
              </a:ext>
            </a:extLst>
          </p:cNvPr>
          <p:cNvSpPr>
            <a:spLocks noChangeArrowheads="1"/>
          </p:cNvSpPr>
          <p:nvPr/>
        </p:nvSpPr>
        <p:spPr bwMode="auto">
          <a:xfrm>
            <a:off x="486156" y="2465131"/>
            <a:ext cx="57570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dirty="0">
                <a:solidFill>
                  <a:srgbClr val="141414"/>
                </a:solidFill>
                <a:latin typeface="Tenorite (Body)"/>
                <a:cs typeface="Arial" panose="020B0604020202020204" pitchFamily="34" charset="0"/>
              </a:rPr>
              <a:t>Column charts show the data as </a:t>
            </a:r>
            <a:r>
              <a:rPr lang="en-US" sz="2200" b="1" dirty="0">
                <a:solidFill>
                  <a:srgbClr val="141414"/>
                </a:solidFill>
                <a:latin typeface="Tenorite (Body)"/>
                <a:cs typeface="Arial" panose="020B0604020202020204" pitchFamily="34" charset="0"/>
              </a:rPr>
              <a:t>vertical bars</a:t>
            </a:r>
            <a:r>
              <a:rPr lang="en-US" sz="2200" dirty="0">
                <a:solidFill>
                  <a:srgbClr val="141414"/>
                </a:solidFill>
                <a:latin typeface="Tenorite (Body)"/>
                <a:cs typeface="Arial" panose="020B0604020202020204" pitchFamily="34" charset="0"/>
              </a:rPr>
              <a:t>.</a:t>
            </a:r>
          </a:p>
          <a:p>
            <a:pPr eaLnBrk="0" fontAlgn="base" hangingPunct="0">
              <a:spcBef>
                <a:spcPct val="0"/>
              </a:spcBef>
              <a:spcAft>
                <a:spcPct val="0"/>
              </a:spcAft>
            </a:pPr>
            <a:br>
              <a:rPr lang="en-US" sz="2200" dirty="0">
                <a:solidFill>
                  <a:srgbClr val="141414"/>
                </a:solidFill>
                <a:latin typeface="Tenorite (Body)"/>
                <a:cs typeface="Arial" panose="020B0604020202020204" pitchFamily="34" charset="0"/>
              </a:rPr>
            </a:br>
            <a:endParaRPr lang="en-US" altLang="en-US" sz="2200" dirty="0">
              <a:solidFill>
                <a:srgbClr val="141414"/>
              </a:solidFill>
              <a:latin typeface="Tenorite (Body)"/>
              <a:cs typeface="Arial" panose="020B0604020202020204" pitchFamily="34" charset="0"/>
            </a:endParaRPr>
          </a:p>
        </p:txBody>
      </p:sp>
      <p:pic>
        <p:nvPicPr>
          <p:cNvPr id="11" name="Picture 10">
            <a:extLst>
              <a:ext uri="{FF2B5EF4-FFF2-40B4-BE49-F238E27FC236}">
                <a16:creationId xmlns:a16="http://schemas.microsoft.com/office/drawing/2014/main" id="{6D32EBD3-F8A9-642B-AE0E-8FF7963743E9}"/>
              </a:ext>
            </a:extLst>
          </p:cNvPr>
          <p:cNvPicPr>
            <a:picLocks noChangeAspect="1"/>
          </p:cNvPicPr>
          <p:nvPr/>
        </p:nvPicPr>
        <p:blipFill>
          <a:blip r:embed="rId3"/>
          <a:srcRect/>
          <a:stretch/>
        </p:blipFill>
        <p:spPr>
          <a:xfrm>
            <a:off x="7420627" y="2194860"/>
            <a:ext cx="4390372" cy="4161489"/>
          </a:xfrm>
          <a:prstGeom prst="rect">
            <a:avLst/>
          </a:prstGeom>
        </p:spPr>
      </p:pic>
      <p:sp>
        <p:nvSpPr>
          <p:cNvPr id="12" name="Rectangle 11">
            <a:extLst>
              <a:ext uri="{FF2B5EF4-FFF2-40B4-BE49-F238E27FC236}">
                <a16:creationId xmlns:a16="http://schemas.microsoft.com/office/drawing/2014/main" id="{D747C499-F567-F645-451D-DD1865F946C9}"/>
              </a:ext>
            </a:extLst>
          </p:cNvPr>
          <p:cNvSpPr>
            <a:spLocks noChangeArrowheads="1"/>
          </p:cNvSpPr>
          <p:nvPr/>
        </p:nvSpPr>
        <p:spPr bwMode="auto">
          <a:xfrm>
            <a:off x="486156" y="2919471"/>
            <a:ext cx="602966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three different types of column charts: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column(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FEB90E1D-F317-3343-13D6-C4B4140D1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527" y="3316129"/>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8BE6AA96-72B2-AF32-FBA9-FE0C6BB6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246" y="367012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0700DAB-82E1-BFFA-8421-B61F2B417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15" y="3977938"/>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62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148</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321B3EDB-BEA1-6B82-47DE-A1B4C8EBD646}"/>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EB45CEDE-602C-E8C4-E2DC-EC55315913CA}"/>
              </a:ext>
            </a:extLst>
          </p:cNvPr>
          <p:cNvSpPr>
            <a:spLocks noChangeArrowheads="1"/>
          </p:cNvSpPr>
          <p:nvPr/>
        </p:nvSpPr>
        <p:spPr bwMode="auto">
          <a:xfrm>
            <a:off x="486018" y="2370926"/>
            <a:ext cx="655804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Column charts are used to highlights the </a:t>
            </a:r>
            <a:r>
              <a:rPr lang="en-US" sz="2200" b="1" dirty="0">
                <a:solidFill>
                  <a:srgbClr val="141414"/>
                </a:solidFill>
                <a:latin typeface="Tenorite (Body)"/>
                <a:cs typeface="Arial" panose="020B0604020202020204" pitchFamily="34" charset="0"/>
              </a:rPr>
              <a:t>total amount of contribution for each category</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columns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411834-EB25-C63B-D4CC-04B05B33859C}"/>
              </a:ext>
            </a:extLst>
          </p:cNvPr>
          <p:cNvPicPr>
            <a:picLocks noChangeAspect="1"/>
          </p:cNvPicPr>
          <p:nvPr/>
        </p:nvPicPr>
        <p:blipFill>
          <a:blip r:embed="rId3"/>
          <a:srcRect/>
          <a:stretch/>
        </p:blipFill>
        <p:spPr>
          <a:xfrm>
            <a:off x="7420627" y="2187924"/>
            <a:ext cx="4390372" cy="4168425"/>
          </a:xfrm>
          <a:prstGeom prst="rect">
            <a:avLst/>
          </a:prstGeom>
        </p:spPr>
      </p:pic>
    </p:spTree>
    <p:extLst>
      <p:ext uri="{BB962C8B-B14F-4D97-AF65-F5344CB8AC3E}">
        <p14:creationId xmlns:p14="http://schemas.microsoft.com/office/powerpoint/2010/main" val="27284815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149</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D8ACD95A-F85E-7CD7-C3E1-32BB920B4E8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8305CBC8-C7F2-011A-6AE3-F6F81DECF7BB}"/>
              </a:ext>
            </a:extLst>
          </p:cNvPr>
          <p:cNvPicPr>
            <a:picLocks noChangeAspect="1"/>
          </p:cNvPicPr>
          <p:nvPr/>
        </p:nvPicPr>
        <p:blipFill>
          <a:blip r:embed="rId3"/>
          <a:srcRect/>
          <a:stretch/>
        </p:blipFill>
        <p:spPr>
          <a:xfrm>
            <a:off x="7420627" y="2117616"/>
            <a:ext cx="4390372" cy="4154926"/>
          </a:xfrm>
          <a:prstGeom prst="rect">
            <a:avLst/>
          </a:prstGeom>
        </p:spPr>
      </p:pic>
      <p:sp>
        <p:nvSpPr>
          <p:cNvPr id="11" name="TextBox 10">
            <a:extLst>
              <a:ext uri="{FF2B5EF4-FFF2-40B4-BE49-F238E27FC236}">
                <a16:creationId xmlns:a16="http://schemas.microsoft.com/office/drawing/2014/main" id="{72737729-FD69-7AB3-ED57-488628EA5986}"/>
              </a:ext>
            </a:extLst>
          </p:cNvPr>
          <p:cNvSpPr txBox="1"/>
          <p:nvPr/>
        </p:nvSpPr>
        <p:spPr>
          <a:xfrm>
            <a:off x="473075" y="2370926"/>
            <a:ext cx="6383455"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100% Stacked Column is used to highlights the </a:t>
            </a:r>
            <a:r>
              <a:rPr lang="en-US" sz="2200" b="1" dirty="0">
                <a:solidFill>
                  <a:srgbClr val="141414"/>
                </a:solidFill>
                <a:latin typeface="Tenorite (Body)"/>
                <a:cs typeface="Arial" panose="020B0604020202020204" pitchFamily="34" charset="0"/>
              </a:rPr>
              <a:t>proportion of contribution for each data column in a category.</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scaling the total value of each category in a stacked column chart to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p>
        </p:txBody>
      </p:sp>
    </p:spTree>
    <p:extLst>
      <p:ext uri="{BB962C8B-B14F-4D97-AF65-F5344CB8AC3E}">
        <p14:creationId xmlns:p14="http://schemas.microsoft.com/office/powerpoint/2010/main" val="107303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150</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DC4A63FB-61DA-E0A9-DEAE-A3115A3D2AE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TextBox 5">
            <a:extLst>
              <a:ext uri="{FF2B5EF4-FFF2-40B4-BE49-F238E27FC236}">
                <a16:creationId xmlns:a16="http://schemas.microsoft.com/office/drawing/2014/main" id="{6610F6C7-7A3F-5092-23C4-550A314BE84B}"/>
              </a:ext>
            </a:extLst>
          </p:cNvPr>
          <p:cNvSpPr txBox="1"/>
          <p:nvPr/>
        </p:nvSpPr>
        <p:spPr>
          <a:xfrm>
            <a:off x="473075" y="2352772"/>
            <a:ext cx="6967960"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r>
              <a:rPr lang="en-US" sz="2200" dirty="0">
                <a:solidFill>
                  <a:srgbClr val="141414"/>
                </a:solidFill>
                <a:latin typeface="Tenorite (Body)"/>
                <a:cs typeface="Arial" panose="020B0604020202020204" pitchFamily="34" charset="0"/>
              </a:rPr>
              <a:t>Pie charts are used for representing values of qualitative (categorical) data.</a:t>
            </a:r>
          </a:p>
          <a:p>
            <a:pPr algn="l"/>
            <a:r>
              <a:rPr lang="en-US" sz="2200" dirty="0">
                <a:solidFill>
                  <a:srgbClr val="141414"/>
                </a:solidFill>
                <a:latin typeface="Tenorite (Body)"/>
                <a:cs typeface="Arial" panose="020B0604020202020204" pitchFamily="34" charset="0"/>
              </a:rPr>
              <a:t>Pie charts show the contribution of each category to the total.</a:t>
            </a:r>
          </a:p>
        </p:txBody>
      </p:sp>
      <p:sp>
        <p:nvSpPr>
          <p:cNvPr id="8" name="Rectangle 7">
            <a:extLst>
              <a:ext uri="{FF2B5EF4-FFF2-40B4-BE49-F238E27FC236}">
                <a16:creationId xmlns:a16="http://schemas.microsoft.com/office/drawing/2014/main" id="{22E331C7-D805-AC1D-6819-E079D5898204}"/>
              </a:ext>
            </a:extLst>
          </p:cNvPr>
          <p:cNvSpPr>
            <a:spLocks noChangeArrowheads="1"/>
          </p:cNvSpPr>
          <p:nvPr/>
        </p:nvSpPr>
        <p:spPr bwMode="auto">
          <a:xfrm>
            <a:off x="533649" y="4088285"/>
            <a:ext cx="425103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two types of pie charts:</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2-D pie (      )</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Doughnut (      )</a:t>
            </a:r>
          </a:p>
        </p:txBody>
      </p:sp>
      <p:pic>
        <p:nvPicPr>
          <p:cNvPr id="12" name="Picture 2">
            <a:extLst>
              <a:ext uri="{FF2B5EF4-FFF2-40B4-BE49-F238E27FC236}">
                <a16:creationId xmlns:a16="http://schemas.microsoft.com/office/drawing/2014/main" id="{9C40BF5B-3B84-5879-42DD-5C8B6A66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023" y="450828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AF4315C-4944-FDE0-BE3A-4A30BD10F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014" y="4855732"/>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015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2D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151</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A40E9690-0A41-EF5F-CFB7-2A4A63C73D46}"/>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70EF4CC9-C41F-C168-6B1B-45292461F813}"/>
              </a:ext>
            </a:extLst>
          </p:cNvPr>
          <p:cNvPicPr>
            <a:picLocks noChangeAspect="1"/>
          </p:cNvPicPr>
          <p:nvPr/>
        </p:nvPicPr>
        <p:blipFill>
          <a:blip r:embed="rId3"/>
          <a:srcRect/>
          <a:stretch/>
        </p:blipFill>
        <p:spPr>
          <a:xfrm>
            <a:off x="7576969" y="2187733"/>
            <a:ext cx="4390372" cy="4148000"/>
          </a:xfrm>
          <a:prstGeom prst="rect">
            <a:avLst/>
          </a:prstGeom>
        </p:spPr>
      </p:pic>
      <p:sp>
        <p:nvSpPr>
          <p:cNvPr id="11" name="TextBox 10">
            <a:extLst>
              <a:ext uri="{FF2B5EF4-FFF2-40B4-BE49-F238E27FC236}">
                <a16:creationId xmlns:a16="http://schemas.microsoft.com/office/drawing/2014/main" id="{13E916B9-80F1-517E-6A2B-9E3A688FD561}"/>
              </a:ext>
            </a:extLst>
          </p:cNvPr>
          <p:cNvSpPr txBox="1"/>
          <p:nvPr/>
        </p:nvSpPr>
        <p:spPr>
          <a:xfrm>
            <a:off x="473075" y="2784874"/>
            <a:ext cx="6922024" cy="144655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2-D pie charts are used when you </a:t>
            </a:r>
            <a:r>
              <a:rPr lang="en-US" sz="2200" b="1" dirty="0">
                <a:solidFill>
                  <a:srgbClr val="141414"/>
                </a:solidFill>
                <a:latin typeface="Tenorite (Body)"/>
                <a:cs typeface="Arial" panose="020B0604020202020204" pitchFamily="34" charset="0"/>
              </a:rPr>
              <a:t>only have one data column.</a:t>
            </a:r>
          </a:p>
        </p:txBody>
      </p:sp>
    </p:spTree>
    <p:extLst>
      <p:ext uri="{BB962C8B-B14F-4D97-AF65-F5344CB8AC3E}">
        <p14:creationId xmlns:p14="http://schemas.microsoft.com/office/powerpoint/2010/main" val="14407329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Doughnut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152</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73DF274A-A7A6-86BE-E481-A883EECBF53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6" name="Picture 5">
            <a:extLst>
              <a:ext uri="{FF2B5EF4-FFF2-40B4-BE49-F238E27FC236}">
                <a16:creationId xmlns:a16="http://schemas.microsoft.com/office/drawing/2014/main" id="{1F57D777-BE3B-03DA-0B9E-9DBD6061B6DA}"/>
              </a:ext>
            </a:extLst>
          </p:cNvPr>
          <p:cNvPicPr>
            <a:picLocks noChangeAspect="1"/>
          </p:cNvPicPr>
          <p:nvPr/>
        </p:nvPicPr>
        <p:blipFill>
          <a:blip r:embed="rId3"/>
          <a:srcRect/>
          <a:stretch/>
        </p:blipFill>
        <p:spPr>
          <a:xfrm>
            <a:off x="7343165" y="2045690"/>
            <a:ext cx="4375760" cy="4148000"/>
          </a:xfrm>
          <a:prstGeom prst="rect">
            <a:avLst/>
          </a:prstGeom>
        </p:spPr>
      </p:pic>
      <p:sp>
        <p:nvSpPr>
          <p:cNvPr id="8" name="TextBox 7">
            <a:extLst>
              <a:ext uri="{FF2B5EF4-FFF2-40B4-BE49-F238E27FC236}">
                <a16:creationId xmlns:a16="http://schemas.microsoft.com/office/drawing/2014/main" id="{7B7C83EC-36A4-A5F7-0B34-B977E6B3DD46}"/>
              </a:ext>
            </a:extLst>
          </p:cNvPr>
          <p:cNvSpPr txBox="1"/>
          <p:nvPr/>
        </p:nvSpPr>
        <p:spPr>
          <a:xfrm>
            <a:off x="473075" y="2784874"/>
            <a:ext cx="6383456"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Doughnut charts arrange the data as slices in a circle with hollow center.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Doughnut charts are often used </a:t>
            </a:r>
            <a:r>
              <a:rPr lang="en-US" sz="2200" b="1" dirty="0">
                <a:solidFill>
                  <a:srgbClr val="141414"/>
                </a:solidFill>
                <a:latin typeface="Tenorite (Body)"/>
                <a:cs typeface="Arial" panose="020B0604020202020204" pitchFamily="34" charset="0"/>
              </a:rPr>
              <a:t>when you have more than one data column.</a:t>
            </a:r>
          </a:p>
        </p:txBody>
      </p:sp>
    </p:spTree>
    <p:extLst>
      <p:ext uri="{BB962C8B-B14F-4D97-AF65-F5344CB8AC3E}">
        <p14:creationId xmlns:p14="http://schemas.microsoft.com/office/powerpoint/2010/main" val="13500327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153</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07B102A6-B99A-43A3-9A25-AA1C3AE4F86C}"/>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E5EF952B-95EC-9F1F-903F-0D43B9023BE8}"/>
              </a:ext>
            </a:extLst>
          </p:cNvPr>
          <p:cNvPicPr>
            <a:picLocks noChangeAspect="1"/>
          </p:cNvPicPr>
          <p:nvPr/>
        </p:nvPicPr>
        <p:blipFill>
          <a:blip r:embed="rId3"/>
          <a:srcRect/>
          <a:stretch/>
        </p:blipFill>
        <p:spPr>
          <a:xfrm>
            <a:off x="7467753" y="2169770"/>
            <a:ext cx="4369596" cy="4148000"/>
          </a:xfrm>
          <a:prstGeom prst="rect">
            <a:avLst/>
          </a:prstGeom>
        </p:spPr>
      </p:pic>
      <p:sp>
        <p:nvSpPr>
          <p:cNvPr id="11" name="TextBox 10">
            <a:extLst>
              <a:ext uri="{FF2B5EF4-FFF2-40B4-BE49-F238E27FC236}">
                <a16:creationId xmlns:a16="http://schemas.microsoft.com/office/drawing/2014/main" id="{3026F7CA-7300-84C9-DB24-9BA6DF29BFCD}"/>
              </a:ext>
            </a:extLst>
          </p:cNvPr>
          <p:cNvSpPr txBox="1"/>
          <p:nvPr/>
        </p:nvSpPr>
        <p:spPr>
          <a:xfrm>
            <a:off x="354651" y="2345927"/>
            <a:ext cx="7232705" cy="2800767"/>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Line charts show the data as a continuous line.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Line charts are typically used for showing trends over time.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In Line charts, the horizontal axis typically represents time. </a:t>
            </a:r>
            <a:r>
              <a:rPr lang="en-US" sz="2200" b="1" dirty="0">
                <a:solidFill>
                  <a:srgbClr val="141414"/>
                </a:solidFill>
                <a:latin typeface="Tenorite (Body)"/>
                <a:cs typeface="Arial" panose="020B0604020202020204" pitchFamily="34" charset="0"/>
              </a:rPr>
              <a:t>Line charts are used with data which can be placed in an order, from low to high</a:t>
            </a:r>
          </a:p>
        </p:txBody>
      </p:sp>
    </p:spTree>
    <p:extLst>
      <p:ext uri="{BB962C8B-B14F-4D97-AF65-F5344CB8AC3E}">
        <p14:creationId xmlns:p14="http://schemas.microsoft.com/office/powerpoint/2010/main" val="896027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154</a:t>
            </a:fld>
            <a:endParaRPr lang="en-US"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7EBBA0C6-B5F6-C15A-8B46-EE8B10F5169F}"/>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2" name="Picture 11">
            <a:extLst>
              <a:ext uri="{FF2B5EF4-FFF2-40B4-BE49-F238E27FC236}">
                <a16:creationId xmlns:a16="http://schemas.microsoft.com/office/drawing/2014/main" id="{F1B55A5F-E0EC-34A1-3ED4-93FC518D5E60}"/>
              </a:ext>
            </a:extLst>
          </p:cNvPr>
          <p:cNvPicPr>
            <a:picLocks noChangeAspect="1"/>
          </p:cNvPicPr>
          <p:nvPr/>
        </p:nvPicPr>
        <p:blipFill>
          <a:blip r:embed="rId3"/>
          <a:srcRect/>
          <a:stretch/>
        </p:blipFill>
        <p:spPr>
          <a:xfrm>
            <a:off x="7441403" y="2132328"/>
            <a:ext cx="4369596" cy="4134522"/>
          </a:xfrm>
          <a:prstGeom prst="rect">
            <a:avLst/>
          </a:prstGeom>
        </p:spPr>
      </p:pic>
      <p:sp>
        <p:nvSpPr>
          <p:cNvPr id="13" name="TextBox 12">
            <a:extLst>
              <a:ext uri="{FF2B5EF4-FFF2-40B4-BE49-F238E27FC236}">
                <a16:creationId xmlns:a16="http://schemas.microsoft.com/office/drawing/2014/main" id="{957931BE-0282-D674-BAC8-5E90A44DC9A8}"/>
              </a:ext>
            </a:extLst>
          </p:cNvPr>
          <p:cNvSpPr txBox="1"/>
          <p:nvPr/>
        </p:nvSpPr>
        <p:spPr>
          <a:xfrm>
            <a:off x="473075" y="2395012"/>
            <a:ext cx="6867292"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Stacked Line charts </a:t>
            </a:r>
            <a:r>
              <a:rPr lang="en-US" sz="2200" b="1" dirty="0">
                <a:solidFill>
                  <a:srgbClr val="141414"/>
                </a:solidFill>
                <a:latin typeface="Tenorite (Body)"/>
                <a:cs typeface="Arial" panose="020B0604020202020204" pitchFamily="34" charset="0"/>
              </a:rPr>
              <a:t>show the contribution to trends in the data.</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lines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Stacked Line charts are used with data which can be placed in an order, from low to high.</a:t>
            </a:r>
          </a:p>
          <a:p>
            <a:pPr algn="l"/>
            <a:r>
              <a:rPr lang="en-US" sz="2200" b="1" dirty="0">
                <a:solidFill>
                  <a:srgbClr val="141414"/>
                </a:solidFill>
                <a:latin typeface="Tenorite (Body)"/>
                <a:cs typeface="Arial" panose="020B0604020202020204" pitchFamily="34" charset="0"/>
              </a:rPr>
              <a:t>The charts are used when you have more than one data column which all add up to the total trend.</a:t>
            </a:r>
          </a:p>
        </p:txBody>
      </p:sp>
    </p:spTree>
    <p:extLst>
      <p:ext uri="{BB962C8B-B14F-4D97-AF65-F5344CB8AC3E}">
        <p14:creationId xmlns:p14="http://schemas.microsoft.com/office/powerpoint/2010/main" val="25916352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BarChart</a:t>
            </a:r>
            <a:r>
              <a:rPr lang="en-US" b="1" dirty="0"/>
              <a:t> </a:t>
            </a:r>
            <a:endParaRPr lang="en-US" sz="2400" b="1" dirty="0"/>
          </a:p>
          <a:p>
            <a:r>
              <a:rPr lang="en-US" b="1" dirty="0"/>
              <a:t>document27\BarChart.xlsx</a:t>
            </a:r>
          </a:p>
          <a:p>
            <a:r>
              <a:rPr lang="en-US" b="1" dirty="0"/>
              <a:t>document27\BarChart2.xlsx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155</a:t>
            </a:fld>
            <a:endParaRPr lang="en-US" dirty="0"/>
          </a:p>
        </p:txBody>
      </p:sp>
    </p:spTree>
    <p:extLst>
      <p:ext uri="{BB962C8B-B14F-4D97-AF65-F5344CB8AC3E}">
        <p14:creationId xmlns:p14="http://schemas.microsoft.com/office/powerpoint/2010/main" val="17349065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ColumnChart</a:t>
            </a:r>
            <a:endParaRPr lang="en-US" sz="2400" b="1" dirty="0"/>
          </a:p>
          <a:p>
            <a:r>
              <a:rPr lang="en-US" b="1" dirty="0"/>
              <a:t>document27\ColumnChart.xlsx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156</a:t>
            </a:fld>
            <a:endParaRPr lang="en-US" dirty="0"/>
          </a:p>
        </p:txBody>
      </p:sp>
    </p:spTree>
    <p:extLst>
      <p:ext uri="{BB962C8B-B14F-4D97-AF65-F5344CB8AC3E}">
        <p14:creationId xmlns:p14="http://schemas.microsoft.com/office/powerpoint/2010/main" val="603222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LineChart</a:t>
            </a:r>
            <a:endParaRPr lang="en-US" sz="2400" b="1" dirty="0"/>
          </a:p>
          <a:p>
            <a:r>
              <a:rPr lang="en-US" b="1" dirty="0"/>
              <a:t>document27\LineChart.xlsx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157</a:t>
            </a:fld>
            <a:endParaRPr lang="en-US" dirty="0"/>
          </a:p>
        </p:txBody>
      </p:sp>
    </p:spTree>
    <p:extLst>
      <p:ext uri="{BB962C8B-B14F-4D97-AF65-F5344CB8AC3E}">
        <p14:creationId xmlns:p14="http://schemas.microsoft.com/office/powerpoint/2010/main" val="1527534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PieChart</a:t>
            </a:r>
            <a:endParaRPr lang="en-US" sz="2400" b="1" dirty="0"/>
          </a:p>
          <a:p>
            <a:r>
              <a:rPr lang="en-US" b="1" dirty="0"/>
              <a:t>document27\PieChart.xlsx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158</a:t>
            </a:fld>
            <a:endParaRPr lang="en-US" dirty="0"/>
          </a:p>
        </p:txBody>
      </p:sp>
    </p:spTree>
    <p:extLst>
      <p:ext uri="{BB962C8B-B14F-4D97-AF65-F5344CB8AC3E}">
        <p14:creationId xmlns:p14="http://schemas.microsoft.com/office/powerpoint/2010/main" val="414114485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Altro</a:t>
            </a:r>
            <a:r>
              <a:rPr lang="en-US" b="1" dirty="0"/>
              <a:t> </a:t>
            </a:r>
            <a:r>
              <a:rPr lang="en-US" b="1" dirty="0" err="1"/>
              <a:t>esercizio</a:t>
            </a:r>
            <a:r>
              <a:rPr lang="en-US" b="1" dirty="0"/>
              <a:t> </a:t>
            </a:r>
            <a:r>
              <a:rPr lang="en-US" b="1" dirty="0" err="1"/>
              <a:t>sulle</a:t>
            </a:r>
            <a:r>
              <a:rPr lang="en-US" b="1" dirty="0"/>
              <a:t> Charts</a:t>
            </a:r>
            <a:endParaRPr lang="en-US" sz="2400" b="1" dirty="0"/>
          </a:p>
          <a:p>
            <a:r>
              <a:rPr lang="en-US" b="1" dirty="0"/>
              <a:t>document27\Chart_Example.xlsx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159</a:t>
            </a:fld>
            <a:endParaRPr lang="en-US" dirty="0"/>
          </a:p>
        </p:txBody>
      </p:sp>
    </p:spTree>
    <p:extLst>
      <p:ext uri="{BB962C8B-B14F-4D97-AF65-F5344CB8AC3E}">
        <p14:creationId xmlns:p14="http://schemas.microsoft.com/office/powerpoint/2010/main" val="274370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Analisi</a:t>
            </a:r>
            <a:r>
              <a:rPr lang="en-US" sz="6600" b="1" dirty="0">
                <a:solidFill>
                  <a:schemeClr val="tx1"/>
                </a:solidFill>
              </a:rPr>
              <a:t> di </a:t>
            </a:r>
            <a:r>
              <a:rPr lang="en-US" sz="6600" b="1" dirty="0" err="1">
                <a:solidFill>
                  <a:schemeClr val="tx1"/>
                </a:solidFill>
              </a:rPr>
              <a:t>Simulazione</a:t>
            </a:r>
            <a:endParaRPr lang="en-US" sz="6600" b="1" dirty="0">
              <a:solidFill>
                <a:schemeClr val="tx1"/>
              </a:solidFill>
            </a:endParaRP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160</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6</a:t>
            </a:r>
            <a:endParaRPr lang="en-US" sz="6600" b="1" dirty="0">
              <a:solidFill>
                <a:schemeClr val="tx1"/>
              </a:solidFill>
            </a:endParaRPr>
          </a:p>
        </p:txBody>
      </p:sp>
    </p:spTree>
    <p:extLst>
      <p:ext uri="{BB962C8B-B14F-4D97-AF65-F5344CB8AC3E}">
        <p14:creationId xmlns:p14="http://schemas.microsoft.com/office/powerpoint/2010/main" val="35054696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Analisi</a:t>
            </a:r>
            <a:r>
              <a:rPr lang="en-US" dirty="0"/>
              <a:t> di </a:t>
            </a:r>
            <a:r>
              <a:rPr lang="en-US" dirty="0" err="1"/>
              <a:t>Simulazione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161</a:t>
            </a:fld>
            <a:endParaRPr lang="en-US" dirty="0"/>
          </a:p>
        </p:txBody>
      </p:sp>
      <p:sp>
        <p:nvSpPr>
          <p:cNvPr id="6" name="TextBox 5">
            <a:extLst>
              <a:ext uri="{FF2B5EF4-FFF2-40B4-BE49-F238E27FC236}">
                <a16:creationId xmlns:a16="http://schemas.microsoft.com/office/drawing/2014/main" id="{AD132CD3-D7AE-4497-D736-5B2AF7DD1C29}"/>
              </a:ext>
            </a:extLst>
          </p:cNvPr>
          <p:cNvSpPr txBox="1"/>
          <p:nvPr/>
        </p:nvSpPr>
        <p:spPr>
          <a:xfrm>
            <a:off x="381001" y="1032740"/>
            <a:ext cx="10947399" cy="3477875"/>
          </a:xfrm>
          <a:prstGeom prst="rect">
            <a:avLst/>
          </a:prstGeom>
          <a:noFill/>
        </p:spPr>
        <p:txBody>
          <a:bodyPr wrap="square">
            <a:spAutoFit/>
          </a:bodyPr>
          <a:lstStyle/>
          <a:p>
            <a:pPr marL="457200" indent="-457200" algn="l">
              <a:buAutoNum type="arabicParen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endParaRPr lang="en-US" sz="2200" b="1" dirty="0">
              <a:solidFill>
                <a:srgbClr val="141414"/>
              </a:solidFill>
              <a:latin typeface="Tenorite (Body)"/>
              <a:cs typeface="Arial" panose="020B0604020202020204" pitchFamily="34" charset="0"/>
            </a:endParaRPr>
          </a:p>
          <a:p>
            <a:pPr marL="457200" indent="-457200" algn="l">
              <a:buAutoNum type="arabicParen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endParaRPr lang="en-US" sz="2200" b="1" dirty="0">
              <a:solidFill>
                <a:srgbClr val="141414"/>
              </a:solidFill>
              <a:latin typeface="Tenorite (Body)"/>
              <a:cs typeface="Arial" panose="020B0604020202020204" pitchFamily="34" charset="0"/>
            </a:endParaRPr>
          </a:p>
          <a:p>
            <a:pPr marL="457200" indent="-457200" algn="l">
              <a:buAutoNum type="arabicParenR"/>
            </a:pP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a:p>
            <a:pPr marL="457200" indent="-457200" algn="l">
              <a:buAutoNum type="arabicParenR"/>
            </a:pPr>
            <a:endParaRPr lang="en-US" sz="2200" dirty="0">
              <a:solidFill>
                <a:srgbClr val="141414"/>
              </a:solidFill>
              <a:latin typeface="Tenorite (Body)"/>
              <a:cs typeface="Arial" panose="020B0604020202020204" pitchFamily="34" charset="0"/>
            </a:endParaRPr>
          </a:p>
          <a:p>
            <a:pPr algn="l"/>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e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accettano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e </a:t>
            </a:r>
            <a:r>
              <a:rPr lang="en-US" sz="2200" dirty="0" err="1">
                <a:solidFill>
                  <a:srgbClr val="141414"/>
                </a:solidFill>
                <a:latin typeface="Tenorite (Body)"/>
                <a:cs typeface="Arial" panose="020B0604020202020204" pitchFamily="34" charset="0"/>
              </a:rPr>
              <a:t>determinano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fa </a:t>
            </a:r>
            <a:r>
              <a:rPr lang="en-US" sz="2200" dirty="0" err="1">
                <a:solidFill>
                  <a:srgbClr val="141414"/>
                </a:solidFill>
                <a:latin typeface="Tenorite (Body)"/>
                <a:cs typeface="Arial" panose="020B0604020202020204" pitchFamily="34" charset="0"/>
              </a:rPr>
              <a:t>l’inverso</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da un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determina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risultato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3497898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162</a:t>
            </a:fld>
            <a:endParaRPr lang="en-US" dirty="0"/>
          </a:p>
        </p:txBody>
      </p:sp>
      <p:sp>
        <p:nvSpPr>
          <p:cNvPr id="4" name="TextBox 3">
            <a:extLst>
              <a:ext uri="{FF2B5EF4-FFF2-40B4-BE49-F238E27FC236}">
                <a16:creationId xmlns:a16="http://schemas.microsoft.com/office/drawing/2014/main" id="{0BB236DE-10AC-600C-F8D2-43E9C3C87206}"/>
              </a:ext>
            </a:extLst>
          </p:cNvPr>
          <p:cNvSpPr txBox="1"/>
          <p:nvPr/>
        </p:nvSpPr>
        <p:spPr>
          <a:xfrm>
            <a:off x="381001" y="908335"/>
            <a:ext cx="10947399" cy="5509200"/>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Supponiamo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semplice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per la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le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relativi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guadagni</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semplice set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già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sufficiente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idea di come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Excel.</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creare</a:t>
            </a:r>
            <a:r>
              <a:rPr lang="en-US" sz="2200" dirty="0">
                <a:solidFill>
                  <a:srgbClr val="141414"/>
                </a:solidFill>
                <a:latin typeface="Tenorite (Body)"/>
                <a:cs typeface="Arial" panose="020B0604020202020204" pitchFamily="34" charset="0"/>
              </a:rPr>
              <a:t> uno scenario,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attiva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scheda</a:t>
            </a:r>
            <a:r>
              <a:rPr lang="en-US" sz="2200" dirty="0">
                <a:solidFill>
                  <a:srgbClr val="141414"/>
                </a:solidFill>
                <a:latin typeface="Tenorite (Body)"/>
                <a:cs typeface="Arial" panose="020B0604020202020204" pitchFamily="34" charset="0"/>
              </a:rPr>
              <a:t> Data e poi:</a:t>
            </a:r>
          </a:p>
          <a:p>
            <a:pPr algn="l"/>
            <a:r>
              <a:rPr lang="en-US" sz="2200" b="1" dirty="0">
                <a:solidFill>
                  <a:srgbClr val="141414"/>
                </a:solidFill>
                <a:latin typeface="Tenorite (Body)"/>
                <a:cs typeface="Arial" panose="020B0604020202020204" pitchFamily="34" charset="0"/>
              </a:rPr>
              <a:t>Data&gt;Forecast&gt;What-If-Analysis&gt;Scenario Manager</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crea</a:t>
            </a:r>
            <a:r>
              <a:rPr lang="en-US" sz="2200" dirty="0">
                <a:solidFill>
                  <a:srgbClr val="141414"/>
                </a:solidFill>
                <a:latin typeface="Tenorite (Body)"/>
                <a:cs typeface="Arial" panose="020B0604020202020204" pitchFamily="34" charset="0"/>
              </a:rPr>
              <a:t> un primo Scenario (</a:t>
            </a:r>
            <a:r>
              <a:rPr lang="en-US" sz="2200" dirty="0" err="1">
                <a:solidFill>
                  <a:srgbClr val="141414"/>
                </a:solidFill>
                <a:latin typeface="Tenorite (Body)"/>
                <a:cs typeface="Arial" panose="020B0604020202020204" pitchFamily="34" charset="0"/>
              </a:rPr>
              <a:t>peggiore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Add</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assegnano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preme</a:t>
            </a:r>
            <a:r>
              <a:rPr lang="en-US" sz="2200" dirty="0">
                <a:solidFill>
                  <a:srgbClr val="141414"/>
                </a:solidFill>
                <a:latin typeface="Tenorite (Body)"/>
                <a:cs typeface="Arial" panose="020B0604020202020204" pitchFamily="34" charset="0"/>
              </a:rPr>
              <a:t> OK</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ripete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procedura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creandone</a:t>
            </a:r>
            <a:r>
              <a:rPr lang="en-US" sz="2200" dirty="0">
                <a:solidFill>
                  <a:srgbClr val="141414"/>
                </a:solidFill>
                <a:latin typeface="Tenorite (Body)"/>
                <a:cs typeface="Arial" panose="020B0604020202020204" pitchFamily="34" charset="0"/>
              </a:rPr>
              <a:t> un secondo Scenario, </a:t>
            </a:r>
          </a:p>
          <a:p>
            <a:pPr algn="l"/>
            <a:r>
              <a:rPr lang="en-US" sz="2200" dirty="0">
                <a:solidFill>
                  <a:srgbClr val="141414"/>
                </a:solidFill>
                <a:latin typeface="Tenorite (Body)"/>
                <a:cs typeface="Arial" panose="020B0604020202020204" pitchFamily="34" charset="0"/>
              </a:rPr>
              <a:t>Questa volta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60000 e 20000</a:t>
            </a:r>
          </a:p>
          <a:p>
            <a:pPr algn="l"/>
            <a:endParaRPr lang="en-US"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32DA2E0A-8EC6-F00B-22A1-75B051985774}"/>
              </a:ext>
            </a:extLst>
          </p:cNvPr>
          <p:cNvPicPr>
            <a:picLocks noChangeAspect="1"/>
          </p:cNvPicPr>
          <p:nvPr/>
        </p:nvPicPr>
        <p:blipFill>
          <a:blip r:embed="rId2"/>
          <a:stretch>
            <a:fillRect/>
          </a:stretch>
        </p:blipFill>
        <p:spPr>
          <a:xfrm>
            <a:off x="8747667" y="908335"/>
            <a:ext cx="2162477" cy="1143160"/>
          </a:xfrm>
          <a:prstGeom prst="rect">
            <a:avLst/>
          </a:prstGeom>
        </p:spPr>
      </p:pic>
      <p:pic>
        <p:nvPicPr>
          <p:cNvPr id="10" name="Picture 9">
            <a:extLst>
              <a:ext uri="{FF2B5EF4-FFF2-40B4-BE49-F238E27FC236}">
                <a16:creationId xmlns:a16="http://schemas.microsoft.com/office/drawing/2014/main" id="{487FCF20-30B6-1CE1-E746-01CB7691ADD8}"/>
              </a:ext>
            </a:extLst>
          </p:cNvPr>
          <p:cNvPicPr>
            <a:picLocks noChangeAspect="1"/>
          </p:cNvPicPr>
          <p:nvPr/>
        </p:nvPicPr>
        <p:blipFill>
          <a:blip r:embed="rId3"/>
          <a:stretch>
            <a:fillRect/>
          </a:stretch>
        </p:blipFill>
        <p:spPr>
          <a:xfrm>
            <a:off x="8695461" y="2543209"/>
            <a:ext cx="2314661" cy="2199834"/>
          </a:xfrm>
          <a:prstGeom prst="rect">
            <a:avLst/>
          </a:prstGeom>
        </p:spPr>
      </p:pic>
      <p:pic>
        <p:nvPicPr>
          <p:cNvPr id="12" name="Picture 11">
            <a:extLst>
              <a:ext uri="{FF2B5EF4-FFF2-40B4-BE49-F238E27FC236}">
                <a16:creationId xmlns:a16="http://schemas.microsoft.com/office/drawing/2014/main" id="{1DAB46F3-E534-6BCC-C025-1F980C7BA3BB}"/>
              </a:ext>
            </a:extLst>
          </p:cNvPr>
          <p:cNvPicPr>
            <a:picLocks noChangeAspect="1"/>
          </p:cNvPicPr>
          <p:nvPr/>
        </p:nvPicPr>
        <p:blipFill>
          <a:blip r:embed="rId4"/>
          <a:stretch>
            <a:fillRect/>
          </a:stretch>
        </p:blipFill>
        <p:spPr>
          <a:xfrm>
            <a:off x="8096235" y="4878995"/>
            <a:ext cx="2991267" cy="1495634"/>
          </a:xfrm>
          <a:prstGeom prst="rect">
            <a:avLst/>
          </a:prstGeom>
        </p:spPr>
      </p:pic>
    </p:spTree>
    <p:extLst>
      <p:ext uri="{BB962C8B-B14F-4D97-AF65-F5344CB8AC3E}">
        <p14:creationId xmlns:p14="http://schemas.microsoft.com/office/powerpoint/2010/main" val="16529897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163</a:t>
            </a:fld>
            <a:endParaRPr lang="en-US" dirty="0"/>
          </a:p>
        </p:txBody>
      </p:sp>
      <p:pic>
        <p:nvPicPr>
          <p:cNvPr id="13" name="Picture 12">
            <a:extLst>
              <a:ext uri="{FF2B5EF4-FFF2-40B4-BE49-F238E27FC236}">
                <a16:creationId xmlns:a16="http://schemas.microsoft.com/office/drawing/2014/main" id="{69FF5B79-6FD3-079E-DFD4-9546252C83CC}"/>
              </a:ext>
            </a:extLst>
          </p:cNvPr>
          <p:cNvPicPr>
            <a:picLocks noChangeAspect="1"/>
          </p:cNvPicPr>
          <p:nvPr/>
        </p:nvPicPr>
        <p:blipFill>
          <a:blip r:embed="rId2"/>
          <a:stretch>
            <a:fillRect/>
          </a:stretch>
        </p:blipFill>
        <p:spPr>
          <a:xfrm>
            <a:off x="6925901" y="1073587"/>
            <a:ext cx="3805631" cy="2302095"/>
          </a:xfrm>
          <a:prstGeom prst="rect">
            <a:avLst/>
          </a:prstGeom>
        </p:spPr>
      </p:pic>
      <p:sp>
        <p:nvSpPr>
          <p:cNvPr id="14" name="TextBox 13">
            <a:extLst>
              <a:ext uri="{FF2B5EF4-FFF2-40B4-BE49-F238E27FC236}">
                <a16:creationId xmlns:a16="http://schemas.microsoft.com/office/drawing/2014/main" id="{329E30DC-23E7-9176-2DE8-1AED380323A5}"/>
              </a:ext>
            </a:extLst>
          </p:cNvPr>
          <p:cNvSpPr txBox="1"/>
          <p:nvPr/>
        </p:nvSpPr>
        <p:spPr>
          <a:xfrm>
            <a:off x="381001" y="1032740"/>
            <a:ext cx="5797857" cy="2800767"/>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lo Scenario Manager,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possono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selezionare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bottone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Show</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come cambia la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due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creati</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 possible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fare il </a:t>
            </a:r>
            <a:r>
              <a:rPr lang="en-US" sz="2200" b="1" dirty="0">
                <a:solidFill>
                  <a:srgbClr val="141414"/>
                </a:solidFill>
                <a:latin typeface="Tenorite (Body)"/>
                <a:cs typeface="Arial" panose="020B0604020202020204" pitchFamily="34" charset="0"/>
              </a:rPr>
              <a:t>merge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creati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altri</a:t>
            </a:r>
            <a:r>
              <a:rPr lang="en-US" sz="2200" dirty="0">
                <a:solidFill>
                  <a:srgbClr val="141414"/>
                </a:solidFill>
                <a:latin typeface="Tenorite (Body)"/>
                <a:cs typeface="Arial" panose="020B0604020202020204" pitchFamily="34" charset="0"/>
              </a:rPr>
              <a:t> file,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bottone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apposito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16" name="Picture 15">
            <a:extLst>
              <a:ext uri="{FF2B5EF4-FFF2-40B4-BE49-F238E27FC236}">
                <a16:creationId xmlns:a16="http://schemas.microsoft.com/office/drawing/2014/main" id="{088A5A3B-0228-604E-82F0-5670B7BE1868}"/>
              </a:ext>
            </a:extLst>
          </p:cNvPr>
          <p:cNvPicPr>
            <a:picLocks noChangeAspect="1"/>
          </p:cNvPicPr>
          <p:nvPr/>
        </p:nvPicPr>
        <p:blipFill>
          <a:blip r:embed="rId3"/>
          <a:stretch>
            <a:fillRect/>
          </a:stretch>
        </p:blipFill>
        <p:spPr>
          <a:xfrm>
            <a:off x="1964602" y="4039658"/>
            <a:ext cx="3299098" cy="2106347"/>
          </a:xfrm>
          <a:prstGeom prst="rect">
            <a:avLst/>
          </a:prstGeom>
        </p:spPr>
      </p:pic>
      <p:sp>
        <p:nvSpPr>
          <p:cNvPr id="17" name="Rectangle: Rounded Corners 16">
            <a:extLst>
              <a:ext uri="{FF2B5EF4-FFF2-40B4-BE49-F238E27FC236}">
                <a16:creationId xmlns:a16="http://schemas.microsoft.com/office/drawing/2014/main" id="{285F4A7A-751A-AA1E-D228-7AD49DC10C9D}"/>
              </a:ext>
            </a:extLst>
          </p:cNvPr>
          <p:cNvSpPr/>
          <p:nvPr/>
        </p:nvSpPr>
        <p:spPr>
          <a:xfrm>
            <a:off x="1878884" y="5603318"/>
            <a:ext cx="1887226" cy="22194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5CDE8CA-7246-D28D-50C5-04C43EC7E5EA}"/>
              </a:ext>
            </a:extLst>
          </p:cNvPr>
          <p:cNvPicPr>
            <a:picLocks noChangeAspect="1"/>
          </p:cNvPicPr>
          <p:nvPr/>
        </p:nvPicPr>
        <p:blipFill>
          <a:blip r:embed="rId4"/>
          <a:stretch>
            <a:fillRect/>
          </a:stretch>
        </p:blipFill>
        <p:spPr>
          <a:xfrm>
            <a:off x="6283095" y="4039658"/>
            <a:ext cx="2180375" cy="2254706"/>
          </a:xfrm>
          <a:prstGeom prst="rect">
            <a:avLst/>
          </a:prstGeom>
        </p:spPr>
      </p:pic>
    </p:spTree>
    <p:extLst>
      <p:ext uri="{BB962C8B-B14F-4D97-AF65-F5344CB8AC3E}">
        <p14:creationId xmlns:p14="http://schemas.microsoft.com/office/powerpoint/2010/main" val="78722697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164</a:t>
            </a:fld>
            <a:endParaRPr lang="en-US" dirty="0"/>
          </a:p>
        </p:txBody>
      </p:sp>
      <p:sp>
        <p:nvSpPr>
          <p:cNvPr id="14" name="TextBox 13">
            <a:extLst>
              <a:ext uri="{FF2B5EF4-FFF2-40B4-BE49-F238E27FC236}">
                <a16:creationId xmlns:a16="http://schemas.microsoft.com/office/drawing/2014/main" id="{329E30DC-23E7-9176-2DE8-1AED380323A5}"/>
              </a:ext>
            </a:extLst>
          </p:cNvPr>
          <p:cNvSpPr txBox="1"/>
          <p:nvPr/>
        </p:nvSpPr>
        <p:spPr>
          <a:xfrm>
            <a:off x="381001" y="1032740"/>
            <a:ext cx="10754761" cy="5170646"/>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Un’altra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funzionalità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possibilità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creare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report, ad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premendo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Summary e </a:t>
            </a:r>
            <a:r>
              <a:rPr lang="en-US" sz="2200" dirty="0" err="1">
                <a:solidFill>
                  <a:srgbClr val="141414"/>
                </a:solidFill>
                <a:latin typeface="Tenorite (Body)"/>
                <a:cs typeface="Arial" panose="020B0604020202020204" pitchFamily="34" charset="0"/>
              </a:rPr>
              <a:t>scegliendo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Guadagni</a:t>
            </a:r>
            <a:endParaRPr lang="en-US" sz="2200" b="1" dirty="0">
              <a:solidFill>
                <a:srgbClr val="141414"/>
              </a:solidFill>
              <a:latin typeface="Tenorite (Body)"/>
              <a:cs typeface="Arial" panose="020B0604020202020204" pitchFamily="34" charset="0"/>
            </a:endParaRP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un report simile a </a:t>
            </a:r>
            <a:r>
              <a:rPr lang="en-US" sz="2200" dirty="0" err="1">
                <a:solidFill>
                  <a:srgbClr val="141414"/>
                </a:solidFill>
                <a:latin typeface="Tenorite (Body)"/>
                <a:cs typeface="Arial" panose="020B0604020202020204" pitchFamily="34" charset="0"/>
              </a:rPr>
              <a:t>quello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ha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p>
          <a:p>
            <a:pPr algn="l"/>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tabelle</a:t>
            </a:r>
            <a:r>
              <a:rPr lang="en-US" sz="2200" dirty="0">
                <a:solidFill>
                  <a:srgbClr val="141414"/>
                </a:solidFill>
                <a:latin typeface="Tenorite (Body)"/>
                <a:cs typeface="Arial" panose="020B0604020202020204" pitchFamily="34" charset="0"/>
              </a:rPr>
              <a:t> Pivot,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se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scelto</a:t>
            </a:r>
            <a:r>
              <a:rPr lang="en-US" sz="2200" dirty="0">
                <a:solidFill>
                  <a:srgbClr val="141414"/>
                </a:solidFill>
                <a:latin typeface="Tenorite (Body)"/>
                <a:cs typeface="Arial" panose="020B0604020202020204" pitchFamily="34" charset="0"/>
              </a:rPr>
              <a:t> la</a:t>
            </a:r>
          </a:p>
          <a:p>
            <a:pPr algn="l"/>
            <a:r>
              <a:rPr lang="en-US" sz="2200" dirty="0" err="1">
                <a:solidFill>
                  <a:srgbClr val="141414"/>
                </a:solidFill>
                <a:latin typeface="Tenorite (Body)"/>
                <a:cs typeface="Arial" panose="020B0604020202020204" pitchFamily="34" charset="0"/>
              </a:rPr>
              <a:t>opzione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Scenario Summary</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Changing e Result</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prende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prima Colonna,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renderebbe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leggibile</a:t>
            </a:r>
            <a:r>
              <a:rPr lang="en-US" sz="2200" dirty="0">
                <a:solidFill>
                  <a:srgbClr val="141414"/>
                </a:solidFill>
                <a:latin typeface="Tenorite (Body)"/>
                <a:cs typeface="Arial" panose="020B0604020202020204" pitchFamily="34" charset="0"/>
              </a:rPr>
              <a:t> il report.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poterlo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bisogna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tornare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assegnare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nome</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ognuna</a:t>
            </a:r>
            <a:r>
              <a:rPr lang="en-US" sz="2200" dirty="0">
                <a:solidFill>
                  <a:srgbClr val="141414"/>
                </a:solidFill>
                <a:latin typeface="Tenorite (Body)"/>
                <a:cs typeface="Arial" panose="020B0604020202020204" pitchFamily="34" charset="0"/>
              </a:rPr>
              <a:t> di </a:t>
            </a:r>
          </a:p>
          <a:p>
            <a:pPr algn="l"/>
            <a:r>
              <a:rPr lang="en-US" sz="2200" dirty="0" err="1">
                <a:solidFill>
                  <a:srgbClr val="141414"/>
                </a:solidFill>
                <a:latin typeface="Tenorite (Body)"/>
                <a:cs typeface="Arial" panose="020B0604020202020204" pitchFamily="34" charset="0"/>
              </a:rPr>
              <a:t>esse</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ricreare</a:t>
            </a:r>
            <a:r>
              <a:rPr lang="en-US" sz="2200" dirty="0">
                <a:solidFill>
                  <a:srgbClr val="141414"/>
                </a:solidFill>
                <a:latin typeface="Tenorite (Body)"/>
                <a:cs typeface="Arial" panose="020B0604020202020204" pitchFamily="34" charset="0"/>
              </a:rPr>
              <a:t> un secondo Scenario </a:t>
            </a:r>
          </a:p>
          <a:p>
            <a:pPr algn="l"/>
            <a:r>
              <a:rPr lang="en-US" sz="2200" dirty="0">
                <a:solidFill>
                  <a:srgbClr val="141414"/>
                </a:solidFill>
                <a:latin typeface="Tenorite (Body)"/>
                <a:cs typeface="Arial" panose="020B0604020202020204" pitchFamily="34" charset="0"/>
              </a:rPr>
              <a:t>Summary.</a:t>
            </a:r>
          </a:p>
        </p:txBody>
      </p:sp>
      <p:pic>
        <p:nvPicPr>
          <p:cNvPr id="6" name="Picture 5">
            <a:extLst>
              <a:ext uri="{FF2B5EF4-FFF2-40B4-BE49-F238E27FC236}">
                <a16:creationId xmlns:a16="http://schemas.microsoft.com/office/drawing/2014/main" id="{2581555C-2AD2-803C-A91A-B5970D729E7D}"/>
              </a:ext>
            </a:extLst>
          </p:cNvPr>
          <p:cNvPicPr>
            <a:picLocks noChangeAspect="1"/>
          </p:cNvPicPr>
          <p:nvPr/>
        </p:nvPicPr>
        <p:blipFill>
          <a:blip r:embed="rId2"/>
          <a:stretch>
            <a:fillRect/>
          </a:stretch>
        </p:blipFill>
        <p:spPr>
          <a:xfrm>
            <a:off x="8621859" y="1938156"/>
            <a:ext cx="2191056" cy="1810003"/>
          </a:xfrm>
          <a:prstGeom prst="rect">
            <a:avLst/>
          </a:prstGeom>
        </p:spPr>
      </p:pic>
      <p:pic>
        <p:nvPicPr>
          <p:cNvPr id="9" name="Picture 8">
            <a:extLst>
              <a:ext uri="{FF2B5EF4-FFF2-40B4-BE49-F238E27FC236}">
                <a16:creationId xmlns:a16="http://schemas.microsoft.com/office/drawing/2014/main" id="{5C2C0FC0-DFF2-CEE5-43EE-24574CC04793}"/>
              </a:ext>
            </a:extLst>
          </p:cNvPr>
          <p:cNvPicPr>
            <a:picLocks noChangeAspect="1"/>
          </p:cNvPicPr>
          <p:nvPr/>
        </p:nvPicPr>
        <p:blipFill>
          <a:blip r:embed="rId3"/>
          <a:stretch>
            <a:fillRect/>
          </a:stretch>
        </p:blipFill>
        <p:spPr>
          <a:xfrm>
            <a:off x="5758381" y="3859131"/>
            <a:ext cx="5115639" cy="2038635"/>
          </a:xfrm>
          <a:prstGeom prst="rect">
            <a:avLst/>
          </a:prstGeom>
        </p:spPr>
      </p:pic>
    </p:spTree>
    <p:extLst>
      <p:ext uri="{BB962C8B-B14F-4D97-AF65-F5344CB8AC3E}">
        <p14:creationId xmlns:p14="http://schemas.microsoft.com/office/powerpoint/2010/main" val="215636472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Tabella</a:t>
            </a:r>
            <a:r>
              <a:rPr lang="en-US" dirty="0"/>
              <a:t> </a:t>
            </a:r>
            <a:r>
              <a:rPr lang="en-US" dirty="0" err="1"/>
              <a:t>Dati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165</a:t>
            </a:fld>
            <a:endParaRPr lang="en-US" dirty="0"/>
          </a:p>
        </p:txBody>
      </p:sp>
      <p:sp>
        <p:nvSpPr>
          <p:cNvPr id="6" name="TextBox 5">
            <a:extLst>
              <a:ext uri="{FF2B5EF4-FFF2-40B4-BE49-F238E27FC236}">
                <a16:creationId xmlns:a16="http://schemas.microsoft.com/office/drawing/2014/main" id="{AD132CD3-D7AE-4497-D736-5B2AF7DD1C29}"/>
              </a:ext>
            </a:extLst>
          </p:cNvPr>
          <p:cNvSpPr txBox="1"/>
          <p:nvPr/>
        </p:nvSpPr>
        <p:spPr>
          <a:xfrm>
            <a:off x="381001" y="908335"/>
            <a:ext cx="10947399" cy="550920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è un intervallo di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mostra</a:t>
            </a:r>
            <a:r>
              <a:rPr lang="en-US" sz="2200" dirty="0">
                <a:solidFill>
                  <a:srgbClr val="141414"/>
                </a:solidFill>
                <a:latin typeface="Tenorite (Body)"/>
                <a:cs typeface="Arial" panose="020B0604020202020204" pitchFamily="34" charset="0"/>
              </a:rPr>
              <a:t> come la </a:t>
            </a:r>
            <a:r>
              <a:rPr lang="en-US" sz="2200" dirty="0" err="1">
                <a:solidFill>
                  <a:srgbClr val="141414"/>
                </a:solidFill>
                <a:latin typeface="Tenorite (Body)"/>
                <a:cs typeface="Arial" panose="020B0604020202020204" pitchFamily="34" charset="0"/>
              </a:rPr>
              <a:t>modifica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o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formule</a:t>
            </a:r>
            <a:r>
              <a:rPr lang="en-US" sz="2200" dirty="0">
                <a:solidFill>
                  <a:srgbClr val="141414"/>
                </a:solidFill>
                <a:latin typeface="Tenorite (Body)"/>
                <a:cs typeface="Arial" panose="020B0604020202020204" pitchFamily="34" charset="0"/>
              </a:rPr>
              <a:t> ne </a:t>
            </a:r>
            <a:r>
              <a:rPr lang="en-US" sz="2200" dirty="0" err="1">
                <a:solidFill>
                  <a:srgbClr val="141414"/>
                </a:solidFill>
                <a:latin typeface="Tenorite (Body)"/>
                <a:cs typeface="Arial" panose="020B0604020202020204" pitchFamily="34" charset="0"/>
              </a:rPr>
              <a:t>influenzi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r>
              <a:rPr lang="en-US" sz="2200" dirty="0">
                <a:solidFill>
                  <a:srgbClr val="141414"/>
                </a:solidFill>
                <a:latin typeface="Tenorite (Body)"/>
                <a:cs typeface="Arial" panose="020B0604020202020204" pitchFamily="34" charset="0"/>
              </a:rPr>
              <a:t>. Le </a:t>
            </a:r>
            <a:r>
              <a:rPr lang="en-US" sz="2200" dirty="0" err="1">
                <a:solidFill>
                  <a:srgbClr val="141414"/>
                </a:solidFill>
                <a:latin typeface="Tenorite (Body)"/>
                <a:cs typeface="Arial" panose="020B0604020202020204" pitchFamily="34" charset="0"/>
              </a:rPr>
              <a:t>tabelle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pertanto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offrono</a:t>
            </a:r>
            <a:r>
              <a:rPr lang="en-US" sz="2200" dirty="0">
                <a:solidFill>
                  <a:srgbClr val="141414"/>
                </a:solidFill>
                <a:latin typeface="Tenorite (Body)"/>
                <a:cs typeface="Arial" panose="020B0604020202020204" pitchFamily="34" charset="0"/>
              </a:rPr>
              <a:t> un modo </a:t>
            </a:r>
            <a:r>
              <a:rPr lang="en-US" sz="2200" dirty="0" err="1">
                <a:solidFill>
                  <a:srgbClr val="141414"/>
                </a:solidFill>
                <a:latin typeface="Tenorite (Body)"/>
                <a:cs typeface="Arial" panose="020B0604020202020204" pitchFamily="34" charset="0"/>
              </a:rPr>
              <a:t>rapido</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più</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risultati</a:t>
            </a:r>
            <a:r>
              <a:rPr lang="en-US" sz="2200" b="1" dirty="0">
                <a:solidFill>
                  <a:srgbClr val="141414"/>
                </a:solidFill>
                <a:latin typeface="Tenorite (Body)"/>
                <a:cs typeface="Arial" panose="020B0604020202020204" pitchFamily="34" charset="0"/>
              </a:rPr>
              <a:t> con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sola </a:t>
            </a:r>
            <a:r>
              <a:rPr lang="en-US" sz="2200" b="1" dirty="0" err="1">
                <a:solidFill>
                  <a:srgbClr val="141414"/>
                </a:solidFill>
                <a:latin typeface="Tenorite (Body)"/>
                <a:cs typeface="Arial" panose="020B0604020202020204" pitchFamily="34" charset="0"/>
              </a:rPr>
              <a:t>operazione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nonché</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visualizzare</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confrontare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foglio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lavoro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tutte</a:t>
            </a:r>
            <a:r>
              <a:rPr lang="en-US" sz="2200" dirty="0">
                <a:solidFill>
                  <a:srgbClr val="141414"/>
                </a:solidFill>
                <a:latin typeface="Tenorite (Body)"/>
                <a:cs typeface="Arial" panose="020B0604020202020204" pitchFamily="34" charset="0"/>
              </a:rPr>
              <a:t> le </a:t>
            </a:r>
            <a:r>
              <a:rPr lang="en-US" sz="2200" dirty="0" err="1">
                <a:solidFill>
                  <a:srgbClr val="141414"/>
                </a:solidFill>
                <a:latin typeface="Tenorite (Body)"/>
                <a:cs typeface="Arial" panose="020B0604020202020204" pitchFamily="34" charset="0"/>
              </a:rPr>
              <a:t>variazioni</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tabelle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fanno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parte</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insieme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comandi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detti</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strumenti</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analisi</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simulazione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vengono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analisi</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simulazione</a:t>
            </a:r>
            <a:endParaRPr lang="en-US" sz="2200" b="1" dirty="0">
              <a:solidFill>
                <a:srgbClr val="141414"/>
              </a:solidFill>
              <a:latin typeface="Tenorite (Body)"/>
              <a:cs typeface="Arial" panose="020B0604020202020204" pitchFamily="34" charset="0"/>
            </a:endParaRP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analisi</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simulazione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intende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processo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modifica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contenuti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modo </a:t>
            </a:r>
            <a:r>
              <a:rPr lang="en-US" sz="2200" dirty="0" err="1">
                <a:solidFill>
                  <a:srgbClr val="141414"/>
                </a:solidFill>
                <a:latin typeface="Tenorite (Body)"/>
                <a:cs typeface="Arial" panose="020B0604020202020204" pitchFamily="34" charset="0"/>
              </a:rPr>
              <a:t>tali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modifiche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influiranno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formule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foglio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lavoro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b="1" dirty="0" err="1">
                <a:solidFill>
                  <a:srgbClr val="141414"/>
                </a:solidFill>
                <a:latin typeface="Tenorite (Body)"/>
                <a:cs typeface="Arial" panose="020B0604020202020204" pitchFamily="34" charset="0"/>
              </a:rPr>
              <a:t>Esempio</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modificare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tasso</a:t>
            </a:r>
            <a:r>
              <a:rPr lang="en-US" sz="2200" dirty="0">
                <a:solidFill>
                  <a:srgbClr val="141414"/>
                </a:solidFill>
                <a:latin typeface="Tenorite (Body)"/>
                <a:cs typeface="Arial" panose="020B0604020202020204" pitchFamily="34" charset="0"/>
              </a:rPr>
              <a:t> di interesse e la </a:t>
            </a:r>
            <a:r>
              <a:rPr lang="en-US" sz="2200" dirty="0" err="1">
                <a:solidFill>
                  <a:srgbClr val="141414"/>
                </a:solidFill>
                <a:latin typeface="Tenorite (Body)"/>
                <a:cs typeface="Arial" panose="020B0604020202020204" pitchFamily="34" charset="0"/>
              </a:rPr>
              <a:t>lunghezza</a:t>
            </a:r>
            <a:r>
              <a:rPr lang="en-US" sz="2200" dirty="0">
                <a:solidFill>
                  <a:srgbClr val="141414"/>
                </a:solidFill>
                <a:latin typeface="Tenorite (Body)"/>
                <a:cs typeface="Arial" panose="020B0604020202020204" pitchFamily="34" charset="0"/>
              </a:rPr>
              <a:t> del </a:t>
            </a:r>
            <a:r>
              <a:rPr lang="en-US" sz="2200" dirty="0" err="1">
                <a:solidFill>
                  <a:srgbClr val="141414"/>
                </a:solidFill>
                <a:latin typeface="Tenorite (Body)"/>
                <a:cs typeface="Arial" panose="020B0604020202020204" pitchFamily="34" charset="0"/>
              </a:rPr>
              <a:t>termine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restituzione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utilizzati</a:t>
            </a:r>
            <a:r>
              <a:rPr lang="en-US" sz="2200" dirty="0">
                <a:solidFill>
                  <a:srgbClr val="141414"/>
                </a:solidFill>
                <a:latin typeface="Tenorite (Body)"/>
                <a:cs typeface="Arial" panose="020B0604020202020204" pitchFamily="34" charset="0"/>
              </a:rPr>
              <a:t> per un </a:t>
            </a:r>
            <a:r>
              <a:rPr lang="en-US" sz="2200" dirty="0" err="1">
                <a:solidFill>
                  <a:srgbClr val="141414"/>
                </a:solidFill>
                <a:latin typeface="Tenorite (Body)"/>
                <a:cs typeface="Arial" panose="020B0604020202020204" pitchFamily="34" charset="0"/>
              </a:rPr>
              <a:t>prestito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scopo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stabilire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rate </a:t>
            </a:r>
            <a:r>
              <a:rPr lang="en-US" sz="2200" dirty="0" err="1">
                <a:solidFill>
                  <a:srgbClr val="141414"/>
                </a:solidFill>
                <a:latin typeface="Tenorite (Body)"/>
                <a:cs typeface="Arial" panose="020B0604020202020204" pitchFamily="34" charset="0"/>
              </a:rPr>
              <a:t>mensili</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p:txBody>
      </p:sp>
      <p:sp>
        <p:nvSpPr>
          <p:cNvPr id="4" name="TextBox 3">
            <a:extLst>
              <a:ext uri="{FF2B5EF4-FFF2-40B4-BE49-F238E27FC236}">
                <a16:creationId xmlns:a16="http://schemas.microsoft.com/office/drawing/2014/main" id="{71DD6B63-94D6-47F3-0C31-AEADFF4923D5}"/>
              </a:ext>
            </a:extLst>
          </p:cNvPr>
          <p:cNvSpPr txBox="1"/>
          <p:nvPr/>
        </p:nvSpPr>
        <p:spPr>
          <a:xfrm>
            <a:off x="5527361" y="5691891"/>
            <a:ext cx="6486774" cy="769441"/>
          </a:xfrm>
          <a:prstGeom prst="rect">
            <a:avLst/>
          </a:prstGeom>
          <a:noFill/>
        </p:spPr>
        <p:txBody>
          <a:bodyPr wrap="square">
            <a:spAutoFit/>
          </a:bodyPr>
          <a:lstStyle/>
          <a:p>
            <a:pPr algn="l"/>
            <a:r>
              <a:rPr lang="en-US" sz="2200" b="1" dirty="0">
                <a:solidFill>
                  <a:srgbClr val="141414"/>
                </a:solidFill>
                <a:highlight>
                  <a:srgbClr val="FFFF00"/>
                </a:highlight>
                <a:latin typeface="Tenorite (Body)"/>
                <a:cs typeface="Arial" panose="020B0604020202020204" pitchFamily="34" charset="0"/>
              </a:rPr>
              <a:t>LIMITE:</a:t>
            </a:r>
            <a:r>
              <a:rPr lang="en-US" sz="2200" b="1"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Scenario </a:t>
            </a:r>
            <a:r>
              <a:rPr lang="en-US" sz="2200" b="1" dirty="0" err="1">
                <a:solidFill>
                  <a:srgbClr val="141414"/>
                </a:solidFill>
                <a:latin typeface="Tenorite (Body)"/>
                <a:cs typeface="Arial" panose="020B0604020202020204" pitchFamily="34" charset="0"/>
              </a:rPr>
              <a:t>può</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gestire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fino</a:t>
            </a:r>
            <a:r>
              <a:rPr lang="en-US" sz="2200" b="1" dirty="0">
                <a:solidFill>
                  <a:srgbClr val="141414"/>
                </a:solidFill>
                <a:latin typeface="Tenorite (Body)"/>
                <a:cs typeface="Arial" panose="020B0604020202020204" pitchFamily="34" charset="0"/>
              </a:rPr>
              <a:t> ad un </a:t>
            </a:r>
            <a:r>
              <a:rPr lang="en-US" sz="2200" b="1" dirty="0" err="1">
                <a:solidFill>
                  <a:srgbClr val="141414"/>
                </a:solidFill>
                <a:latin typeface="Tenorite (Body)"/>
                <a:cs typeface="Arial" panose="020B0604020202020204" pitchFamily="34" charset="0"/>
              </a:rPr>
              <a:t>massimio</a:t>
            </a:r>
            <a:r>
              <a:rPr lang="en-US" sz="2200" b="1" dirty="0">
                <a:solidFill>
                  <a:srgbClr val="141414"/>
                </a:solidFill>
                <a:latin typeface="Tenorite (Body)"/>
                <a:cs typeface="Arial" panose="020B0604020202020204" pitchFamily="34" charset="0"/>
              </a:rPr>
              <a:t> di 32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valori</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9959446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Tabella</a:t>
            </a:r>
            <a:r>
              <a:rPr lang="en-US" dirty="0"/>
              <a:t> </a:t>
            </a:r>
            <a:r>
              <a:rPr lang="en-US" dirty="0" err="1"/>
              <a:t>Dati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166</a:t>
            </a:fld>
            <a:endParaRPr lang="en-US" dirty="0"/>
          </a:p>
        </p:txBody>
      </p:sp>
      <p:sp>
        <p:nvSpPr>
          <p:cNvPr id="6" name="TextBox 5">
            <a:extLst>
              <a:ext uri="{FF2B5EF4-FFF2-40B4-BE49-F238E27FC236}">
                <a16:creationId xmlns:a16="http://schemas.microsoft.com/office/drawing/2014/main" id="{AD132CD3-D7AE-4497-D736-5B2AF7DD1C29}"/>
              </a:ext>
            </a:extLst>
          </p:cNvPr>
          <p:cNvSpPr txBox="1"/>
          <p:nvPr/>
        </p:nvSpPr>
        <p:spPr>
          <a:xfrm>
            <a:off x="392210" y="908335"/>
            <a:ext cx="10885390"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Nell’esempio</a:t>
            </a:r>
            <a:r>
              <a:rPr lang="en-US" sz="2200" dirty="0">
                <a:solidFill>
                  <a:srgbClr val="141414"/>
                </a:solidFill>
                <a:latin typeface="Tenorite (Body)"/>
                <a:cs typeface="Arial" panose="020B0604020202020204" pitchFamily="34" charset="0"/>
              </a:rPr>
              <a:t> sotto,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C2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la formula di </a:t>
            </a:r>
            <a:r>
              <a:rPr lang="en-US" sz="2200" dirty="0" err="1">
                <a:solidFill>
                  <a:srgbClr val="141414"/>
                </a:solidFill>
                <a:latin typeface="Tenorite (Body)"/>
                <a:cs typeface="Arial" panose="020B0604020202020204" pitchFamily="34" charset="0"/>
              </a:rPr>
              <a:t>pagamento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=RATA(B3/12;B4;-B5)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utilizza</a:t>
            </a:r>
            <a:r>
              <a:rPr lang="en-US" sz="2200" dirty="0">
                <a:solidFill>
                  <a:srgbClr val="141414"/>
                </a:solidFill>
                <a:latin typeface="Tenorite (Body)"/>
                <a:cs typeface="Arial" panose="020B0604020202020204" pitchFamily="34" charset="0"/>
              </a:rPr>
              <a:t> due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di input, </a:t>
            </a:r>
            <a:r>
              <a:rPr lang="en-US" sz="2200" b="1" dirty="0">
                <a:solidFill>
                  <a:srgbClr val="141414"/>
                </a:solidFill>
                <a:latin typeface="Tenorite (Body)"/>
                <a:cs typeface="Arial" panose="020B0604020202020204" pitchFamily="34" charset="0"/>
              </a:rPr>
              <a:t>B3 e B4 </a:t>
            </a:r>
            <a:r>
              <a:rPr lang="en-US" sz="2200" b="1" dirty="0" err="1">
                <a:solidFill>
                  <a:srgbClr val="141414"/>
                </a:solidFill>
                <a:latin typeface="Tenorite (Body)"/>
                <a:cs typeface="Arial" panose="020B0604020202020204" pitchFamily="34" charset="0"/>
              </a:rPr>
              <a:t>vengono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inseriti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nella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p:txBody>
      </p:sp>
      <p:pic>
        <p:nvPicPr>
          <p:cNvPr id="10" name="Segnaposto contenuto 4">
            <a:extLst>
              <a:ext uri="{FF2B5EF4-FFF2-40B4-BE49-F238E27FC236}">
                <a16:creationId xmlns:a16="http://schemas.microsoft.com/office/drawing/2014/main" id="{EF9BB6D4-4DDA-1E5C-3050-240B8BD39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69" y="1673673"/>
            <a:ext cx="3852799" cy="3251455"/>
          </a:xfrm>
        </p:spPr>
      </p:pic>
      <p:sp>
        <p:nvSpPr>
          <p:cNvPr id="11" name="TextBox 10">
            <a:extLst>
              <a:ext uri="{FF2B5EF4-FFF2-40B4-BE49-F238E27FC236}">
                <a16:creationId xmlns:a16="http://schemas.microsoft.com/office/drawing/2014/main" id="{394B23B8-121E-77B8-AFDF-7C0B1913C8C0}"/>
              </a:ext>
            </a:extLst>
          </p:cNvPr>
          <p:cNvSpPr txBox="1"/>
          <p:nvPr/>
        </p:nvSpPr>
        <p:spPr>
          <a:xfrm>
            <a:off x="4074374" y="1739980"/>
            <a:ext cx="6907763"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crea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menu:</a:t>
            </a:r>
          </a:p>
          <a:p>
            <a:pPr algn="l"/>
            <a:r>
              <a:rPr lang="en-US" sz="2200" b="1" dirty="0">
                <a:solidFill>
                  <a:srgbClr val="141414"/>
                </a:solidFill>
                <a:latin typeface="Tenorite (Body)"/>
                <a:cs typeface="Arial" panose="020B0604020202020204" pitchFamily="34" charset="0"/>
              </a:rPr>
              <a:t>Data&gt;Forecast&gt;What-if-analysis&gt;Data Table</a:t>
            </a:r>
          </a:p>
        </p:txBody>
      </p:sp>
      <p:pic>
        <p:nvPicPr>
          <p:cNvPr id="13" name="Picture 12">
            <a:extLst>
              <a:ext uri="{FF2B5EF4-FFF2-40B4-BE49-F238E27FC236}">
                <a16:creationId xmlns:a16="http://schemas.microsoft.com/office/drawing/2014/main" id="{CC2570C1-F2C6-1F9D-70F1-394FC5DE4382}"/>
              </a:ext>
            </a:extLst>
          </p:cNvPr>
          <p:cNvPicPr>
            <a:picLocks noChangeAspect="1"/>
          </p:cNvPicPr>
          <p:nvPr/>
        </p:nvPicPr>
        <p:blipFill>
          <a:blip r:embed="rId3"/>
          <a:stretch>
            <a:fillRect/>
          </a:stretch>
        </p:blipFill>
        <p:spPr>
          <a:xfrm>
            <a:off x="4962413" y="2997745"/>
            <a:ext cx="4382112" cy="1019317"/>
          </a:xfrm>
          <a:prstGeom prst="rect">
            <a:avLst/>
          </a:prstGeom>
        </p:spPr>
      </p:pic>
      <p:sp>
        <p:nvSpPr>
          <p:cNvPr id="14" name="TextBox 13">
            <a:extLst>
              <a:ext uri="{FF2B5EF4-FFF2-40B4-BE49-F238E27FC236}">
                <a16:creationId xmlns:a16="http://schemas.microsoft.com/office/drawing/2014/main" id="{3AEB7E95-69AA-662C-1234-210A50374597}"/>
              </a:ext>
            </a:extLst>
          </p:cNvPr>
          <p:cNvSpPr txBox="1"/>
          <p:nvPr/>
        </p:nvSpPr>
        <p:spPr>
          <a:xfrm>
            <a:off x="2642118" y="5524705"/>
            <a:ext cx="6907763" cy="769441"/>
          </a:xfrm>
          <a:prstGeom prst="rect">
            <a:avLst/>
          </a:prstGeom>
          <a:noFill/>
        </p:spPr>
        <p:txBody>
          <a:bodyPr wrap="square">
            <a:spAutoFit/>
          </a:bodyPr>
          <a:lstStyle/>
          <a:p>
            <a:pPr algn="l"/>
            <a:r>
              <a:rPr lang="en-US" sz="2200" b="1" dirty="0">
                <a:solidFill>
                  <a:srgbClr val="141414"/>
                </a:solidFill>
                <a:highlight>
                  <a:srgbClr val="FFFF00"/>
                </a:highlight>
                <a:latin typeface="Tenorite (Body)"/>
                <a:cs typeface="Arial" panose="020B0604020202020204" pitchFamily="34" charset="0"/>
              </a:rPr>
              <a:t>LIMITE:</a:t>
            </a:r>
            <a:r>
              <a:rPr lang="en-US" sz="2200" b="1"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usa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quando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hanno</a:t>
            </a:r>
            <a:r>
              <a:rPr lang="en-US" sz="2200" b="1" dirty="0">
                <a:solidFill>
                  <a:srgbClr val="141414"/>
                </a:solidFill>
                <a:latin typeface="Tenorite (Body)"/>
                <a:cs typeface="Arial" panose="020B0604020202020204" pitchFamily="34" charset="0"/>
              </a:rPr>
              <a:t> 1 </a:t>
            </a:r>
            <a:r>
              <a:rPr lang="en-US" sz="2200" b="1" dirty="0" err="1">
                <a:solidFill>
                  <a:srgbClr val="141414"/>
                </a:solidFill>
                <a:latin typeface="Tenorite (Body)"/>
                <a:cs typeface="Arial" panose="020B0604020202020204" pitchFamily="34" charset="0"/>
              </a:rPr>
              <a:t>oppure</a:t>
            </a:r>
            <a:r>
              <a:rPr lang="en-US" sz="2200" b="1" dirty="0">
                <a:solidFill>
                  <a:srgbClr val="141414"/>
                </a:solidFill>
                <a:latin typeface="Tenorite (Body)"/>
                <a:cs typeface="Arial" panose="020B0604020202020204" pitchFamily="34" charset="0"/>
              </a:rPr>
              <a:t> 2 </a:t>
            </a:r>
            <a:r>
              <a:rPr lang="en-US" sz="2200" b="1" dirty="0" err="1">
                <a:solidFill>
                  <a:srgbClr val="141414"/>
                </a:solidFill>
                <a:latin typeface="Tenorite (Body)"/>
                <a:cs typeface="Arial" panose="020B0604020202020204" pitchFamily="34" charset="0"/>
              </a:rPr>
              <a:t>variabili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massimo</a:t>
            </a:r>
            <a:r>
              <a:rPr lang="en-US" sz="2200" b="1" dirty="0">
                <a:solidFill>
                  <a:srgbClr val="141414"/>
                </a:solidFill>
                <a:latin typeface="Tenorite (Body)"/>
                <a:cs typeface="Arial" panose="020B0604020202020204" pitchFamily="34" charset="0"/>
              </a:rPr>
              <a:t> 2 </a:t>
            </a:r>
            <a:r>
              <a:rPr lang="en-US" sz="2200" b="1" dirty="0" err="1">
                <a:solidFill>
                  <a:srgbClr val="141414"/>
                </a:solidFill>
                <a:latin typeface="Tenorite (Body)"/>
                <a:cs typeface="Arial" panose="020B0604020202020204" pitchFamily="34" charset="0"/>
              </a:rPr>
              <a:t>variabili</a:t>
            </a:r>
            <a:r>
              <a:rPr lang="en-US" sz="2200" b="1"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395904199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sulle</a:t>
            </a:r>
            <a:r>
              <a:rPr lang="en-US" b="1" dirty="0"/>
              <a:t> </a:t>
            </a:r>
            <a:r>
              <a:rPr lang="en-US" b="1" dirty="0" err="1"/>
              <a:t>Tabelle</a:t>
            </a:r>
            <a:r>
              <a:rPr lang="en-US" b="1" dirty="0"/>
              <a:t> </a:t>
            </a:r>
            <a:r>
              <a:rPr lang="en-US" b="1" dirty="0" err="1"/>
              <a:t>Dati</a:t>
            </a:r>
            <a:endParaRPr lang="en-US" sz="2400" b="1" dirty="0"/>
          </a:p>
          <a:p>
            <a:r>
              <a:rPr lang="en-US" b="1" dirty="0"/>
              <a:t>document28\AnalisiDati_1.xlsx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167</a:t>
            </a:fld>
            <a:endParaRPr lang="en-US" dirty="0"/>
          </a:p>
        </p:txBody>
      </p:sp>
    </p:spTree>
    <p:extLst>
      <p:ext uri="{BB962C8B-B14F-4D97-AF65-F5344CB8AC3E}">
        <p14:creationId xmlns:p14="http://schemas.microsoft.com/office/powerpoint/2010/main" val="5752990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Gestione</a:t>
            </a:r>
            <a:r>
              <a:rPr lang="en-US" b="1" dirty="0"/>
              <a:t> Scenario</a:t>
            </a:r>
            <a:endParaRPr lang="en-US" sz="2400" b="1" dirty="0"/>
          </a:p>
          <a:p>
            <a:r>
              <a:rPr lang="en-US" b="1" dirty="0"/>
              <a:t>document28\GestioneScenari_1.xlsx</a:t>
            </a:r>
          </a:p>
          <a:p>
            <a:r>
              <a:rPr lang="en-US" b="1" dirty="0"/>
              <a:t>document28\GestioneScenari_Esterno.xlsx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168</a:t>
            </a:fld>
            <a:endParaRPr lang="en-US" dirty="0"/>
          </a:p>
        </p:txBody>
      </p:sp>
    </p:spTree>
    <p:extLst>
      <p:ext uri="{BB962C8B-B14F-4D97-AF65-F5344CB8AC3E}">
        <p14:creationId xmlns:p14="http://schemas.microsoft.com/office/powerpoint/2010/main" val="361846512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169</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5847755"/>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opera in modo </a:t>
            </a:r>
            <a:r>
              <a:rPr lang="en-US" sz="2200" dirty="0" err="1">
                <a:solidFill>
                  <a:srgbClr val="141414"/>
                </a:solidFill>
                <a:latin typeface="Tenorite (Body)"/>
                <a:cs typeface="Arial" panose="020B0604020202020204" pitchFamily="34" charset="0"/>
              </a:rPr>
              <a:t>differente</a:t>
            </a:r>
            <a:r>
              <a:rPr lang="en-US" sz="2200" dirty="0">
                <a:solidFill>
                  <a:srgbClr val="141414"/>
                </a:solidFill>
                <a:latin typeface="Tenorite (Body)"/>
                <a:cs typeface="Arial" panose="020B0604020202020204" pitchFamily="34" charset="0"/>
              </a:rPr>
              <a:t> rispetto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viene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richiesto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fissare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Excel </a:t>
            </a:r>
            <a:r>
              <a:rPr lang="en-US" sz="2200" dirty="0" err="1">
                <a:solidFill>
                  <a:srgbClr val="141414"/>
                </a:solidFill>
                <a:latin typeface="Tenorite (Body)"/>
                <a:cs typeface="Arial" panose="020B0604020202020204" pitchFamily="34" charset="0"/>
              </a:rPr>
              <a:t>calcolerà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automaticamente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lasciata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base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 per la quale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certo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utilizzare</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porci</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Volendo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Guadagno di 30000 EUR, e </a:t>
            </a:r>
          </a:p>
          <a:p>
            <a:pPr algn="l"/>
            <a:r>
              <a:rPr lang="en-US" sz="2200" dirty="0" err="1">
                <a:solidFill>
                  <a:srgbClr val="141414"/>
                </a:solidFill>
                <a:latin typeface="Tenorite (Body)"/>
                <a:cs typeface="Arial" panose="020B0604020202020204" pitchFamily="34" charset="0"/>
              </a:rPr>
              <a:t>Conoscendo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Ricavo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pari</a:t>
            </a:r>
            <a:r>
              <a:rPr lang="en-US" sz="2200" dirty="0">
                <a:solidFill>
                  <a:srgbClr val="141414"/>
                </a:solidFill>
                <a:latin typeface="Tenorite (Body)"/>
                <a:cs typeface="Arial" panose="020B0604020202020204" pitchFamily="34" charset="0"/>
              </a:rPr>
              <a:t> a 50000 EUR,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devo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chiaramente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banale</a:t>
            </a:r>
            <a:r>
              <a:rPr lang="en-US" sz="2200" dirty="0">
                <a:solidFill>
                  <a:srgbClr val="141414"/>
                </a:solidFill>
                <a:latin typeface="Tenorite (Body)"/>
                <a:cs typeface="Arial" panose="020B0604020202020204" pitchFamily="34" charset="0"/>
              </a:rPr>
              <a:t>, ma a </a:t>
            </a:r>
            <a:r>
              <a:rPr lang="en-US" sz="2200" dirty="0" err="1">
                <a:solidFill>
                  <a:srgbClr val="141414"/>
                </a:solidFill>
                <a:latin typeface="Tenorite (Body)"/>
                <a:cs typeface="Arial" panose="020B0604020202020204" pitchFamily="34" charset="0"/>
              </a:rPr>
              <a:t>noi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capire</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impostarlo</a:t>
            </a:r>
            <a:r>
              <a:rPr lang="en-US" sz="2200" dirty="0">
                <a:solidFill>
                  <a:srgbClr val="141414"/>
                </a:solidFill>
                <a:latin typeface="Tenorite (Body)"/>
                <a:cs typeface="Arial" panose="020B0604020202020204" pitchFamily="34" charset="0"/>
              </a:rPr>
              <a:t> in Excel:</a:t>
            </a:r>
          </a:p>
          <a:p>
            <a:pPr algn="ctr"/>
            <a:r>
              <a:rPr lang="en-US" sz="2200" b="1" dirty="0">
                <a:solidFill>
                  <a:srgbClr val="141414"/>
                </a:solidFill>
                <a:latin typeface="Tenorite (Body)"/>
                <a:cs typeface="Arial" panose="020B0604020202020204" pitchFamily="34" charset="0"/>
              </a:rPr>
              <a:t>Data&gt;Forecast&gt;What-If-Analysis&gt;Goal Seek</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DBE2223F-CC0A-584E-64F0-81DBF43AE5B5}"/>
              </a:ext>
            </a:extLst>
          </p:cNvPr>
          <p:cNvPicPr>
            <a:picLocks noChangeAspect="1"/>
          </p:cNvPicPr>
          <p:nvPr/>
        </p:nvPicPr>
        <p:blipFill>
          <a:blip r:embed="rId2"/>
          <a:stretch>
            <a:fillRect/>
          </a:stretch>
        </p:blipFill>
        <p:spPr>
          <a:xfrm>
            <a:off x="9296334" y="3088870"/>
            <a:ext cx="2391109" cy="1143160"/>
          </a:xfrm>
          <a:prstGeom prst="rect">
            <a:avLst/>
          </a:prstGeom>
        </p:spPr>
      </p:pic>
    </p:spTree>
    <p:extLst>
      <p:ext uri="{BB962C8B-B14F-4D97-AF65-F5344CB8AC3E}">
        <p14:creationId xmlns:p14="http://schemas.microsoft.com/office/powerpoint/2010/main" val="248568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170</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4832092"/>
          </a:xfrm>
          <a:prstGeom prst="rect">
            <a:avLst/>
          </a:prstGeom>
          <a:noFill/>
        </p:spPr>
        <p:txBody>
          <a:bodyPr wrap="square">
            <a:spAutoFit/>
          </a:bodyPr>
          <a:lstStyle/>
          <a:p>
            <a:pPr algn="l"/>
            <a:r>
              <a:rPr lang="en-US" sz="2200" b="1" dirty="0">
                <a:solidFill>
                  <a:srgbClr val="141414"/>
                </a:solidFill>
                <a:latin typeface="Tenorite (Body)"/>
                <a:cs typeface="Arial" panose="020B0604020202020204" pitchFamily="34" charset="0"/>
              </a:rPr>
              <a:t>Set cell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quale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To Value</a:t>
            </a:r>
            <a:r>
              <a:rPr lang="en-US" sz="2200" dirty="0">
                <a:solidFill>
                  <a:srgbClr val="141414"/>
                </a:solidFill>
                <a:latin typeface="Tenorite (Body)"/>
                <a:cs typeface="Arial" panose="020B0604020202020204" pitchFamily="34" charset="0"/>
              </a:rPr>
              <a:t>: quale è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By changing cell</a:t>
            </a:r>
            <a:r>
              <a:rPr lang="en-US" sz="2200" dirty="0">
                <a:solidFill>
                  <a:srgbClr val="141414"/>
                </a:solidFill>
                <a:latin typeface="Tenorite (Body)"/>
                <a:cs typeface="Arial" panose="020B0604020202020204" pitchFamily="34" charset="0"/>
              </a:rPr>
              <a:t>: quale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deve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variare</a:t>
            </a:r>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OK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output da Excel:</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è bene </a:t>
            </a:r>
            <a:r>
              <a:rPr lang="en-US" sz="2200" dirty="0" err="1">
                <a:solidFill>
                  <a:srgbClr val="141414"/>
                </a:solidFill>
                <a:latin typeface="Tenorite (Body)"/>
                <a:cs typeface="Arial" panose="020B0604020202020204" pitchFamily="34" charset="0"/>
              </a:rPr>
              <a:t>ricordare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è </a:t>
            </a:r>
            <a:r>
              <a:rPr lang="en-US" sz="2200" b="1" dirty="0" err="1">
                <a:solidFill>
                  <a:srgbClr val="141414"/>
                </a:solidFill>
                <a:latin typeface="Tenorite (Body)"/>
                <a:cs typeface="Arial" panose="020B0604020202020204" pitchFamily="34" charset="0"/>
              </a:rPr>
              <a:t>richiesto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ci </a:t>
            </a:r>
            <a:r>
              <a:rPr lang="en-US" sz="2200" b="1" dirty="0" err="1">
                <a:solidFill>
                  <a:srgbClr val="141414"/>
                </a:solidFill>
                <a:latin typeface="Tenorite (Body)"/>
                <a:cs typeface="Arial" panose="020B0604020202020204" pitchFamily="34" charset="0"/>
              </a:rPr>
              <a:t>sia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formula</a:t>
            </a:r>
          </a:p>
        </p:txBody>
      </p:sp>
      <p:pic>
        <p:nvPicPr>
          <p:cNvPr id="11" name="Picture 10">
            <a:extLst>
              <a:ext uri="{FF2B5EF4-FFF2-40B4-BE49-F238E27FC236}">
                <a16:creationId xmlns:a16="http://schemas.microsoft.com/office/drawing/2014/main" id="{7C9E8AA7-73AC-FC41-96B9-A2996747B6FF}"/>
              </a:ext>
            </a:extLst>
          </p:cNvPr>
          <p:cNvPicPr>
            <a:picLocks noChangeAspect="1"/>
          </p:cNvPicPr>
          <p:nvPr/>
        </p:nvPicPr>
        <p:blipFill>
          <a:blip r:embed="rId2"/>
          <a:stretch>
            <a:fillRect/>
          </a:stretch>
        </p:blipFill>
        <p:spPr>
          <a:xfrm>
            <a:off x="3311170" y="3076359"/>
            <a:ext cx="5087060" cy="1752845"/>
          </a:xfrm>
          <a:prstGeom prst="rect">
            <a:avLst/>
          </a:prstGeom>
        </p:spPr>
      </p:pic>
      <p:pic>
        <p:nvPicPr>
          <p:cNvPr id="13" name="Picture 12">
            <a:extLst>
              <a:ext uri="{FF2B5EF4-FFF2-40B4-BE49-F238E27FC236}">
                <a16:creationId xmlns:a16="http://schemas.microsoft.com/office/drawing/2014/main" id="{854C95B7-5398-6C31-06C5-F50F7415EF53}"/>
              </a:ext>
            </a:extLst>
          </p:cNvPr>
          <p:cNvPicPr>
            <a:picLocks noChangeAspect="1"/>
          </p:cNvPicPr>
          <p:nvPr/>
        </p:nvPicPr>
        <p:blipFill>
          <a:blip r:embed="rId3"/>
          <a:stretch>
            <a:fillRect/>
          </a:stretch>
        </p:blipFill>
        <p:spPr>
          <a:xfrm>
            <a:off x="6774815" y="969463"/>
            <a:ext cx="4295639" cy="1464831"/>
          </a:xfrm>
          <a:prstGeom prst="rect">
            <a:avLst/>
          </a:prstGeom>
        </p:spPr>
      </p:pic>
    </p:spTree>
    <p:extLst>
      <p:ext uri="{BB962C8B-B14F-4D97-AF65-F5344CB8AC3E}">
        <p14:creationId xmlns:p14="http://schemas.microsoft.com/office/powerpoint/2010/main" val="245180884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171</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3816429"/>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 secondo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facilmente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cambiando</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sarà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ma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Quindi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caso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ci </a:t>
            </a:r>
          </a:p>
          <a:p>
            <a:pPr algn="l"/>
            <a:r>
              <a:rPr lang="en-US" sz="2200" dirty="0" err="1">
                <a:solidFill>
                  <a:srgbClr val="141414"/>
                </a:solidFill>
                <a:latin typeface="Tenorite (Body)"/>
                <a:cs typeface="Arial" panose="020B0604020202020204" pitchFamily="34" charset="0"/>
              </a:rPr>
              <a:t>poniamo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Ricavi</a:t>
            </a:r>
            <a:r>
              <a:rPr lang="en-US" sz="2200" b="1" dirty="0">
                <a:solidFill>
                  <a:srgbClr val="141414"/>
                </a:solidFill>
                <a:latin typeface="Tenorite (Body)"/>
                <a:cs typeface="Arial" panose="020B0604020202020204" pitchFamily="34" charset="0"/>
              </a:rPr>
              <a:t> devo </a:t>
            </a:r>
            <a:r>
              <a:rPr lang="en-US" sz="2200" b="1" dirty="0" err="1">
                <a:solidFill>
                  <a:srgbClr val="141414"/>
                </a:solidFill>
                <a:latin typeface="Tenorite (Body)"/>
                <a:cs typeface="Arial" panose="020B0604020202020204" pitchFamily="34" charset="0"/>
              </a:rPr>
              <a:t>avere</a:t>
            </a:r>
            <a:r>
              <a:rPr lang="en-US" sz="2200" b="1" dirty="0">
                <a:solidFill>
                  <a:srgbClr val="141414"/>
                </a:solidFill>
                <a:latin typeface="Tenorite (Body)"/>
                <a:cs typeface="Arial" panose="020B0604020202020204" pitchFamily="34" charset="0"/>
              </a:rPr>
              <a:t>, per </a:t>
            </a:r>
            <a:r>
              <a:rPr lang="en-US" sz="2200" b="1" dirty="0" err="1">
                <a:solidFill>
                  <a:srgbClr val="141414"/>
                </a:solidFill>
                <a:latin typeface="Tenorite (Body)"/>
                <a:cs typeface="Arial" panose="020B0604020202020204" pitchFamily="34" charset="0"/>
              </a:rPr>
              <a:t>ottenere</a:t>
            </a:r>
            <a:r>
              <a:rPr lang="en-US" sz="2200" b="1" dirty="0">
                <a:solidFill>
                  <a:srgbClr val="141414"/>
                </a:solidFill>
                <a:latin typeface="Tenorite (Body)"/>
                <a:cs typeface="Arial" panose="020B0604020202020204" pitchFamily="34" charset="0"/>
              </a:rPr>
              <a:t> un Guadagno di 21000 EUR, </a:t>
            </a:r>
            <a:r>
              <a:rPr lang="en-US" sz="2200" b="1" dirty="0" err="1">
                <a:solidFill>
                  <a:srgbClr val="141414"/>
                </a:solidFill>
                <a:latin typeface="Tenorite (Body)"/>
                <a:cs typeface="Arial" panose="020B0604020202020204" pitchFamily="34" charset="0"/>
              </a:rPr>
              <a:t>sapendo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le </a:t>
            </a:r>
            <a:r>
              <a:rPr lang="en-US" sz="2200" b="1" dirty="0" err="1">
                <a:solidFill>
                  <a:srgbClr val="141414"/>
                </a:solidFill>
                <a:latin typeface="Tenorite (Body)"/>
                <a:cs typeface="Arial" panose="020B0604020202020204" pitchFamily="34" charset="0"/>
              </a:rPr>
              <a:t>spese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ammontano</a:t>
            </a:r>
            <a:r>
              <a:rPr lang="en-US" sz="2200" b="1" dirty="0">
                <a:solidFill>
                  <a:srgbClr val="141414"/>
                </a:solidFill>
                <a:latin typeface="Tenorite (Body)"/>
                <a:cs typeface="Arial" panose="020B0604020202020204" pitchFamily="34" charset="0"/>
              </a:rPr>
              <a:t> a 21000 EUR?”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tasto OK, </a:t>
            </a:r>
            <a:r>
              <a:rPr lang="en-US" sz="2200" dirty="0" err="1">
                <a:solidFill>
                  <a:srgbClr val="141414"/>
                </a:solidFill>
                <a:latin typeface="Tenorite (Body)"/>
                <a:cs typeface="Arial" panose="020B0604020202020204" pitchFamily="34" charset="0"/>
              </a:rPr>
              <a:t>potete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notare</a:t>
            </a:r>
            <a:r>
              <a:rPr lang="en-US" sz="2200" dirty="0">
                <a:solidFill>
                  <a:srgbClr val="141414"/>
                </a:solidFill>
                <a:latin typeface="Tenorite (Body)"/>
                <a:cs typeface="Arial" panose="020B0604020202020204" pitchFamily="34" charset="0"/>
              </a:rPr>
              <a:t> come Excel </a:t>
            </a:r>
            <a:r>
              <a:rPr lang="en-US" sz="2200" dirty="0" err="1">
                <a:solidFill>
                  <a:srgbClr val="141414"/>
                </a:solidFill>
                <a:latin typeface="Tenorite (Body)"/>
                <a:cs typeface="Arial" panose="020B0604020202020204" pitchFamily="34" charset="0"/>
              </a:rPr>
              <a:t>effettui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calcoli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iterazioni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fino</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desiderato</a:t>
            </a:r>
            <a:r>
              <a:rPr lang="en-US" sz="2200" dirty="0">
                <a:solidFill>
                  <a:srgbClr val="141414"/>
                </a:solidFill>
                <a:latin typeface="Tenorite (Body)"/>
                <a:cs typeface="Arial" panose="020B0604020202020204" pitchFamily="34" charset="0"/>
              </a:rPr>
              <a:t> per I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ovvero</a:t>
            </a:r>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01AAC4A9-2FF0-2CC1-D26B-9FE34FE70287}"/>
              </a:ext>
            </a:extLst>
          </p:cNvPr>
          <p:cNvPicPr>
            <a:picLocks noChangeAspect="1"/>
          </p:cNvPicPr>
          <p:nvPr/>
        </p:nvPicPr>
        <p:blipFill>
          <a:blip r:embed="rId2"/>
          <a:stretch>
            <a:fillRect/>
          </a:stretch>
        </p:blipFill>
        <p:spPr>
          <a:xfrm>
            <a:off x="6096000" y="1209232"/>
            <a:ext cx="4953691" cy="1705213"/>
          </a:xfrm>
          <a:prstGeom prst="rect">
            <a:avLst/>
          </a:prstGeom>
        </p:spPr>
      </p:pic>
    </p:spTree>
    <p:extLst>
      <p:ext uri="{BB962C8B-B14F-4D97-AF65-F5344CB8AC3E}">
        <p14:creationId xmlns:p14="http://schemas.microsoft.com/office/powerpoint/2010/main" val="274652659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Ricerca</a:t>
            </a:r>
            <a:r>
              <a:rPr lang="en-US" b="1" dirty="0"/>
              <a:t> </a:t>
            </a:r>
            <a:r>
              <a:rPr lang="en-US" b="1" dirty="0" err="1"/>
              <a:t>Obiettivo</a:t>
            </a:r>
            <a:endParaRPr lang="en-US" sz="2400" b="1" dirty="0"/>
          </a:p>
          <a:p>
            <a:r>
              <a:rPr lang="en-US" b="1" dirty="0"/>
              <a:t>document28\</a:t>
            </a:r>
            <a:r>
              <a:rPr lang="en-US" b="1" dirty="0" err="1"/>
              <a:t>Ricerca</a:t>
            </a:r>
            <a:r>
              <a:rPr lang="en-US" b="1" dirty="0"/>
              <a:t> Obiettivo_1.xlsx (</a:t>
            </a:r>
            <a:r>
              <a:rPr lang="en-US" b="1" dirty="0" err="1"/>
              <a:t>Esempio</a:t>
            </a:r>
            <a:r>
              <a:rPr lang="en-US" b="1" dirty="0"/>
              <a:t> 1 ed </a:t>
            </a:r>
            <a:r>
              <a:rPr lang="en-US" b="1" dirty="0" err="1"/>
              <a:t>Esempio</a:t>
            </a:r>
            <a:r>
              <a:rPr lang="en-US" b="1" dirty="0"/>
              <a:t> 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172</a:t>
            </a:fld>
            <a:endParaRPr lang="en-US" dirty="0"/>
          </a:p>
        </p:txBody>
      </p:sp>
    </p:spTree>
    <p:extLst>
      <p:ext uri="{BB962C8B-B14F-4D97-AF65-F5344CB8AC3E}">
        <p14:creationId xmlns:p14="http://schemas.microsoft.com/office/powerpoint/2010/main" val="203081935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173</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381001" y="908335"/>
            <a:ext cx="10947399" cy="2123658"/>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Prima di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serve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installato</a:t>
            </a:r>
            <a:r>
              <a:rPr lang="en-US" sz="2200" dirty="0">
                <a:solidFill>
                  <a:srgbClr val="141414"/>
                </a:solidFill>
                <a:latin typeface="Tenorite (Body)"/>
                <a:cs typeface="Arial" panose="020B0604020202020204" pitchFamily="34" charset="0"/>
              </a:rPr>
              <a:t> in Excel, </a:t>
            </a:r>
            <a:r>
              <a:rPr lang="en-US" sz="2200" dirty="0" err="1">
                <a:solidFill>
                  <a:srgbClr val="141414"/>
                </a:solidFill>
                <a:latin typeface="Tenorite (Body)"/>
                <a:cs typeface="Arial" panose="020B0604020202020204" pitchFamily="34" charset="0"/>
              </a:rPr>
              <a:t>trattandosi</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componente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eventualmente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Seguiamo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percorso</a:t>
            </a:r>
            <a:r>
              <a:rPr lang="en-US" sz="2200" dirty="0">
                <a:solidFill>
                  <a:srgbClr val="141414"/>
                </a:solidFill>
                <a:latin typeface="Tenorite (Body)"/>
                <a:cs typeface="Arial" panose="020B0604020202020204" pitchFamily="34" charset="0"/>
              </a:rPr>
              <a:t>:</a:t>
            </a:r>
          </a:p>
          <a:p>
            <a:pPr algn="l"/>
            <a:r>
              <a:rPr lang="en-US" sz="2200" b="1" dirty="0">
                <a:solidFill>
                  <a:srgbClr val="141414"/>
                </a:solidFill>
                <a:latin typeface="Tenorite (Body)"/>
                <a:cs typeface="Arial" panose="020B0604020202020204" pitchFamily="34" charset="0"/>
              </a:rPr>
              <a:t>File&gt;</a:t>
            </a:r>
            <a:r>
              <a:rPr lang="en-US" sz="2200" b="1" dirty="0" err="1">
                <a:solidFill>
                  <a:srgbClr val="141414"/>
                </a:solidFill>
                <a:latin typeface="Tenorite (Body)"/>
                <a:cs typeface="Arial" panose="020B0604020202020204" pitchFamily="34" charset="0"/>
              </a:rPr>
              <a:t>Opzioni</a:t>
            </a:r>
            <a:r>
              <a:rPr lang="en-US" sz="2200" b="1" dirty="0">
                <a:solidFill>
                  <a:srgbClr val="141414"/>
                </a:solidFill>
                <a:latin typeface="Tenorite (Body)"/>
                <a:cs typeface="Arial" panose="020B0604020202020204" pitchFamily="34" charset="0"/>
              </a:rPr>
              <a:t>&gt;Add-Ins</a:t>
            </a:r>
          </a:p>
        </p:txBody>
      </p:sp>
      <p:pic>
        <p:nvPicPr>
          <p:cNvPr id="8" name="Picture 7">
            <a:extLst>
              <a:ext uri="{FF2B5EF4-FFF2-40B4-BE49-F238E27FC236}">
                <a16:creationId xmlns:a16="http://schemas.microsoft.com/office/drawing/2014/main" id="{214D980F-2F77-ADC1-30AD-4880C346A73F}"/>
              </a:ext>
            </a:extLst>
          </p:cNvPr>
          <p:cNvPicPr>
            <a:picLocks noChangeAspect="1"/>
          </p:cNvPicPr>
          <p:nvPr/>
        </p:nvPicPr>
        <p:blipFill>
          <a:blip r:embed="rId2"/>
          <a:stretch>
            <a:fillRect/>
          </a:stretch>
        </p:blipFill>
        <p:spPr>
          <a:xfrm>
            <a:off x="3667512" y="1825525"/>
            <a:ext cx="5410134" cy="4453106"/>
          </a:xfrm>
          <a:prstGeom prst="rect">
            <a:avLst/>
          </a:prstGeom>
        </p:spPr>
      </p:pic>
      <p:sp>
        <p:nvSpPr>
          <p:cNvPr id="9" name="Rectangle: Rounded Corners 8">
            <a:extLst>
              <a:ext uri="{FF2B5EF4-FFF2-40B4-BE49-F238E27FC236}">
                <a16:creationId xmlns:a16="http://schemas.microsoft.com/office/drawing/2014/main" id="{A38DE084-0B9A-344F-45C0-0CB4E999CB12}"/>
              </a:ext>
            </a:extLst>
          </p:cNvPr>
          <p:cNvSpPr/>
          <p:nvPr/>
        </p:nvSpPr>
        <p:spPr>
          <a:xfrm>
            <a:off x="6196614" y="5761785"/>
            <a:ext cx="514904" cy="21469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022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174</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5540720" y="1849963"/>
            <a:ext cx="3492715"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a:t>
            </a:r>
            <a:r>
              <a:rPr lang="en-US" sz="2200" dirty="0" err="1">
                <a:solidFill>
                  <a:srgbClr val="141414"/>
                </a:solidFill>
                <a:latin typeface="Tenorite (Body)"/>
                <a:cs typeface="Arial" panose="020B0604020202020204" pitchFamily="34" charset="0"/>
              </a:rPr>
              <a:t>spuntato</a:t>
            </a:r>
            <a:r>
              <a:rPr lang="en-US" sz="2200" dirty="0">
                <a:solidFill>
                  <a:srgbClr val="141414"/>
                </a:solidFill>
                <a:latin typeface="Tenorite (Body)"/>
                <a:cs typeface="Arial" panose="020B0604020202020204" pitchFamily="34" charset="0"/>
              </a:rPr>
              <a:t>” il </a:t>
            </a:r>
            <a:r>
              <a:rPr lang="en-US" sz="2200" b="1" dirty="0">
                <a:solidFill>
                  <a:srgbClr val="141414"/>
                </a:solidFill>
                <a:latin typeface="Tenorite (Body)"/>
                <a:cs typeface="Arial" panose="020B0604020202020204" pitchFamily="34" charset="0"/>
              </a:rPr>
              <a:t>Solver Add-in</a:t>
            </a:r>
          </a:p>
        </p:txBody>
      </p:sp>
      <p:pic>
        <p:nvPicPr>
          <p:cNvPr id="10" name="Picture 9">
            <a:extLst>
              <a:ext uri="{FF2B5EF4-FFF2-40B4-BE49-F238E27FC236}">
                <a16:creationId xmlns:a16="http://schemas.microsoft.com/office/drawing/2014/main" id="{25C55C55-5067-D433-45AC-ABD2F9C6912F}"/>
              </a:ext>
            </a:extLst>
          </p:cNvPr>
          <p:cNvPicPr>
            <a:picLocks noChangeAspect="1"/>
          </p:cNvPicPr>
          <p:nvPr/>
        </p:nvPicPr>
        <p:blipFill>
          <a:blip r:embed="rId2"/>
          <a:stretch>
            <a:fillRect/>
          </a:stretch>
        </p:blipFill>
        <p:spPr>
          <a:xfrm>
            <a:off x="8986319" y="1123778"/>
            <a:ext cx="2095123" cy="2874537"/>
          </a:xfrm>
          <a:prstGeom prst="rect">
            <a:avLst/>
          </a:prstGeom>
        </p:spPr>
      </p:pic>
      <p:pic>
        <p:nvPicPr>
          <p:cNvPr id="12" name="Picture 11">
            <a:extLst>
              <a:ext uri="{FF2B5EF4-FFF2-40B4-BE49-F238E27FC236}">
                <a16:creationId xmlns:a16="http://schemas.microsoft.com/office/drawing/2014/main" id="{747B9BFF-3D43-A4B4-7704-C640A5329C2F}"/>
              </a:ext>
            </a:extLst>
          </p:cNvPr>
          <p:cNvPicPr>
            <a:picLocks noChangeAspect="1"/>
          </p:cNvPicPr>
          <p:nvPr/>
        </p:nvPicPr>
        <p:blipFill>
          <a:blip r:embed="rId3"/>
          <a:stretch>
            <a:fillRect/>
          </a:stretch>
        </p:blipFill>
        <p:spPr>
          <a:xfrm>
            <a:off x="845136" y="4358227"/>
            <a:ext cx="10755226" cy="1238423"/>
          </a:xfrm>
          <a:prstGeom prst="rect">
            <a:avLst/>
          </a:prstGeom>
        </p:spPr>
      </p:pic>
      <p:sp>
        <p:nvSpPr>
          <p:cNvPr id="13" name="TextBox 12">
            <a:extLst>
              <a:ext uri="{FF2B5EF4-FFF2-40B4-BE49-F238E27FC236}">
                <a16:creationId xmlns:a16="http://schemas.microsoft.com/office/drawing/2014/main" id="{05299227-894B-E0CB-A09D-74FE3124FEDB}"/>
              </a:ext>
            </a:extLst>
          </p:cNvPr>
          <p:cNvSpPr txBox="1"/>
          <p:nvPr/>
        </p:nvSpPr>
        <p:spPr>
          <a:xfrm>
            <a:off x="845136" y="3408830"/>
            <a:ext cx="7864298"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Nella Excel Ribbon </a:t>
            </a:r>
            <a:r>
              <a:rPr lang="en-US" sz="2200" dirty="0" err="1">
                <a:solidFill>
                  <a:srgbClr val="141414"/>
                </a:solidFill>
                <a:latin typeface="Tenorite (Body)"/>
                <a:cs typeface="Arial" panose="020B0604020202020204" pitchFamily="34" charset="0"/>
              </a:rPr>
              <a:t>comparirà</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sezione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“Analyze”</a:t>
            </a:r>
            <a:r>
              <a:rPr lang="en-US" sz="2200" dirty="0">
                <a:solidFill>
                  <a:srgbClr val="141414"/>
                </a:solidFill>
                <a:latin typeface="Tenorite (Body)"/>
                <a:cs typeface="Arial" panose="020B0604020202020204" pitchFamily="34" charset="0"/>
              </a:rPr>
              <a:t> 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Solver</a:t>
            </a:r>
            <a:r>
              <a:rPr lang="en-US" sz="2200" dirty="0">
                <a:solidFill>
                  <a:srgbClr val="141414"/>
                </a:solidFill>
                <a:latin typeface="Tenorite (Body)"/>
                <a:cs typeface="Arial" panose="020B0604020202020204" pitchFamily="34" charset="0"/>
              </a:rPr>
              <a:t> </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6946925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Foglio</a:t>
            </a:r>
            <a:r>
              <a:rPr lang="en-US" dirty="0"/>
              <a:t> di </a:t>
            </a:r>
            <a:r>
              <a:rPr lang="en-US" dirty="0" err="1"/>
              <a:t>Previsione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175</a:t>
            </a:fld>
            <a:endParaRPr lang="en-US" dirty="0"/>
          </a:p>
        </p:txBody>
      </p:sp>
    </p:spTree>
    <p:extLst>
      <p:ext uri="{BB962C8B-B14F-4D97-AF65-F5344CB8AC3E}">
        <p14:creationId xmlns:p14="http://schemas.microsoft.com/office/powerpoint/2010/main" val="25084631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fontScale="90000"/>
          </a:bodyPr>
          <a:lstStyle/>
          <a:p>
            <a:r>
              <a:rPr lang="en-US" sz="6600" b="1" dirty="0" err="1">
                <a:solidFill>
                  <a:schemeClr val="tx1"/>
                </a:solidFill>
              </a:rPr>
              <a:t>Automatizzazione</a:t>
            </a:r>
            <a:r>
              <a:rPr lang="en-US" sz="6600" b="1" dirty="0">
                <a:solidFill>
                  <a:schemeClr val="tx1"/>
                </a:solidFill>
              </a:rPr>
              <a:t> </a:t>
            </a:r>
            <a:r>
              <a:rPr lang="en-US" sz="6600" b="1" dirty="0" err="1">
                <a:solidFill>
                  <a:schemeClr val="tx1"/>
                </a:solidFill>
              </a:rPr>
              <a:t>delle</a:t>
            </a:r>
            <a:r>
              <a:rPr lang="en-US" sz="6600" b="1" dirty="0">
                <a:solidFill>
                  <a:schemeClr val="tx1"/>
                </a:solidFill>
              </a:rPr>
              <a:t> </a:t>
            </a:r>
            <a:r>
              <a:rPr lang="en-US" sz="6600" b="1" dirty="0" err="1">
                <a:solidFill>
                  <a:schemeClr val="tx1"/>
                </a:solidFill>
              </a:rPr>
              <a:t>attività</a:t>
            </a:r>
            <a:r>
              <a:rPr lang="en-US" sz="6600" b="1" dirty="0">
                <a:solidFill>
                  <a:schemeClr val="tx1"/>
                </a:solidFill>
              </a:rPr>
              <a:t> con le Macro</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176</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7</a:t>
            </a:r>
            <a:endParaRPr lang="en-US" sz="6600" b="1" dirty="0">
              <a:solidFill>
                <a:schemeClr val="tx1"/>
              </a:solidFill>
            </a:endParaRPr>
          </a:p>
        </p:txBody>
      </p:sp>
    </p:spTree>
    <p:extLst>
      <p:ext uri="{BB962C8B-B14F-4D97-AF65-F5344CB8AC3E}">
        <p14:creationId xmlns:p14="http://schemas.microsoft.com/office/powerpoint/2010/main" val="257527288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Interazione</a:t>
            </a:r>
            <a:r>
              <a:rPr lang="en-US" sz="6600" b="1" dirty="0">
                <a:solidFill>
                  <a:schemeClr val="tx1"/>
                </a:solidFill>
              </a:rPr>
              <a:t> con </a:t>
            </a:r>
            <a:r>
              <a:rPr lang="en-US" sz="6600" b="1" dirty="0" err="1">
                <a:solidFill>
                  <a:schemeClr val="tx1"/>
                </a:solidFill>
              </a:rPr>
              <a:t>altri</a:t>
            </a:r>
            <a:r>
              <a:rPr lang="en-US" sz="6600" b="1" dirty="0">
                <a:solidFill>
                  <a:schemeClr val="tx1"/>
                </a:solidFill>
              </a:rPr>
              <a:t> </a:t>
            </a:r>
            <a:r>
              <a:rPr lang="en-US" sz="6600" b="1" dirty="0" err="1">
                <a:solidFill>
                  <a:schemeClr val="tx1"/>
                </a:solidFill>
              </a:rPr>
              <a:t>programmi</a:t>
            </a:r>
            <a:r>
              <a:rPr lang="en-US" sz="6600" b="1" dirty="0">
                <a:solidFill>
                  <a:schemeClr val="tx1"/>
                </a:solidFill>
              </a:rPr>
              <a:t> Microsoft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177</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8</a:t>
            </a:r>
            <a:endParaRPr lang="en-US" sz="6600" b="1" dirty="0">
              <a:solidFill>
                <a:schemeClr val="tx1"/>
              </a:solidFill>
            </a:endParaRPr>
          </a:p>
        </p:txBody>
      </p:sp>
    </p:spTree>
    <p:extLst>
      <p:ext uri="{BB962C8B-B14F-4D97-AF65-F5344CB8AC3E}">
        <p14:creationId xmlns:p14="http://schemas.microsoft.com/office/powerpoint/2010/main" val="36162365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Mail Outlook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178</a:t>
            </a:fld>
            <a:endParaRPr lang="en-US" dirty="0"/>
          </a:p>
        </p:txBody>
      </p:sp>
    </p:spTree>
    <p:extLst>
      <p:ext uri="{BB962C8B-B14F-4D97-AF65-F5344CB8AC3E}">
        <p14:creationId xmlns:p14="http://schemas.microsoft.com/office/powerpoint/2010/main" val="202526307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File Word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179</a:t>
            </a:fld>
            <a:endParaRPr lang="en-US" dirty="0"/>
          </a:p>
        </p:txBody>
      </p:sp>
    </p:spTree>
    <p:extLst>
      <p:ext uri="{BB962C8B-B14F-4D97-AF65-F5344CB8AC3E}">
        <p14:creationId xmlns:p14="http://schemas.microsoft.com/office/powerpoint/2010/main" val="294997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t>Tabella</a:t>
            </a:r>
            <a:r>
              <a:rPr lang="en-US" sz="4600" dirty="0"/>
              <a:t> Pivot </a:t>
            </a:r>
            <a:r>
              <a:rPr lang="en-US" sz="4600" dirty="0" err="1"/>
              <a:t>generata</a:t>
            </a:r>
            <a:r>
              <a:rPr lang="en-US" sz="4600" dirty="0"/>
              <a:t> da MS Access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180</a:t>
            </a:fld>
            <a:endParaRPr lang="en-US" dirty="0"/>
          </a:p>
        </p:txBody>
      </p:sp>
      <p:pic>
        <p:nvPicPr>
          <p:cNvPr id="6" name="Picture 5">
            <a:extLst>
              <a:ext uri="{FF2B5EF4-FFF2-40B4-BE49-F238E27FC236}">
                <a16:creationId xmlns:a16="http://schemas.microsoft.com/office/drawing/2014/main" id="{9B844F84-E647-198F-E522-18C9D356C1C0}"/>
              </a:ext>
            </a:extLst>
          </p:cNvPr>
          <p:cNvPicPr>
            <a:picLocks noChangeAspect="1"/>
          </p:cNvPicPr>
          <p:nvPr/>
        </p:nvPicPr>
        <p:blipFill>
          <a:blip r:embed="rId2"/>
          <a:stretch>
            <a:fillRect/>
          </a:stretch>
        </p:blipFill>
        <p:spPr>
          <a:xfrm>
            <a:off x="451416" y="1247471"/>
            <a:ext cx="2038635" cy="2181529"/>
          </a:xfrm>
          <a:prstGeom prst="rect">
            <a:avLst/>
          </a:prstGeom>
        </p:spPr>
      </p:pic>
      <p:pic>
        <p:nvPicPr>
          <p:cNvPr id="9" name="Picture 8">
            <a:extLst>
              <a:ext uri="{FF2B5EF4-FFF2-40B4-BE49-F238E27FC236}">
                <a16:creationId xmlns:a16="http://schemas.microsoft.com/office/drawing/2014/main" id="{FAB95F75-740E-BED2-4C43-726589816961}"/>
              </a:ext>
            </a:extLst>
          </p:cNvPr>
          <p:cNvPicPr>
            <a:picLocks noChangeAspect="1"/>
          </p:cNvPicPr>
          <p:nvPr/>
        </p:nvPicPr>
        <p:blipFill>
          <a:blip r:embed="rId3"/>
          <a:stretch>
            <a:fillRect/>
          </a:stretch>
        </p:blipFill>
        <p:spPr>
          <a:xfrm>
            <a:off x="2657104" y="1247471"/>
            <a:ext cx="4658375" cy="4744112"/>
          </a:xfrm>
          <a:prstGeom prst="rect">
            <a:avLst/>
          </a:prstGeom>
        </p:spPr>
      </p:pic>
      <p:sp>
        <p:nvSpPr>
          <p:cNvPr id="10" name="Rectangle: Rounded Corners 9">
            <a:extLst>
              <a:ext uri="{FF2B5EF4-FFF2-40B4-BE49-F238E27FC236}">
                <a16:creationId xmlns:a16="http://schemas.microsoft.com/office/drawing/2014/main" id="{45807343-4EA0-DC8F-8EAB-E72BDB59A14B}"/>
              </a:ext>
            </a:extLst>
          </p:cNvPr>
          <p:cNvSpPr/>
          <p:nvPr/>
        </p:nvSpPr>
        <p:spPr>
          <a:xfrm>
            <a:off x="2672179" y="5610687"/>
            <a:ext cx="1162974" cy="36398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5127E4-EBDB-8C88-8E2B-D4E038DA6B67}"/>
              </a:ext>
            </a:extLst>
          </p:cNvPr>
          <p:cNvSpPr txBox="1"/>
          <p:nvPr/>
        </p:nvSpPr>
        <p:spPr>
          <a:xfrm>
            <a:off x="7482532" y="1520785"/>
            <a:ext cx="3799364" cy="4154984"/>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Attraverso</a:t>
            </a:r>
            <a:r>
              <a:rPr lang="en-US" sz="2200" dirty="0">
                <a:solidFill>
                  <a:srgbClr val="141414"/>
                </a:solidFill>
                <a:latin typeface="Tenorite (Body)"/>
                <a:cs typeface="Arial" panose="020B0604020202020204" pitchFamily="34" charset="0"/>
              </a:rPr>
              <a:t> il Bottone “</a:t>
            </a:r>
            <a:r>
              <a:rPr lang="en-US" sz="2200" b="1" dirty="0">
                <a:solidFill>
                  <a:srgbClr val="141414"/>
                </a:solidFill>
                <a:latin typeface="Tenorite (Body)"/>
                <a:cs typeface="Arial" panose="020B0604020202020204" pitchFamily="34" charset="0"/>
              </a:rPr>
              <a:t>Browse for More”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il file Access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il DB da cui </a:t>
            </a:r>
            <a:r>
              <a:rPr lang="en-US" sz="2200" dirty="0" err="1">
                <a:solidFill>
                  <a:srgbClr val="141414"/>
                </a:solidFill>
                <a:latin typeface="Tenorite (Body)"/>
                <a:cs typeface="Arial" panose="020B0604020202020204" pitchFamily="34" charset="0"/>
              </a:rPr>
              <a:t>estrapolare</a:t>
            </a:r>
            <a:r>
              <a:rPr lang="en-US" sz="2200"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Pivot</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volta </a:t>
            </a:r>
            <a:r>
              <a:rPr lang="en-US" sz="2200" dirty="0" err="1">
                <a:solidFill>
                  <a:srgbClr val="141414"/>
                </a:solidFill>
                <a:latin typeface="Tenorite (Body)"/>
                <a:cs typeface="Arial" panose="020B0604020202020204" pitchFamily="34" charset="0"/>
              </a:rPr>
              <a:t>identificata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esterna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il Lavoro </a:t>
            </a:r>
            <a:r>
              <a:rPr lang="en-US" sz="2200" dirty="0" err="1">
                <a:solidFill>
                  <a:srgbClr val="141414"/>
                </a:solidFill>
                <a:latin typeface="Tenorite (Body)"/>
                <a:cs typeface="Arial" panose="020B0604020202020204" pitchFamily="34" charset="0"/>
              </a:rPr>
              <a:t>sulla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Pivot è del </a:t>
            </a:r>
            <a:r>
              <a:rPr lang="en-US" sz="2200" dirty="0" err="1">
                <a:solidFill>
                  <a:srgbClr val="141414"/>
                </a:solidFill>
                <a:latin typeface="Tenorite (Body)"/>
                <a:cs typeface="Arial" panose="020B0604020202020204" pitchFamily="34" charset="0"/>
              </a:rPr>
              <a:t>tutto</a:t>
            </a:r>
            <a:r>
              <a:rPr lang="en-US" sz="2200" dirty="0">
                <a:solidFill>
                  <a:srgbClr val="141414"/>
                </a:solidFill>
                <a:latin typeface="Tenorite (Body)"/>
                <a:cs typeface="Arial" panose="020B0604020202020204" pitchFamily="34" charset="0"/>
              </a:rPr>
              <a:t> simile 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direttamente</a:t>
            </a:r>
            <a:r>
              <a:rPr lang="en-US" sz="2200" dirty="0">
                <a:solidFill>
                  <a:srgbClr val="141414"/>
                </a:solidFill>
                <a:latin typeface="Tenorite (Body)"/>
                <a:cs typeface="Arial" panose="020B0604020202020204" pitchFamily="34" charset="0"/>
              </a:rPr>
              <a:t> in un file Excel</a:t>
            </a:r>
          </a:p>
        </p:txBody>
      </p:sp>
    </p:spTree>
    <p:extLst>
      <p:ext uri="{BB962C8B-B14F-4D97-AF65-F5344CB8AC3E}">
        <p14:creationId xmlns:p14="http://schemas.microsoft.com/office/powerpoint/2010/main" val="5579461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highlight>
                  <a:srgbClr val="FFFF00"/>
                </a:highlight>
              </a:rPr>
              <a:t>Sorgente</a:t>
            </a:r>
            <a:r>
              <a:rPr lang="en-US" sz="4600" dirty="0">
                <a:highlight>
                  <a:srgbClr val="FFFF00"/>
                </a:highlight>
              </a:rPr>
              <a:t> TXT da </a:t>
            </a:r>
            <a:r>
              <a:rPr lang="en-US" sz="4600" dirty="0" err="1">
                <a:highlight>
                  <a:srgbClr val="FFFF00"/>
                </a:highlight>
              </a:rPr>
              <a:t>trasformare</a:t>
            </a:r>
            <a:r>
              <a:rPr lang="en-US" sz="4600" dirty="0">
                <a:highlight>
                  <a:srgbClr val="FFFF00"/>
                </a:highlight>
              </a:rPr>
              <a:t> in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181</a:t>
            </a:fld>
            <a:endParaRPr lang="en-US" dirty="0"/>
          </a:p>
        </p:txBody>
      </p:sp>
    </p:spTree>
    <p:extLst>
      <p:ext uri="{BB962C8B-B14F-4D97-AF65-F5344CB8AC3E}">
        <p14:creationId xmlns:p14="http://schemas.microsoft.com/office/powerpoint/2010/main" val="399526293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8-1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a:t>
            </a:r>
            <a:r>
              <a:rPr lang="en-US" b="1" dirty="0"/>
              <a:t> </a:t>
            </a:r>
            <a:r>
              <a:rPr lang="en-US" b="1" dirty="0" err="1"/>
              <a:t>generazione</a:t>
            </a:r>
            <a:r>
              <a:rPr lang="en-US" b="1" dirty="0"/>
              <a:t> </a:t>
            </a:r>
            <a:r>
              <a:rPr lang="en-US" b="1" dirty="0" err="1"/>
              <a:t>Tabella</a:t>
            </a:r>
            <a:r>
              <a:rPr lang="en-US" b="1" dirty="0"/>
              <a:t> Pivot da </a:t>
            </a:r>
            <a:r>
              <a:rPr lang="en-US" b="1"/>
              <a:t>File DB Access</a:t>
            </a:r>
            <a:endParaRPr lang="en-US" sz="2400" b="1" dirty="0"/>
          </a:p>
          <a:p>
            <a:r>
              <a:rPr lang="en-US" b="1" dirty="0"/>
              <a:t>document26\AccessDB_Example.accdb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182</a:t>
            </a:fld>
            <a:endParaRPr lang="en-US" dirty="0"/>
          </a:p>
        </p:txBody>
      </p:sp>
    </p:spTree>
    <p:extLst>
      <p:ext uri="{BB962C8B-B14F-4D97-AF65-F5344CB8AC3E}">
        <p14:creationId xmlns:p14="http://schemas.microsoft.com/office/powerpoint/2010/main" val="9061316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183</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Formule</a:t>
            </a:r>
            <a:r>
              <a:rPr lang="en-US" b="1" dirty="0"/>
              <a:t> e </a:t>
            </a:r>
            <a:r>
              <a:rPr lang="en-US" b="1" dirty="0" err="1"/>
              <a:t>Funzioni</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di </a:t>
            </a:r>
            <a:r>
              <a:rPr lang="en-US" b="1" dirty="0" err="1">
                <a:solidFill>
                  <a:schemeClr val="tx1"/>
                </a:solidFill>
              </a:rPr>
              <a:t>Simulazione</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a:t>Stampa di un </a:t>
            </a:r>
            <a:r>
              <a:rPr lang="en-US" dirty="0" err="1"/>
              <a:t>foglio</a:t>
            </a:r>
            <a:r>
              <a:rPr lang="en-US" dirty="0"/>
              <a:t>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86712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Stampa di un </a:t>
            </a:r>
            <a:r>
              <a:rPr lang="en-US" dirty="0" err="1"/>
              <a:t>foglio</a:t>
            </a:r>
            <a:r>
              <a:rPr lang="en-US" dirty="0"/>
              <a:t> Excel - </a:t>
            </a:r>
            <a:r>
              <a:rPr lang="en-US" dirty="0" err="1"/>
              <a:t>Opzioni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661864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50</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53</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68</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80</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(Outline)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85</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range 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t>
            </a:r>
            <a:r>
              <a:rPr lang="it-IT" b="1" i="0" u="none" strike="noStrike" baseline="0" dirty="0">
                <a:solidFill>
                  <a:srgbClr val="000000"/>
                </a:solidFill>
                <a:latin typeface="+mj-lt"/>
              </a:rPr>
              <a:t>autocomposizione</a:t>
            </a:r>
            <a:r>
              <a:rPr lang="it-IT" b="0" i="0" u="none" strike="noStrike" baseline="0" dirty="0">
                <a:solidFill>
                  <a:srgbClr val="000000"/>
                </a:solidFill>
                <a:latin typeface="+mj-lt"/>
              </a:rPr>
              <a:t>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r:embed="rId2"/>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r:embed="rId3"/>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r:embed="rId2"/>
          <a:stretch>
            <a:fillRect/>
          </a:stretch>
        </p:blipFill>
        <p:spPr>
          <a:xfrm>
            <a:off x="2568751" y="278244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r:embed="rId2"/>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91</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92</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9322</TotalTime>
  <Words>9112</Words>
  <Application>Microsoft Office PowerPoint</Application>
  <PresentationFormat>Widescreen</PresentationFormat>
  <Paragraphs>1318</Paragraphs>
  <Slides>184</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184</vt:i4>
      </vt:variant>
    </vt:vector>
  </HeadingPairs>
  <TitlesOfParts>
    <vt:vector size="191" baseType="lpstr">
      <vt:lpstr>Arial</vt:lpstr>
      <vt:lpstr>Calibri</vt:lpstr>
      <vt:lpstr>Segoe UI</vt:lpstr>
      <vt:lpstr>Tenorite</vt:lpstr>
      <vt:lpstr>Tenorite (Body)</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Esercizio VLOOKUP con range_lookup (2)</vt:lpstr>
      <vt:lpstr>VLOOKUP per merge di tabelle</vt:lpstr>
      <vt:lpstr>Esercizio 4-10</vt:lpstr>
      <vt:lpstr>Esercizio 4-11</vt:lpstr>
      <vt:lpstr>Esercizio 4-12</vt:lpstr>
      <vt:lpstr>Esercizio 4-13</vt:lpstr>
      <vt:lpstr>Esercizio 4-14</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Analisi di Simulazione</vt:lpstr>
      <vt:lpstr>Analisi di Simulazione</vt:lpstr>
      <vt:lpstr>Gestione Scenari (1)</vt:lpstr>
      <vt:lpstr>Gestione Scenari (2)</vt:lpstr>
      <vt:lpstr>Gestione Scenari (3)</vt:lpstr>
      <vt:lpstr>Tabella Dati (1)</vt:lpstr>
      <vt:lpstr>Tabella Dati (2)</vt:lpstr>
      <vt:lpstr>Esercizio 6-1</vt:lpstr>
      <vt:lpstr>Esercizio 6-2</vt:lpstr>
      <vt:lpstr>Ricerca Obiettivo (1)</vt:lpstr>
      <vt:lpstr>Ricerca Obiettivo (2)</vt:lpstr>
      <vt:lpstr>Ricerca Obiettivo (3)</vt:lpstr>
      <vt:lpstr>Esercizio 6-3</vt:lpstr>
      <vt:lpstr>Strumento Risolutore – Setup (1)</vt:lpstr>
      <vt:lpstr>Strumento Risolutore – Setup (2)</vt:lpstr>
      <vt:lpstr>Foglio di Previsione</vt:lpstr>
      <vt:lpstr>Automatizzazione delle attività con le Macro</vt:lpstr>
      <vt:lpstr>Interazione con altri programmi Microsoft</vt:lpstr>
      <vt:lpstr>Mail Outlook che prende dati da Excel</vt:lpstr>
      <vt:lpstr>File Word che prende dati da Excel</vt:lpstr>
      <vt:lpstr>Tabella Pivot generata da MS Access</vt:lpstr>
      <vt:lpstr>Sorgente TXT da trasformare in Excel</vt:lpstr>
      <vt:lpstr>Esercizio 8-1</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155</cp:revision>
  <cp:lastPrinted>2023-06-19T11:57:07Z</cp:lastPrinted>
  <dcterms:created xsi:type="dcterms:W3CDTF">2023-06-12T19:52:14Z</dcterms:created>
  <dcterms:modified xsi:type="dcterms:W3CDTF">2023-07-04T20:03:02Z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