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0"/>
  </p:notesMasterIdLst>
  <p:sldIdLst>
    <p:sldId id="256" r:id="rId5"/>
    <p:sldId id="257" r:id="rId6"/>
    <p:sldId id="355" r:id="rId7"/>
    <p:sldId id="287" r:id="rId8"/>
    <p:sldId id="354" r:id="rId9"/>
    <p:sldId id="357" r:id="rId10"/>
    <p:sldId id="359" r:id="rId11"/>
    <p:sldId id="360" r:id="rId12"/>
    <p:sldId id="361" r:id="rId13"/>
    <p:sldId id="366" r:id="rId14"/>
    <p:sldId id="362" r:id="rId15"/>
    <p:sldId id="363" r:id="rId16"/>
    <p:sldId id="368" r:id="rId17"/>
    <p:sldId id="370" r:id="rId18"/>
    <p:sldId id="371" r:id="rId19"/>
    <p:sldId id="372" r:id="rId20"/>
    <p:sldId id="373" r:id="rId21"/>
    <p:sldId id="374" r:id="rId22"/>
    <p:sldId id="304" r:id="rId23"/>
    <p:sldId id="375" r:id="rId24"/>
    <p:sldId id="376" r:id="rId25"/>
    <p:sldId id="377" r:id="rId26"/>
    <p:sldId id="305" r:id="rId27"/>
    <p:sldId id="276" r:id="rId28"/>
    <p:sldId id="261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06" autoAdjust="0"/>
    <p:restoredTop sz="94718"/>
  </p:normalViewPr>
  <p:slideViewPr>
    <p:cSldViewPr snapToGrid="0">
      <p:cViewPr varScale="1">
        <p:scale>
          <a:sx n="108" d="100"/>
          <a:sy n="108" d="100"/>
        </p:scale>
        <p:origin x="7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8/10/relationships/authors" Target="authors.xml"/><Relationship Id="rId20" Type="http://schemas.openxmlformats.org/officeDocument/2006/relationships/slide" Target="slides/slide16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11-Jul-23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11-Jul-23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11-Jul-23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11-Jul-23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11-Jul-23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11-Jul-23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11-Jul-23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11-Jul-23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11-Jul-23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11-Jul-23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11-Jul-23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11-Jul-23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/>
              <a:t>Microsoft Excel – Base + </a:t>
            </a:r>
            <a:r>
              <a:rPr lang="en-US" dirty="0" err="1"/>
              <a:t>Avanzato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Pierluigi Salera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69E43F1E-4B5F-3C4C-A0F9-36985170F7FE}"/>
              </a:ext>
            </a:extLst>
          </p:cNvPr>
          <p:cNvSpPr txBox="1">
            <a:spLocks/>
          </p:cNvSpPr>
          <p:nvPr/>
        </p:nvSpPr>
        <p:spPr>
          <a:xfrm>
            <a:off x="11451702" y="6492875"/>
            <a:ext cx="74029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Rev.6</a:t>
            </a:r>
          </a:p>
        </p:txBody>
      </p:sp>
      <p:pic>
        <p:nvPicPr>
          <p:cNvPr id="6" name="Picture 5" descr="A green box with a white x on it&#10;&#10;Description automatically generated with low confidence">
            <a:extLst>
              <a:ext uri="{FF2B5EF4-FFF2-40B4-BE49-F238E27FC236}">
                <a16:creationId xmlns:a16="http://schemas.microsoft.com/office/drawing/2014/main" id="{2EED87A0-37AF-FF6B-F388-5414DDB14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222" y="5268727"/>
            <a:ext cx="933820" cy="93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76" y="-365449"/>
            <a:ext cx="10182813" cy="1325563"/>
          </a:xfrm>
        </p:spPr>
        <p:txBody>
          <a:bodyPr/>
          <a:lstStyle/>
          <a:p>
            <a:r>
              <a:rPr lang="en-US" dirty="0"/>
              <a:t>Numeri in Excel (4)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109" y="6345456"/>
            <a:ext cx="1701018" cy="365125"/>
          </a:xfrm>
        </p:spPr>
        <p:txBody>
          <a:bodyPr/>
          <a:lstStyle/>
          <a:p>
            <a:r>
              <a:rPr lang="en-US" dirty="0"/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MICROSOFT EXCEL – BASE e AVANZATO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Immagine 10">
            <a:extLst>
              <a:ext uri="{FF2B5EF4-FFF2-40B4-BE49-F238E27FC236}">
                <a16:creationId xmlns:a16="http://schemas.microsoft.com/office/drawing/2014/main" id="{F09C7DE7-8C69-3DBD-41FA-9C02FBBDE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875" y="975991"/>
            <a:ext cx="7302249" cy="529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71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76" y="-365449"/>
            <a:ext cx="10182813" cy="1325563"/>
          </a:xfrm>
        </p:spPr>
        <p:txBody>
          <a:bodyPr/>
          <a:lstStyle/>
          <a:p>
            <a:r>
              <a:rPr lang="en-US" dirty="0"/>
              <a:t>Numeri in Excel (5)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109" y="6345456"/>
            <a:ext cx="1701018" cy="365125"/>
          </a:xfrm>
        </p:spPr>
        <p:txBody>
          <a:bodyPr/>
          <a:lstStyle/>
          <a:p>
            <a:r>
              <a:rPr lang="en-US" dirty="0"/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MICROSOFT EXCEL – BASE e AVANZATO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A5DD6E11-A32D-2DE5-7BF7-28717691A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125" y="1062311"/>
            <a:ext cx="7213749" cy="473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92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76" y="-365449"/>
            <a:ext cx="10182813" cy="1325563"/>
          </a:xfrm>
        </p:spPr>
        <p:txBody>
          <a:bodyPr/>
          <a:lstStyle/>
          <a:p>
            <a:r>
              <a:rPr lang="en-US" dirty="0"/>
              <a:t>Numeri in Excel (6)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109" y="6345456"/>
            <a:ext cx="1701018" cy="365125"/>
          </a:xfrm>
        </p:spPr>
        <p:txBody>
          <a:bodyPr/>
          <a:lstStyle/>
          <a:p>
            <a:r>
              <a:rPr lang="en-US" dirty="0"/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MICROSOFT EXCEL – BASE e AVANZATO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Immagine 14">
            <a:extLst>
              <a:ext uri="{FF2B5EF4-FFF2-40B4-BE49-F238E27FC236}">
                <a16:creationId xmlns:a16="http://schemas.microsoft.com/office/drawing/2014/main" id="{42B30AD2-C461-DB37-A25C-D406F8DF1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509" y="968529"/>
            <a:ext cx="7352982" cy="538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09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76" y="-365449"/>
            <a:ext cx="10182813" cy="1325563"/>
          </a:xfrm>
        </p:spPr>
        <p:txBody>
          <a:bodyPr/>
          <a:lstStyle/>
          <a:p>
            <a:r>
              <a:rPr lang="en-US" dirty="0"/>
              <a:t>Numeri in Excel (7)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109" y="6345456"/>
            <a:ext cx="1701018" cy="365125"/>
          </a:xfrm>
        </p:spPr>
        <p:txBody>
          <a:bodyPr/>
          <a:lstStyle/>
          <a:p>
            <a:r>
              <a:rPr lang="en-US" dirty="0"/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MICROSOFT EXCEL – BASE e AVANZATO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" name="Immagine 16">
            <a:extLst>
              <a:ext uri="{FF2B5EF4-FFF2-40B4-BE49-F238E27FC236}">
                <a16:creationId xmlns:a16="http://schemas.microsoft.com/office/drawing/2014/main" id="{C97B1FC4-BC48-8E0E-CD20-2752041A8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529" y="944639"/>
            <a:ext cx="6686941" cy="540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77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76" y="-365449"/>
            <a:ext cx="10182813" cy="1325563"/>
          </a:xfrm>
        </p:spPr>
        <p:txBody>
          <a:bodyPr/>
          <a:lstStyle/>
          <a:p>
            <a:r>
              <a:rPr lang="en-US" dirty="0"/>
              <a:t>Numeri in Excel (8)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109" y="6345456"/>
            <a:ext cx="1701018" cy="365125"/>
          </a:xfrm>
        </p:spPr>
        <p:txBody>
          <a:bodyPr/>
          <a:lstStyle/>
          <a:p>
            <a:r>
              <a:rPr lang="en-US" dirty="0"/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MICROSOFT EXCEL – BASE e AVANZATO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Immagine 18">
            <a:extLst>
              <a:ext uri="{FF2B5EF4-FFF2-40B4-BE49-F238E27FC236}">
                <a16:creationId xmlns:a16="http://schemas.microsoft.com/office/drawing/2014/main" id="{FC50A2BF-E281-D388-ECB3-4C6EA2319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096" y="904439"/>
            <a:ext cx="6683807" cy="549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55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76" y="-365449"/>
            <a:ext cx="10182813" cy="1325563"/>
          </a:xfrm>
        </p:spPr>
        <p:txBody>
          <a:bodyPr/>
          <a:lstStyle/>
          <a:p>
            <a:r>
              <a:rPr lang="en-US" dirty="0"/>
              <a:t>Numeri in Excel (9)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109" y="6345456"/>
            <a:ext cx="1701018" cy="365125"/>
          </a:xfrm>
        </p:spPr>
        <p:txBody>
          <a:bodyPr/>
          <a:lstStyle/>
          <a:p>
            <a:r>
              <a:rPr lang="en-US" dirty="0"/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MICROSOFT EXCEL – BASE e AVANZATO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" name="Immagine 20">
            <a:extLst>
              <a:ext uri="{FF2B5EF4-FFF2-40B4-BE49-F238E27FC236}">
                <a16:creationId xmlns:a16="http://schemas.microsoft.com/office/drawing/2014/main" id="{AFAB4419-DC19-647D-B9B7-19C3015D25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592" y="960114"/>
            <a:ext cx="6334815" cy="539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7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76" y="-365449"/>
            <a:ext cx="10182813" cy="1325563"/>
          </a:xfrm>
        </p:spPr>
        <p:txBody>
          <a:bodyPr/>
          <a:lstStyle/>
          <a:p>
            <a:r>
              <a:rPr lang="en-US" dirty="0"/>
              <a:t>Numeri in Excel (10)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109" y="6345456"/>
            <a:ext cx="1701018" cy="365125"/>
          </a:xfrm>
        </p:spPr>
        <p:txBody>
          <a:bodyPr/>
          <a:lstStyle/>
          <a:p>
            <a:r>
              <a:rPr lang="en-US" dirty="0"/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MICROSOFT EXCEL – BASE e AVANZATO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Immagine 22">
            <a:extLst>
              <a:ext uri="{FF2B5EF4-FFF2-40B4-BE49-F238E27FC236}">
                <a16:creationId xmlns:a16="http://schemas.microsoft.com/office/drawing/2014/main" id="{0816CDC2-DD2A-57AC-8E04-3FD1DF2E0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754" y="1071327"/>
            <a:ext cx="5748492" cy="534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73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76" y="-365449"/>
            <a:ext cx="10182813" cy="1325563"/>
          </a:xfrm>
        </p:spPr>
        <p:txBody>
          <a:bodyPr/>
          <a:lstStyle/>
          <a:p>
            <a:r>
              <a:rPr lang="en-US" dirty="0"/>
              <a:t>Numeri in Excel (11)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109" y="6345456"/>
            <a:ext cx="1701018" cy="365125"/>
          </a:xfrm>
        </p:spPr>
        <p:txBody>
          <a:bodyPr/>
          <a:lstStyle/>
          <a:p>
            <a:r>
              <a:rPr lang="en-US" dirty="0"/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MICROSOFT EXCEL – BASE e AVANZATO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" name="Immagine 24">
            <a:extLst>
              <a:ext uri="{FF2B5EF4-FFF2-40B4-BE49-F238E27FC236}">
                <a16:creationId xmlns:a16="http://schemas.microsoft.com/office/drawing/2014/main" id="{6AE1742E-45CC-5D5F-3B07-661DB03416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154" y="1062372"/>
            <a:ext cx="5599691" cy="528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61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76" y="-365449"/>
            <a:ext cx="10182813" cy="1325563"/>
          </a:xfrm>
        </p:spPr>
        <p:txBody>
          <a:bodyPr/>
          <a:lstStyle/>
          <a:p>
            <a:r>
              <a:rPr lang="en-US" dirty="0"/>
              <a:t>Numeri in Excel (12)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109" y="6345456"/>
            <a:ext cx="1701018" cy="365125"/>
          </a:xfrm>
        </p:spPr>
        <p:txBody>
          <a:bodyPr/>
          <a:lstStyle/>
          <a:p>
            <a:r>
              <a:rPr lang="en-US" dirty="0"/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MICROSOFT EXCEL – BASE e AVANZATO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Immagine 26">
            <a:extLst>
              <a:ext uri="{FF2B5EF4-FFF2-40B4-BE49-F238E27FC236}">
                <a16:creationId xmlns:a16="http://schemas.microsoft.com/office/drawing/2014/main" id="{D04A6CF1-2AE8-5670-E0C7-873D31A53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177" y="2265052"/>
            <a:ext cx="5685646" cy="232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6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616" y="2235200"/>
            <a:ext cx="6245912" cy="2387600"/>
          </a:xfrm>
        </p:spPr>
        <p:txBody>
          <a:bodyPr anchor="ctr"/>
          <a:lstStyle/>
          <a:p>
            <a:r>
              <a:rPr lang="en-US" dirty="0" err="1"/>
              <a:t>L’interfaccia</a:t>
            </a:r>
            <a:r>
              <a:rPr lang="en-US" dirty="0"/>
              <a:t> </a:t>
            </a:r>
            <a:r>
              <a:rPr lang="en-US" dirty="0" err="1"/>
              <a:t>grafica</a:t>
            </a:r>
            <a:r>
              <a:rPr lang="en-US" dirty="0"/>
              <a:t> di Excel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36FC41F-0160-85E3-0FB4-B3831E8232EC}"/>
              </a:ext>
            </a:extLst>
          </p:cNvPr>
          <p:cNvSpPr txBox="1">
            <a:spLocks/>
          </p:cNvSpPr>
          <p:nvPr/>
        </p:nvSpPr>
        <p:spPr>
          <a:xfrm>
            <a:off x="10875146" y="0"/>
            <a:ext cx="1316854" cy="1260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/>
              <a:t>1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4162216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363" y="0"/>
            <a:ext cx="9779183" cy="1325563"/>
          </a:xfrm>
        </p:spPr>
        <p:txBody>
          <a:bodyPr/>
          <a:lstStyle/>
          <a:p>
            <a:r>
              <a:rPr lang="en-US" dirty="0" err="1"/>
              <a:t>Programma</a:t>
            </a:r>
            <a:r>
              <a:rPr lang="en-US" dirty="0"/>
              <a:t>	 	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r>
              <a:rPr lang="en-US" dirty="0"/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MICROSOFT EXCEL - BASE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C08DE1-CAAC-0B23-EF33-5C20B1A58135}"/>
              </a:ext>
            </a:extLst>
          </p:cNvPr>
          <p:cNvSpPr/>
          <p:nvPr/>
        </p:nvSpPr>
        <p:spPr>
          <a:xfrm>
            <a:off x="1083075" y="1651247"/>
            <a:ext cx="2858610" cy="8078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Microsoft Excel – il </a:t>
            </a:r>
            <a:r>
              <a:rPr lang="en-US" b="1" dirty="0" err="1"/>
              <a:t>Programma</a:t>
            </a:r>
            <a:endParaRPr lang="en-US" b="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44DA86C-F1A3-6C5A-94E7-D88B9302722B}"/>
              </a:ext>
            </a:extLst>
          </p:cNvPr>
          <p:cNvSpPr/>
          <p:nvPr/>
        </p:nvSpPr>
        <p:spPr>
          <a:xfrm>
            <a:off x="4666695" y="1651247"/>
            <a:ext cx="2858610" cy="8078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Organizzazione</a:t>
            </a:r>
            <a:r>
              <a:rPr lang="en-US" b="1" dirty="0"/>
              <a:t> </a:t>
            </a:r>
            <a:r>
              <a:rPr lang="en-US" b="1" dirty="0" err="1"/>
              <a:t>dei</a:t>
            </a:r>
            <a:r>
              <a:rPr lang="en-US" b="1" dirty="0"/>
              <a:t> </a:t>
            </a:r>
            <a:r>
              <a:rPr lang="en-US" b="1" dirty="0" err="1"/>
              <a:t>dati</a:t>
            </a:r>
            <a:endParaRPr lang="en-US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C664ACE-996C-6E53-3C28-94E54E369C1A}"/>
              </a:ext>
            </a:extLst>
          </p:cNvPr>
          <p:cNvSpPr/>
          <p:nvPr/>
        </p:nvSpPr>
        <p:spPr>
          <a:xfrm>
            <a:off x="8250315" y="1651247"/>
            <a:ext cx="2858610" cy="8078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Creazione</a:t>
            </a:r>
            <a:r>
              <a:rPr lang="en-US" b="1" dirty="0"/>
              <a:t> di </a:t>
            </a:r>
            <a:r>
              <a:rPr lang="en-US" b="1" dirty="0" err="1"/>
              <a:t>Tabelle</a:t>
            </a:r>
            <a:r>
              <a:rPr lang="en-US" b="1" dirty="0"/>
              <a:t> Pivot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E333BFA-2C27-BB8B-5636-7539FD26189C}"/>
              </a:ext>
            </a:extLst>
          </p:cNvPr>
          <p:cNvSpPr/>
          <p:nvPr/>
        </p:nvSpPr>
        <p:spPr>
          <a:xfrm>
            <a:off x="1083075" y="2899773"/>
            <a:ext cx="2858610" cy="8078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Formule</a:t>
            </a:r>
            <a:r>
              <a:rPr lang="en-US" b="1" dirty="0"/>
              <a:t> e </a:t>
            </a:r>
            <a:r>
              <a:rPr lang="en-US" b="1" dirty="0" err="1"/>
              <a:t>Funzioni</a:t>
            </a:r>
            <a:endParaRPr lang="en-US" b="1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9C681F1-A22E-C9CA-DECD-FD06A748881C}"/>
              </a:ext>
            </a:extLst>
          </p:cNvPr>
          <p:cNvSpPr/>
          <p:nvPr/>
        </p:nvSpPr>
        <p:spPr>
          <a:xfrm>
            <a:off x="4666695" y="2899773"/>
            <a:ext cx="2858610" cy="8078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Creare</a:t>
            </a:r>
            <a:r>
              <a:rPr lang="en-US" b="1" dirty="0"/>
              <a:t> </a:t>
            </a:r>
            <a:r>
              <a:rPr lang="en-US" b="1" dirty="0" err="1"/>
              <a:t>Grafici</a:t>
            </a:r>
            <a:r>
              <a:rPr lang="en-US" b="1" dirty="0"/>
              <a:t> e </a:t>
            </a:r>
            <a:r>
              <a:rPr lang="en-US" b="1" dirty="0" err="1"/>
              <a:t>Diagrammi</a:t>
            </a:r>
            <a:endParaRPr lang="en-US" b="1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F057B46-539E-5145-9129-341B7DE5CDD5}"/>
              </a:ext>
            </a:extLst>
          </p:cNvPr>
          <p:cNvSpPr/>
          <p:nvPr/>
        </p:nvSpPr>
        <p:spPr>
          <a:xfrm>
            <a:off x="8250315" y="2899773"/>
            <a:ext cx="2858610" cy="80786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Analisi</a:t>
            </a:r>
            <a:r>
              <a:rPr lang="en-US" b="1" dirty="0">
                <a:solidFill>
                  <a:schemeClr val="tx1"/>
                </a:solidFill>
              </a:rPr>
              <a:t> di </a:t>
            </a:r>
            <a:r>
              <a:rPr lang="en-US" b="1" dirty="0" err="1">
                <a:solidFill>
                  <a:schemeClr val="tx1"/>
                </a:solidFill>
              </a:rPr>
              <a:t>Simulazione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25A2A87-1BC5-10F5-E179-C788683F701C}"/>
              </a:ext>
            </a:extLst>
          </p:cNvPr>
          <p:cNvSpPr/>
          <p:nvPr/>
        </p:nvSpPr>
        <p:spPr>
          <a:xfrm>
            <a:off x="1083075" y="4148298"/>
            <a:ext cx="2858610" cy="80786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Automatizzazione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attività</a:t>
            </a:r>
            <a:r>
              <a:rPr lang="en-US" b="1" dirty="0">
                <a:solidFill>
                  <a:schemeClr val="tx1"/>
                </a:solidFill>
              </a:rPr>
              <a:t> con le Macro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20DB391-7717-FBC7-A892-65A7B0279F12}"/>
              </a:ext>
            </a:extLst>
          </p:cNvPr>
          <p:cNvSpPr/>
          <p:nvPr/>
        </p:nvSpPr>
        <p:spPr>
          <a:xfrm>
            <a:off x="8250315" y="4148298"/>
            <a:ext cx="2858610" cy="80786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Creazione</a:t>
            </a:r>
            <a:r>
              <a:rPr lang="en-US" b="1" dirty="0"/>
              <a:t> di </a:t>
            </a:r>
            <a:r>
              <a:rPr lang="en-US" b="1" dirty="0" err="1"/>
              <a:t>modelli</a:t>
            </a:r>
            <a:r>
              <a:rPr lang="en-US" b="1" dirty="0"/>
              <a:t> </a:t>
            </a:r>
            <a:r>
              <a:rPr lang="en-US" b="1" dirty="0" err="1"/>
              <a:t>finanziari</a:t>
            </a:r>
            <a:endParaRPr lang="en-US" b="1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9833E35-85C0-9D00-CDA3-1E7CDC1F9C99}"/>
              </a:ext>
            </a:extLst>
          </p:cNvPr>
          <p:cNvSpPr/>
          <p:nvPr/>
        </p:nvSpPr>
        <p:spPr>
          <a:xfrm>
            <a:off x="4666695" y="4148298"/>
            <a:ext cx="2858610" cy="80786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Interazione</a:t>
            </a:r>
            <a:r>
              <a:rPr lang="en-US" b="1" dirty="0">
                <a:solidFill>
                  <a:schemeClr val="tx1"/>
                </a:solidFill>
              </a:rPr>
              <a:t> con </a:t>
            </a:r>
            <a:r>
              <a:rPr lang="en-US" b="1" dirty="0" err="1">
                <a:solidFill>
                  <a:schemeClr val="tx1"/>
                </a:solidFill>
              </a:rPr>
              <a:t>altri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programmi</a:t>
            </a:r>
            <a:r>
              <a:rPr lang="en-US" b="1">
                <a:solidFill>
                  <a:schemeClr val="tx1"/>
                </a:solidFill>
              </a:rPr>
              <a:t> Microsoft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8EF668F-310C-3867-AA7D-2CF7142A570A}"/>
              </a:ext>
            </a:extLst>
          </p:cNvPr>
          <p:cNvSpPr/>
          <p:nvPr/>
        </p:nvSpPr>
        <p:spPr>
          <a:xfrm>
            <a:off x="3728621" y="1500326"/>
            <a:ext cx="435006" cy="435006"/>
          </a:xfrm>
          <a:prstGeom prst="ellipse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A9D9820-5ABA-70EA-7627-A0FFC5475064}"/>
              </a:ext>
            </a:extLst>
          </p:cNvPr>
          <p:cNvSpPr/>
          <p:nvPr/>
        </p:nvSpPr>
        <p:spPr>
          <a:xfrm>
            <a:off x="7307802" y="1507594"/>
            <a:ext cx="435006" cy="435006"/>
          </a:xfrm>
          <a:prstGeom prst="ellipse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39DFC1E-B56F-D528-C362-B72106C42760}"/>
              </a:ext>
            </a:extLst>
          </p:cNvPr>
          <p:cNvSpPr/>
          <p:nvPr/>
        </p:nvSpPr>
        <p:spPr>
          <a:xfrm>
            <a:off x="10886983" y="1507594"/>
            <a:ext cx="435006" cy="435006"/>
          </a:xfrm>
          <a:prstGeom prst="ellipse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BFE9867-2712-977C-0A06-1CE0EBF79C2D}"/>
              </a:ext>
            </a:extLst>
          </p:cNvPr>
          <p:cNvSpPr/>
          <p:nvPr/>
        </p:nvSpPr>
        <p:spPr>
          <a:xfrm>
            <a:off x="3728621" y="2748114"/>
            <a:ext cx="435006" cy="435006"/>
          </a:xfrm>
          <a:prstGeom prst="ellipse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954B25A-55EF-0630-2F22-5EE1BC02E771}"/>
              </a:ext>
            </a:extLst>
          </p:cNvPr>
          <p:cNvSpPr/>
          <p:nvPr/>
        </p:nvSpPr>
        <p:spPr>
          <a:xfrm>
            <a:off x="7307802" y="2741988"/>
            <a:ext cx="435006" cy="435006"/>
          </a:xfrm>
          <a:prstGeom prst="ellipse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FB1F64-F4B2-C04E-7566-6A75DEC3B6E1}"/>
              </a:ext>
            </a:extLst>
          </p:cNvPr>
          <p:cNvSpPr/>
          <p:nvPr/>
        </p:nvSpPr>
        <p:spPr>
          <a:xfrm>
            <a:off x="10886983" y="2741988"/>
            <a:ext cx="435006" cy="435006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6BBA0FF-B2A1-5973-EA36-BE9591072006}"/>
              </a:ext>
            </a:extLst>
          </p:cNvPr>
          <p:cNvSpPr/>
          <p:nvPr/>
        </p:nvSpPr>
        <p:spPr>
          <a:xfrm>
            <a:off x="3724182" y="3944813"/>
            <a:ext cx="435006" cy="435006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2432413-21EA-4065-F066-2629C1CA05E7}"/>
              </a:ext>
            </a:extLst>
          </p:cNvPr>
          <p:cNvSpPr/>
          <p:nvPr/>
        </p:nvSpPr>
        <p:spPr>
          <a:xfrm>
            <a:off x="7307802" y="3944813"/>
            <a:ext cx="435006" cy="435006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76" y="-365449"/>
            <a:ext cx="10182813" cy="1325563"/>
          </a:xfrm>
        </p:spPr>
        <p:txBody>
          <a:bodyPr/>
          <a:lstStyle/>
          <a:p>
            <a:r>
              <a:rPr lang="en-US" dirty="0" err="1"/>
              <a:t>Interfaccia</a:t>
            </a:r>
            <a:r>
              <a:rPr lang="en-US" dirty="0"/>
              <a:t> </a:t>
            </a:r>
            <a:r>
              <a:rPr lang="en-US" dirty="0" err="1"/>
              <a:t>Grafica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0942" y="6356350"/>
            <a:ext cx="1701018" cy="365125"/>
          </a:xfrm>
        </p:spPr>
        <p:txBody>
          <a:bodyPr/>
          <a:lstStyle/>
          <a:p>
            <a:r>
              <a:rPr lang="en-US" dirty="0"/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MICROSOFT EXCEL – BASE e AVANZATO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4" name="Segnaposto contenuto 4">
            <a:extLst>
              <a:ext uri="{FF2B5EF4-FFF2-40B4-BE49-F238E27FC236}">
                <a16:creationId xmlns:a16="http://schemas.microsoft.com/office/drawing/2014/main" id="{29091028-6D2D-657E-A86C-963577C910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221" y="838878"/>
            <a:ext cx="7803557" cy="5517472"/>
          </a:xfrm>
        </p:spPr>
      </p:pic>
    </p:spTree>
    <p:extLst>
      <p:ext uri="{BB962C8B-B14F-4D97-AF65-F5344CB8AC3E}">
        <p14:creationId xmlns:p14="http://schemas.microsoft.com/office/powerpoint/2010/main" val="3544467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76" y="-365449"/>
            <a:ext cx="10182813" cy="1325563"/>
          </a:xfrm>
        </p:spPr>
        <p:txBody>
          <a:bodyPr/>
          <a:lstStyle/>
          <a:p>
            <a:r>
              <a:rPr lang="en-US" dirty="0" err="1"/>
              <a:t>Descrizione</a:t>
            </a:r>
            <a:r>
              <a:rPr lang="en-US" dirty="0"/>
              <a:t> </a:t>
            </a:r>
            <a:r>
              <a:rPr lang="en-US" dirty="0" err="1"/>
              <a:t>degli</a:t>
            </a:r>
            <a:r>
              <a:rPr lang="en-US" dirty="0"/>
              <a:t> </a:t>
            </a:r>
            <a:r>
              <a:rPr lang="en-US" dirty="0" err="1"/>
              <a:t>elementi</a:t>
            </a:r>
            <a:r>
              <a:rPr lang="en-US" dirty="0"/>
              <a:t> (1)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0942" y="6356350"/>
            <a:ext cx="1701018" cy="365125"/>
          </a:xfrm>
        </p:spPr>
        <p:txBody>
          <a:bodyPr/>
          <a:lstStyle/>
          <a:p>
            <a:r>
              <a:rPr lang="en-US" dirty="0"/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MICROSOFT EXCEL – BASE e AVANZATO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9" name="Segnaposto contenuto 4">
            <a:extLst>
              <a:ext uri="{FF2B5EF4-FFF2-40B4-BE49-F238E27FC236}">
                <a16:creationId xmlns:a16="http://schemas.microsoft.com/office/drawing/2014/main" id="{5BF7D352-299A-AE35-97B2-D5AE57B35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406" y="936430"/>
            <a:ext cx="8515187" cy="5443604"/>
          </a:xfrm>
        </p:spPr>
      </p:pic>
    </p:spTree>
    <p:extLst>
      <p:ext uri="{BB962C8B-B14F-4D97-AF65-F5344CB8AC3E}">
        <p14:creationId xmlns:p14="http://schemas.microsoft.com/office/powerpoint/2010/main" val="2983140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76" y="-365449"/>
            <a:ext cx="10182813" cy="1325563"/>
          </a:xfrm>
        </p:spPr>
        <p:txBody>
          <a:bodyPr/>
          <a:lstStyle/>
          <a:p>
            <a:r>
              <a:rPr lang="en-US" dirty="0" err="1"/>
              <a:t>Descrizione</a:t>
            </a:r>
            <a:r>
              <a:rPr lang="en-US" dirty="0"/>
              <a:t> </a:t>
            </a:r>
            <a:r>
              <a:rPr lang="en-US" dirty="0" err="1"/>
              <a:t>degli</a:t>
            </a:r>
            <a:r>
              <a:rPr lang="en-US" dirty="0"/>
              <a:t> </a:t>
            </a:r>
            <a:r>
              <a:rPr lang="en-US" dirty="0" err="1"/>
              <a:t>elementi</a:t>
            </a:r>
            <a:r>
              <a:rPr lang="en-US" dirty="0"/>
              <a:t> (2)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0942" y="6356350"/>
            <a:ext cx="1701018" cy="365125"/>
          </a:xfrm>
        </p:spPr>
        <p:txBody>
          <a:bodyPr/>
          <a:lstStyle/>
          <a:p>
            <a:r>
              <a:rPr lang="en-US" dirty="0"/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MICROSOFT EXCEL – BASE e AVANZATO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" name="Segnaposto contenuto 4">
            <a:extLst>
              <a:ext uri="{FF2B5EF4-FFF2-40B4-BE49-F238E27FC236}">
                <a16:creationId xmlns:a16="http://schemas.microsoft.com/office/drawing/2014/main" id="{A524BB31-8CA7-D5D9-533C-92D4FCC2B4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019" y="960114"/>
            <a:ext cx="7767961" cy="5290276"/>
          </a:xfrm>
        </p:spPr>
      </p:pic>
    </p:spTree>
    <p:extLst>
      <p:ext uri="{BB962C8B-B14F-4D97-AF65-F5344CB8AC3E}">
        <p14:creationId xmlns:p14="http://schemas.microsoft.com/office/powerpoint/2010/main" val="3202009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76" y="-365449"/>
            <a:ext cx="10182813" cy="1325563"/>
          </a:xfrm>
        </p:spPr>
        <p:txBody>
          <a:bodyPr/>
          <a:lstStyle/>
          <a:p>
            <a:r>
              <a:rPr lang="en-US" dirty="0"/>
              <a:t>Le Barre di Excel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0942" y="6356350"/>
            <a:ext cx="1701018" cy="365125"/>
          </a:xfrm>
        </p:spPr>
        <p:txBody>
          <a:bodyPr/>
          <a:lstStyle/>
          <a:p>
            <a:r>
              <a:rPr lang="en-US" dirty="0"/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MICROSOFT EXCEL – BASE e AVANZATO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8DA361FE-C380-6C2D-AA9A-06DB85BB7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195" y="1001331"/>
            <a:ext cx="9451911" cy="5219154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1B54819-A810-0FC4-516D-21B236C91C3E}"/>
              </a:ext>
            </a:extLst>
          </p:cNvPr>
          <p:cNvSpPr/>
          <p:nvPr/>
        </p:nvSpPr>
        <p:spPr>
          <a:xfrm>
            <a:off x="1614195" y="1001331"/>
            <a:ext cx="2883160" cy="230310"/>
          </a:xfrm>
          <a:prstGeom prst="round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1E53FB3-E505-3D29-C684-C3B934FDFDA5}"/>
              </a:ext>
            </a:extLst>
          </p:cNvPr>
          <p:cNvSpPr/>
          <p:nvPr/>
        </p:nvSpPr>
        <p:spPr>
          <a:xfrm>
            <a:off x="1614194" y="1252351"/>
            <a:ext cx="9451911" cy="781722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07A8033-20F6-D2BA-8593-BD1CDF64E9E1}"/>
              </a:ext>
            </a:extLst>
          </p:cNvPr>
          <p:cNvSpPr/>
          <p:nvPr/>
        </p:nvSpPr>
        <p:spPr>
          <a:xfrm>
            <a:off x="1542660" y="6031392"/>
            <a:ext cx="9607422" cy="23031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33">
            <a:extLst>
              <a:ext uri="{FF2B5EF4-FFF2-40B4-BE49-F238E27FC236}">
                <a16:creationId xmlns:a16="http://schemas.microsoft.com/office/drawing/2014/main" id="{BC708A36-6EE6-6693-FD08-0C58354640FF}"/>
              </a:ext>
            </a:extLst>
          </p:cNvPr>
          <p:cNvSpPr txBox="1">
            <a:spLocks/>
          </p:cNvSpPr>
          <p:nvPr/>
        </p:nvSpPr>
        <p:spPr>
          <a:xfrm>
            <a:off x="0" y="953010"/>
            <a:ext cx="2538983" cy="3476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Accesso Veloce</a:t>
            </a:r>
          </a:p>
        </p:txBody>
      </p:sp>
      <p:sp>
        <p:nvSpPr>
          <p:cNvPr id="14" name="Text Placeholder 33">
            <a:extLst>
              <a:ext uri="{FF2B5EF4-FFF2-40B4-BE49-F238E27FC236}">
                <a16:creationId xmlns:a16="http://schemas.microsoft.com/office/drawing/2014/main" id="{FC4AB5F8-B0EE-72FC-5F9A-43640B803E2D}"/>
              </a:ext>
            </a:extLst>
          </p:cNvPr>
          <p:cNvSpPr txBox="1">
            <a:spLocks/>
          </p:cNvSpPr>
          <p:nvPr/>
        </p:nvSpPr>
        <p:spPr>
          <a:xfrm>
            <a:off x="0" y="1469381"/>
            <a:ext cx="2538983" cy="3476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err="1"/>
              <a:t>Multifunzione</a:t>
            </a:r>
            <a:endParaRPr lang="en-US" sz="1800" b="1" dirty="0"/>
          </a:p>
        </p:txBody>
      </p:sp>
      <p:sp>
        <p:nvSpPr>
          <p:cNvPr id="15" name="Text Placeholder 33">
            <a:extLst>
              <a:ext uri="{FF2B5EF4-FFF2-40B4-BE49-F238E27FC236}">
                <a16:creationId xmlns:a16="http://schemas.microsoft.com/office/drawing/2014/main" id="{64908A9D-FD5C-56D3-4E67-1BD6537B2327}"/>
              </a:ext>
            </a:extLst>
          </p:cNvPr>
          <p:cNvSpPr txBox="1">
            <a:spLocks/>
          </p:cNvSpPr>
          <p:nvPr/>
        </p:nvSpPr>
        <p:spPr>
          <a:xfrm>
            <a:off x="2552344" y="6297674"/>
            <a:ext cx="2538983" cy="3476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err="1"/>
              <a:t>Stato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7486639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307" y="2235200"/>
            <a:ext cx="6245912" cy="2387600"/>
          </a:xfrm>
        </p:spPr>
        <p:txBody>
          <a:bodyPr anchor="ctr"/>
          <a:lstStyle/>
          <a:p>
            <a:r>
              <a:rPr lang="en-US" dirty="0" err="1"/>
              <a:t>Opzioni</a:t>
            </a:r>
            <a:r>
              <a:rPr lang="en-US" dirty="0"/>
              <a:t> di Excel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E95D555-B914-26EC-B72F-6A74980AAF01}"/>
              </a:ext>
            </a:extLst>
          </p:cNvPr>
          <p:cNvSpPr txBox="1">
            <a:spLocks/>
          </p:cNvSpPr>
          <p:nvPr/>
        </p:nvSpPr>
        <p:spPr>
          <a:xfrm>
            <a:off x="10875146" y="0"/>
            <a:ext cx="1316854" cy="1260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/>
              <a:t>1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399160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76" y="-365449"/>
            <a:ext cx="10182813" cy="1325563"/>
          </a:xfrm>
        </p:spPr>
        <p:txBody>
          <a:bodyPr/>
          <a:lstStyle/>
          <a:p>
            <a:r>
              <a:rPr lang="en-US" dirty="0" err="1"/>
              <a:t>Opzioni</a:t>
            </a:r>
            <a:r>
              <a:rPr lang="en-US" dirty="0"/>
              <a:t> di Excel: Menu File &gt; Options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9331" y="6356350"/>
            <a:ext cx="1701018" cy="365125"/>
          </a:xfrm>
        </p:spPr>
        <p:txBody>
          <a:bodyPr/>
          <a:lstStyle/>
          <a:p>
            <a:r>
              <a:rPr lang="en-US" dirty="0"/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MICROSOFT EXCEL – BASE e AVANZATO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3B4CB0F6-7793-D4B0-E437-30011D530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052" y="845779"/>
            <a:ext cx="4857896" cy="5277243"/>
          </a:xfrm>
          <a:prstGeom prst="rect">
            <a:avLst/>
          </a:prstGeom>
        </p:spPr>
      </p:pic>
      <p:sp>
        <p:nvSpPr>
          <p:cNvPr id="13" name="Text Placeholder 33">
            <a:extLst>
              <a:ext uri="{FF2B5EF4-FFF2-40B4-BE49-F238E27FC236}">
                <a16:creationId xmlns:a16="http://schemas.microsoft.com/office/drawing/2014/main" id="{B4A53562-44B5-2BA7-62A1-0F41E1AB2593}"/>
              </a:ext>
            </a:extLst>
          </p:cNvPr>
          <p:cNvSpPr txBox="1">
            <a:spLocks/>
          </p:cNvSpPr>
          <p:nvPr/>
        </p:nvSpPr>
        <p:spPr>
          <a:xfrm>
            <a:off x="8641598" y="3255169"/>
            <a:ext cx="2281237" cy="3476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General</a:t>
            </a:r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76" y="-365449"/>
            <a:ext cx="10182813" cy="1325563"/>
          </a:xfrm>
        </p:spPr>
        <p:txBody>
          <a:bodyPr/>
          <a:lstStyle/>
          <a:p>
            <a:r>
              <a:rPr lang="en-US" dirty="0" err="1"/>
              <a:t>Opzioni</a:t>
            </a:r>
            <a:r>
              <a:rPr lang="en-US" dirty="0"/>
              <a:t> di Excel: Menu File &gt; Options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719" y="6362234"/>
            <a:ext cx="1701018" cy="365125"/>
          </a:xfrm>
        </p:spPr>
        <p:txBody>
          <a:bodyPr/>
          <a:lstStyle/>
          <a:p>
            <a:r>
              <a:rPr lang="en-US" dirty="0"/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MICROSOFT EXCEL – BASE e AVANZATO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ext Placeholder 33">
            <a:extLst>
              <a:ext uri="{FF2B5EF4-FFF2-40B4-BE49-F238E27FC236}">
                <a16:creationId xmlns:a16="http://schemas.microsoft.com/office/drawing/2014/main" id="{C318D9B4-F688-D3A8-47FF-C00FF13F909F}"/>
              </a:ext>
            </a:extLst>
          </p:cNvPr>
          <p:cNvSpPr txBox="1">
            <a:spLocks/>
          </p:cNvSpPr>
          <p:nvPr/>
        </p:nvSpPr>
        <p:spPr>
          <a:xfrm>
            <a:off x="9351270" y="3428999"/>
            <a:ext cx="2281237" cy="3476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Formulas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807AE11B-82A4-E913-6C94-077B2E3C7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547" y="949055"/>
            <a:ext cx="6190905" cy="530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203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76" y="-365449"/>
            <a:ext cx="10182813" cy="1325563"/>
          </a:xfrm>
        </p:spPr>
        <p:txBody>
          <a:bodyPr/>
          <a:lstStyle/>
          <a:p>
            <a:r>
              <a:rPr lang="en-US" dirty="0" err="1"/>
              <a:t>Opzioni</a:t>
            </a:r>
            <a:r>
              <a:rPr lang="en-US" dirty="0"/>
              <a:t> di Excel: Menu File &gt; Options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2552" y="6356350"/>
            <a:ext cx="1701018" cy="365125"/>
          </a:xfrm>
        </p:spPr>
        <p:txBody>
          <a:bodyPr/>
          <a:lstStyle/>
          <a:p>
            <a:r>
              <a:rPr lang="en-US" dirty="0"/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MICROSOFT EXCEL – BASE e AVANZATO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ext Placeholder 33">
            <a:extLst>
              <a:ext uri="{FF2B5EF4-FFF2-40B4-BE49-F238E27FC236}">
                <a16:creationId xmlns:a16="http://schemas.microsoft.com/office/drawing/2014/main" id="{C318D9B4-F688-D3A8-47FF-C00FF13F909F}"/>
              </a:ext>
            </a:extLst>
          </p:cNvPr>
          <p:cNvSpPr txBox="1">
            <a:spLocks/>
          </p:cNvSpPr>
          <p:nvPr/>
        </p:nvSpPr>
        <p:spPr>
          <a:xfrm>
            <a:off x="9293293" y="3451994"/>
            <a:ext cx="2281237" cy="3476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</a:t>
            </a:r>
          </a:p>
        </p:txBody>
      </p:sp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662D70B-B8A7-9F66-0762-3DA53C015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527" y="960114"/>
            <a:ext cx="6192766" cy="533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020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76" y="-365449"/>
            <a:ext cx="10182813" cy="1325563"/>
          </a:xfrm>
        </p:spPr>
        <p:txBody>
          <a:bodyPr/>
          <a:lstStyle/>
          <a:p>
            <a:r>
              <a:rPr lang="en-US" dirty="0" err="1"/>
              <a:t>Opzioni</a:t>
            </a:r>
            <a:r>
              <a:rPr lang="en-US" dirty="0"/>
              <a:t> di Excel: Menu File &gt; Options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4497" y="6356350"/>
            <a:ext cx="1701018" cy="365125"/>
          </a:xfrm>
        </p:spPr>
        <p:txBody>
          <a:bodyPr/>
          <a:lstStyle/>
          <a:p>
            <a:r>
              <a:rPr lang="en-US" dirty="0"/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MICROSOFT EXCEL – BASE e AVANZATO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ext Placeholder 33">
            <a:extLst>
              <a:ext uri="{FF2B5EF4-FFF2-40B4-BE49-F238E27FC236}">
                <a16:creationId xmlns:a16="http://schemas.microsoft.com/office/drawing/2014/main" id="{C318D9B4-F688-D3A8-47FF-C00FF13F909F}"/>
              </a:ext>
            </a:extLst>
          </p:cNvPr>
          <p:cNvSpPr txBox="1">
            <a:spLocks/>
          </p:cNvSpPr>
          <p:nvPr/>
        </p:nvSpPr>
        <p:spPr>
          <a:xfrm>
            <a:off x="9454261" y="3428999"/>
            <a:ext cx="2281237" cy="3476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Proofing</a:t>
            </a:r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17C85AA-33CE-63F0-CDDA-FA2863E7D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633" y="905930"/>
            <a:ext cx="6272734" cy="539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7496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76" y="-365449"/>
            <a:ext cx="10182813" cy="1325563"/>
          </a:xfrm>
        </p:spPr>
        <p:txBody>
          <a:bodyPr/>
          <a:lstStyle/>
          <a:p>
            <a:r>
              <a:rPr lang="en-US" dirty="0" err="1"/>
              <a:t>Opzioni</a:t>
            </a:r>
            <a:r>
              <a:rPr lang="en-US" dirty="0"/>
              <a:t> di Excel: Menu File &gt; Options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1275" y="6353845"/>
            <a:ext cx="1701018" cy="365125"/>
          </a:xfrm>
        </p:spPr>
        <p:txBody>
          <a:bodyPr/>
          <a:lstStyle/>
          <a:p>
            <a:r>
              <a:rPr lang="en-US" dirty="0"/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MICROSOFT EXCEL – BASE e AVANZATO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ext Placeholder 33">
            <a:extLst>
              <a:ext uri="{FF2B5EF4-FFF2-40B4-BE49-F238E27FC236}">
                <a16:creationId xmlns:a16="http://schemas.microsoft.com/office/drawing/2014/main" id="{C318D9B4-F688-D3A8-47FF-C00FF13F909F}"/>
              </a:ext>
            </a:extLst>
          </p:cNvPr>
          <p:cNvSpPr txBox="1">
            <a:spLocks/>
          </p:cNvSpPr>
          <p:nvPr/>
        </p:nvSpPr>
        <p:spPr>
          <a:xfrm>
            <a:off x="9012657" y="3602829"/>
            <a:ext cx="2281237" cy="3476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Save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FB2BB103-C8B2-033F-2683-6793FBF11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910" y="1082683"/>
            <a:ext cx="5668180" cy="538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408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F65A7-995A-9F45-891C-82D9B9D4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960" y="2023770"/>
            <a:ext cx="8412079" cy="2810460"/>
          </a:xfrm>
        </p:spPr>
        <p:txBody>
          <a:bodyPr>
            <a:normAutofit/>
          </a:bodyPr>
          <a:lstStyle/>
          <a:p>
            <a:r>
              <a:rPr lang="en-US" sz="6600" b="1" dirty="0"/>
              <a:t>Il </a:t>
            </a:r>
            <a:r>
              <a:rPr lang="en-US" sz="6600" b="1" dirty="0" err="1"/>
              <a:t>Programma</a:t>
            </a:r>
            <a:r>
              <a:rPr lang="en-US" sz="6600" b="1" dirty="0"/>
              <a:t> Microsoft Excel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3F7063-A64B-CB42-8BBF-BF524242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6814" y="6347411"/>
            <a:ext cx="1900561" cy="365125"/>
          </a:xfrm>
        </p:spPr>
        <p:txBody>
          <a:bodyPr/>
          <a:lstStyle/>
          <a:p>
            <a:r>
              <a:rPr lang="en-US" dirty="0"/>
              <a:t>GIUGNO – LUGLIO 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EA976-8646-0143-BA18-8675E6FA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MICROSOFT EXCEL – BASE E AVANZATO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3A5E2-8F37-D546-BCD9-24A2037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2EC22A0-0AB7-F4EF-7E9E-81490EE6E6FD}"/>
              </a:ext>
            </a:extLst>
          </p:cNvPr>
          <p:cNvSpPr txBox="1">
            <a:spLocks/>
          </p:cNvSpPr>
          <p:nvPr/>
        </p:nvSpPr>
        <p:spPr>
          <a:xfrm>
            <a:off x="1889959" y="0"/>
            <a:ext cx="8412079" cy="2810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3800" b="1" dirty="0"/>
              <a:t>1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24971884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76" y="-365449"/>
            <a:ext cx="10182813" cy="1325563"/>
          </a:xfrm>
        </p:spPr>
        <p:txBody>
          <a:bodyPr/>
          <a:lstStyle/>
          <a:p>
            <a:r>
              <a:rPr lang="en-US" dirty="0" err="1"/>
              <a:t>Opzioni</a:t>
            </a:r>
            <a:r>
              <a:rPr lang="en-US" dirty="0"/>
              <a:t> di Excel: Menu File &gt; Options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9331" y="6345456"/>
            <a:ext cx="1701018" cy="365125"/>
          </a:xfrm>
        </p:spPr>
        <p:txBody>
          <a:bodyPr/>
          <a:lstStyle/>
          <a:p>
            <a:r>
              <a:rPr lang="en-US" dirty="0"/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MICROSOFT EXCEL – BASE e AVANZATO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ext Placeholder 33">
            <a:extLst>
              <a:ext uri="{FF2B5EF4-FFF2-40B4-BE49-F238E27FC236}">
                <a16:creationId xmlns:a16="http://schemas.microsoft.com/office/drawing/2014/main" id="{C318D9B4-F688-D3A8-47FF-C00FF13F909F}"/>
              </a:ext>
            </a:extLst>
          </p:cNvPr>
          <p:cNvSpPr txBox="1">
            <a:spLocks/>
          </p:cNvSpPr>
          <p:nvPr/>
        </p:nvSpPr>
        <p:spPr>
          <a:xfrm>
            <a:off x="9012657" y="3255169"/>
            <a:ext cx="2538983" cy="3476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Advanced / 1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0FDAFA96-5107-AFB1-8D42-04BEA2964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460" y="918701"/>
            <a:ext cx="5635080" cy="536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7062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76" y="-365449"/>
            <a:ext cx="10182813" cy="1325563"/>
          </a:xfrm>
        </p:spPr>
        <p:txBody>
          <a:bodyPr/>
          <a:lstStyle/>
          <a:p>
            <a:r>
              <a:rPr lang="en-US" dirty="0" err="1"/>
              <a:t>Opzioni</a:t>
            </a:r>
            <a:r>
              <a:rPr lang="en-US" dirty="0"/>
              <a:t> di Excel: Menu File &gt; Options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0941" y="6356350"/>
            <a:ext cx="1701018" cy="365125"/>
          </a:xfrm>
        </p:spPr>
        <p:txBody>
          <a:bodyPr/>
          <a:lstStyle/>
          <a:p>
            <a:r>
              <a:rPr lang="en-US" dirty="0"/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MICROSOFT EXCEL – BASE e AVANZATO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ext Placeholder 33">
            <a:extLst>
              <a:ext uri="{FF2B5EF4-FFF2-40B4-BE49-F238E27FC236}">
                <a16:creationId xmlns:a16="http://schemas.microsoft.com/office/drawing/2014/main" id="{C318D9B4-F688-D3A8-47FF-C00FF13F909F}"/>
              </a:ext>
            </a:extLst>
          </p:cNvPr>
          <p:cNvSpPr txBox="1">
            <a:spLocks/>
          </p:cNvSpPr>
          <p:nvPr/>
        </p:nvSpPr>
        <p:spPr>
          <a:xfrm>
            <a:off x="9012657" y="3255169"/>
            <a:ext cx="2538983" cy="3476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Advanced / 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DAFA96-5107-AFB1-8D42-04BEA2964C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81944" y="918701"/>
            <a:ext cx="5628111" cy="536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8779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76" y="-365449"/>
            <a:ext cx="10182813" cy="1325563"/>
          </a:xfrm>
        </p:spPr>
        <p:txBody>
          <a:bodyPr/>
          <a:lstStyle/>
          <a:p>
            <a:r>
              <a:rPr lang="en-US" dirty="0" err="1"/>
              <a:t>Opzioni</a:t>
            </a:r>
            <a:r>
              <a:rPr lang="en-US" dirty="0"/>
              <a:t> di Excel: Menu File &gt; Options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9331" y="6356349"/>
            <a:ext cx="1701018" cy="365125"/>
          </a:xfrm>
        </p:spPr>
        <p:txBody>
          <a:bodyPr/>
          <a:lstStyle/>
          <a:p>
            <a:r>
              <a:rPr lang="en-US" dirty="0"/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MICROSOFT EXCEL – BASE e AVANZATO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ext Placeholder 33">
            <a:extLst>
              <a:ext uri="{FF2B5EF4-FFF2-40B4-BE49-F238E27FC236}">
                <a16:creationId xmlns:a16="http://schemas.microsoft.com/office/drawing/2014/main" id="{C318D9B4-F688-D3A8-47FF-C00FF13F909F}"/>
              </a:ext>
            </a:extLst>
          </p:cNvPr>
          <p:cNvSpPr txBox="1">
            <a:spLocks/>
          </p:cNvSpPr>
          <p:nvPr/>
        </p:nvSpPr>
        <p:spPr>
          <a:xfrm>
            <a:off x="9012657" y="3255169"/>
            <a:ext cx="2538983" cy="3476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Advanced / 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DAFA96-5107-AFB1-8D42-04BEA2964C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81944" y="934546"/>
            <a:ext cx="5628111" cy="533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5599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76" y="-365449"/>
            <a:ext cx="10182813" cy="1325563"/>
          </a:xfrm>
        </p:spPr>
        <p:txBody>
          <a:bodyPr/>
          <a:lstStyle/>
          <a:p>
            <a:r>
              <a:rPr lang="en-US" dirty="0" err="1"/>
              <a:t>Opzioni</a:t>
            </a:r>
            <a:r>
              <a:rPr lang="en-US" dirty="0"/>
              <a:t> di Excel: Menu File &gt; Options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0941" y="6356349"/>
            <a:ext cx="1701018" cy="365125"/>
          </a:xfrm>
        </p:spPr>
        <p:txBody>
          <a:bodyPr/>
          <a:lstStyle/>
          <a:p>
            <a:r>
              <a:rPr lang="en-US" dirty="0"/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MICROSOFT EXCEL – BASE e AVANZATO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ext Placeholder 33">
            <a:extLst>
              <a:ext uri="{FF2B5EF4-FFF2-40B4-BE49-F238E27FC236}">
                <a16:creationId xmlns:a16="http://schemas.microsoft.com/office/drawing/2014/main" id="{C318D9B4-F688-D3A8-47FF-C00FF13F909F}"/>
              </a:ext>
            </a:extLst>
          </p:cNvPr>
          <p:cNvSpPr txBox="1">
            <a:spLocks/>
          </p:cNvSpPr>
          <p:nvPr/>
        </p:nvSpPr>
        <p:spPr>
          <a:xfrm>
            <a:off x="9012657" y="3255169"/>
            <a:ext cx="2538983" cy="3476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Advanced / 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DAFA96-5107-AFB1-8D42-04BEA2964C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01707" y="934546"/>
            <a:ext cx="5588585" cy="533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595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76" y="-365449"/>
            <a:ext cx="10182813" cy="1325563"/>
          </a:xfrm>
        </p:spPr>
        <p:txBody>
          <a:bodyPr/>
          <a:lstStyle/>
          <a:p>
            <a:r>
              <a:rPr lang="en-US" dirty="0" err="1"/>
              <a:t>Opzioni</a:t>
            </a:r>
            <a:r>
              <a:rPr lang="en-US" dirty="0"/>
              <a:t> di Excel: Menu File &gt; Options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719" y="6356350"/>
            <a:ext cx="1701018" cy="365125"/>
          </a:xfrm>
        </p:spPr>
        <p:txBody>
          <a:bodyPr/>
          <a:lstStyle/>
          <a:p>
            <a:r>
              <a:rPr lang="en-US" dirty="0"/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MICROSOFT EXCEL – BASE e AVANZATO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ext Placeholder 33">
            <a:extLst>
              <a:ext uri="{FF2B5EF4-FFF2-40B4-BE49-F238E27FC236}">
                <a16:creationId xmlns:a16="http://schemas.microsoft.com/office/drawing/2014/main" id="{C318D9B4-F688-D3A8-47FF-C00FF13F909F}"/>
              </a:ext>
            </a:extLst>
          </p:cNvPr>
          <p:cNvSpPr txBox="1">
            <a:spLocks/>
          </p:cNvSpPr>
          <p:nvPr/>
        </p:nvSpPr>
        <p:spPr>
          <a:xfrm>
            <a:off x="9012657" y="3255169"/>
            <a:ext cx="2538983" cy="3476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Customize Ribbon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DAFA96-5107-AFB1-8D42-04BEA2964C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01707" y="946836"/>
            <a:ext cx="5588585" cy="531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3256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76" y="-365449"/>
            <a:ext cx="10182813" cy="1325563"/>
          </a:xfrm>
        </p:spPr>
        <p:txBody>
          <a:bodyPr/>
          <a:lstStyle/>
          <a:p>
            <a:r>
              <a:rPr lang="en-US" dirty="0" err="1"/>
              <a:t>Opzioni</a:t>
            </a:r>
            <a:r>
              <a:rPr lang="en-US" dirty="0"/>
              <a:t> di Excel: Menu File &gt; Options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0942" y="6356350"/>
            <a:ext cx="1701018" cy="365125"/>
          </a:xfrm>
        </p:spPr>
        <p:txBody>
          <a:bodyPr/>
          <a:lstStyle/>
          <a:p>
            <a:r>
              <a:rPr lang="en-US" dirty="0"/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MICROSOFT EXCEL – BASE e AVANZATO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ext Placeholder 33">
            <a:extLst>
              <a:ext uri="{FF2B5EF4-FFF2-40B4-BE49-F238E27FC236}">
                <a16:creationId xmlns:a16="http://schemas.microsoft.com/office/drawing/2014/main" id="{C318D9B4-F688-D3A8-47FF-C00FF13F909F}"/>
              </a:ext>
            </a:extLst>
          </p:cNvPr>
          <p:cNvSpPr txBox="1">
            <a:spLocks/>
          </p:cNvSpPr>
          <p:nvPr/>
        </p:nvSpPr>
        <p:spPr>
          <a:xfrm>
            <a:off x="9012657" y="3255169"/>
            <a:ext cx="2538983" cy="3476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Quick Access Toolbar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DAFA96-5107-AFB1-8D42-04BEA2964C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01707" y="965872"/>
            <a:ext cx="5588585" cy="527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699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76" y="-365449"/>
            <a:ext cx="10182813" cy="1325563"/>
          </a:xfrm>
        </p:spPr>
        <p:txBody>
          <a:bodyPr/>
          <a:lstStyle/>
          <a:p>
            <a:r>
              <a:rPr lang="en-US" dirty="0" err="1"/>
              <a:t>Introduzione</a:t>
            </a:r>
            <a:r>
              <a:rPr lang="en-US" dirty="0"/>
              <a:t> al </a:t>
            </a:r>
            <a:r>
              <a:rPr lang="en-US" dirty="0" err="1"/>
              <a:t>Programma</a:t>
            </a:r>
            <a:r>
              <a:rPr lang="en-US" dirty="0"/>
              <a:t> Excel (1)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109" y="6345456"/>
            <a:ext cx="1701018" cy="365125"/>
          </a:xfrm>
        </p:spPr>
        <p:txBody>
          <a:bodyPr/>
          <a:lstStyle/>
          <a:p>
            <a:r>
              <a:rPr lang="en-US" dirty="0"/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MICROSOFT EXCEL – BASE e AVANZATO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16A303-C9D6-58D8-98E8-966E24090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616" y="1085272"/>
            <a:ext cx="10637241" cy="4978141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algn="l"/>
            <a:r>
              <a:rPr lang="it-IT" b="1" dirty="0">
                <a:highlight>
                  <a:srgbClr val="FFFF00"/>
                </a:highlight>
              </a:rPr>
              <a:t>Microsoft Excel </a:t>
            </a:r>
            <a:r>
              <a:rPr lang="it-IT" dirty="0"/>
              <a:t>è un programma di fogli di calcolo che offre una vasta gamma di funzionalità e possibilità. </a:t>
            </a:r>
          </a:p>
          <a:p>
            <a:pPr algn="l"/>
            <a:r>
              <a:rPr lang="it-IT" dirty="0"/>
              <a:t>Ecco alcune delle cose che è possibile fare con Excel: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b="1" dirty="0"/>
              <a:t>Creare fogli di calcolo</a:t>
            </a:r>
            <a:r>
              <a:rPr lang="it-IT" dirty="0"/>
              <a:t>: Excel ti consente di creare fogli di calcolo per organizzare, analizzare e manipolare dati numerici e testuali in modo tabellare.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b="1" dirty="0"/>
              <a:t>Calcoli matematici e formule</a:t>
            </a:r>
            <a:r>
              <a:rPr lang="it-IT" dirty="0"/>
              <a:t>: Puoi utilizzare le potenti funzionalità di calcolo di Excel per eseguire operazioni matematiche, utilizzare formule complesse e applicare funzioni predefinite come somma, media, conteggio, minimo, massimo e molto altro ancora.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b="1" dirty="0"/>
              <a:t>Creare grafici e diagrammi</a:t>
            </a:r>
            <a:r>
              <a:rPr lang="it-IT" dirty="0"/>
              <a:t>: Excel offre strumenti per creare grafici e diagrammi per visualizzare i dati in modo chiaro e comprensibile. Puoi scegliere tra una varietà di tipi di grafico come a torta, a barre, a dispersione, a linee e altro ancora.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b="1" dirty="0"/>
              <a:t>Analisi dei dati</a:t>
            </a:r>
            <a:r>
              <a:rPr lang="it-IT" dirty="0"/>
              <a:t>: Excel fornisce strumenti di analisi dei dati che consentono di esplorare i dati, trovare tendenze, identificare modelli e creare previsioni utilizzando funzioni come analisi di regressione, analisi di scenario, raggruppamenti, filtri e altro ancora.</a:t>
            </a:r>
          </a:p>
        </p:txBody>
      </p:sp>
    </p:spTree>
    <p:extLst>
      <p:ext uri="{BB962C8B-B14F-4D97-AF65-F5344CB8AC3E}">
        <p14:creationId xmlns:p14="http://schemas.microsoft.com/office/powerpoint/2010/main" val="2644532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76" y="-365449"/>
            <a:ext cx="10182813" cy="1325563"/>
          </a:xfrm>
        </p:spPr>
        <p:txBody>
          <a:bodyPr/>
          <a:lstStyle/>
          <a:p>
            <a:r>
              <a:rPr lang="en-US" dirty="0" err="1"/>
              <a:t>Introduzione</a:t>
            </a:r>
            <a:r>
              <a:rPr lang="en-US" dirty="0"/>
              <a:t> al </a:t>
            </a:r>
            <a:r>
              <a:rPr lang="en-US" dirty="0" err="1"/>
              <a:t>Programma</a:t>
            </a:r>
            <a:r>
              <a:rPr lang="en-US" dirty="0"/>
              <a:t> Excel (2)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109" y="6345456"/>
            <a:ext cx="1701018" cy="365125"/>
          </a:xfrm>
        </p:spPr>
        <p:txBody>
          <a:bodyPr/>
          <a:lstStyle/>
          <a:p>
            <a:r>
              <a:rPr lang="en-US" dirty="0"/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MICROSOFT EXCEL – BASE e AVANZATO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16A303-C9D6-58D8-98E8-966E24090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616" y="1085272"/>
            <a:ext cx="10637241" cy="497814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/>
              <a:t>Automatizzazione delle attività</a:t>
            </a:r>
            <a:r>
              <a:rPr lang="it-IT" sz="2400" dirty="0"/>
              <a:t>: Puoi utilizzare le macro e le funzioni di automazione di Excel per eseguire operazioni ripetitive, creare flussi di lavoro personalizzati, automatizzare compiti e semplificare le attività quotidiane.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/>
              <a:t>Organizzazione dei dati</a:t>
            </a:r>
            <a:r>
              <a:rPr lang="it-IT" sz="2400" dirty="0"/>
              <a:t>: Excel offre funzionalità per organizzare e gestire grandi quantità di dati, inclusi strumenti per ordinare, filtrare e raggruppare i dati in base a criteri specifici.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/>
              <a:t>Creazione di modelli finanziari</a:t>
            </a:r>
            <a:r>
              <a:rPr lang="it-IT" sz="2400" dirty="0"/>
              <a:t>: Excel è ampiamente utilizzato per la creazione di modelli finanziari, previsioni di bilancio, analisi di investimenti, calcoli di interesse composto e altre attività finanziarie complesse.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/>
              <a:t>Creazione di tabelle pivot</a:t>
            </a:r>
            <a:r>
              <a:rPr lang="it-IT" sz="2400" dirty="0"/>
              <a:t>: Le tabelle pivot consentono di riepilogare, analizzare e manipolare grandi quantità di dati in modo rapido e flessibile, consentendo di ottenere informazioni significative dai dati.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/>
              <a:t>Integrazione con altri strumenti</a:t>
            </a:r>
            <a:r>
              <a:rPr lang="it-IT" sz="2400" dirty="0"/>
              <a:t>: Excel può essere integrato con altri strumenti Microsoft come Word e PowerPoint, consentendo di importare, esportare e condividere facilmente dati e informazioni tra le applicazioni.</a:t>
            </a:r>
          </a:p>
        </p:txBody>
      </p:sp>
    </p:spTree>
    <p:extLst>
      <p:ext uri="{BB962C8B-B14F-4D97-AF65-F5344CB8AC3E}">
        <p14:creationId xmlns:p14="http://schemas.microsoft.com/office/powerpoint/2010/main" val="3745974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616" y="2235200"/>
            <a:ext cx="6245912" cy="2387600"/>
          </a:xfrm>
        </p:spPr>
        <p:txBody>
          <a:bodyPr/>
          <a:lstStyle/>
          <a:p>
            <a:r>
              <a:rPr lang="en-US" dirty="0" err="1"/>
              <a:t>Qualche</a:t>
            </a:r>
            <a:r>
              <a:rPr lang="en-US" dirty="0"/>
              <a:t> “</a:t>
            </a:r>
            <a:r>
              <a:rPr lang="en-US" dirty="0" err="1"/>
              <a:t>numero</a:t>
            </a:r>
            <a:r>
              <a:rPr lang="en-US" dirty="0"/>
              <a:t>” </a:t>
            </a:r>
            <a:r>
              <a:rPr lang="en-US" dirty="0" err="1"/>
              <a:t>su</a:t>
            </a:r>
            <a:r>
              <a:rPr lang="en-US" dirty="0"/>
              <a:t> Excel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E593641-3E9E-265C-DB62-F654F4DBE111}"/>
              </a:ext>
            </a:extLst>
          </p:cNvPr>
          <p:cNvSpPr txBox="1">
            <a:spLocks/>
          </p:cNvSpPr>
          <p:nvPr/>
        </p:nvSpPr>
        <p:spPr>
          <a:xfrm>
            <a:off x="10875146" y="0"/>
            <a:ext cx="1316854" cy="1260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/>
              <a:t>1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31058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76" y="-365449"/>
            <a:ext cx="10182813" cy="1325563"/>
          </a:xfrm>
        </p:spPr>
        <p:txBody>
          <a:bodyPr/>
          <a:lstStyle/>
          <a:p>
            <a:r>
              <a:rPr lang="en-US" dirty="0"/>
              <a:t>Numeri in Excel (1)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109" y="6345456"/>
            <a:ext cx="1701018" cy="365125"/>
          </a:xfrm>
        </p:spPr>
        <p:txBody>
          <a:bodyPr/>
          <a:lstStyle/>
          <a:p>
            <a:r>
              <a:rPr lang="en-US" dirty="0"/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MICROSOFT EXCEL – BASE e AVANZATO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Segnaposto contenuto 4">
            <a:extLst>
              <a:ext uri="{FF2B5EF4-FFF2-40B4-BE49-F238E27FC236}">
                <a16:creationId xmlns:a16="http://schemas.microsoft.com/office/drawing/2014/main" id="{767B0801-3DFD-028B-1AE2-336A61C01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758" y="960114"/>
            <a:ext cx="6598483" cy="5321357"/>
          </a:xfrm>
        </p:spPr>
      </p:pic>
    </p:spTree>
    <p:extLst>
      <p:ext uri="{BB962C8B-B14F-4D97-AF65-F5344CB8AC3E}">
        <p14:creationId xmlns:p14="http://schemas.microsoft.com/office/powerpoint/2010/main" val="389876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76" y="-365449"/>
            <a:ext cx="10182813" cy="1325563"/>
          </a:xfrm>
        </p:spPr>
        <p:txBody>
          <a:bodyPr/>
          <a:lstStyle/>
          <a:p>
            <a:r>
              <a:rPr lang="en-US" dirty="0"/>
              <a:t>Numeri in Excel (2)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109" y="6345456"/>
            <a:ext cx="1701018" cy="365125"/>
          </a:xfrm>
        </p:spPr>
        <p:txBody>
          <a:bodyPr/>
          <a:lstStyle/>
          <a:p>
            <a:r>
              <a:rPr lang="en-US" dirty="0"/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MICROSOFT EXCEL – BASE e AVANZATO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" name="Immagine 6">
            <a:extLst>
              <a:ext uri="{FF2B5EF4-FFF2-40B4-BE49-F238E27FC236}">
                <a16:creationId xmlns:a16="http://schemas.microsoft.com/office/drawing/2014/main" id="{747DCCFA-9E7D-1D5A-1428-6E6C1C7F0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837" y="960114"/>
            <a:ext cx="6630325" cy="524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61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76" y="-365449"/>
            <a:ext cx="10182813" cy="1325563"/>
          </a:xfrm>
        </p:spPr>
        <p:txBody>
          <a:bodyPr/>
          <a:lstStyle/>
          <a:p>
            <a:r>
              <a:rPr lang="en-US" dirty="0"/>
              <a:t>Numeri in Excel (3)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109" y="6345456"/>
            <a:ext cx="1701018" cy="365125"/>
          </a:xfrm>
        </p:spPr>
        <p:txBody>
          <a:bodyPr/>
          <a:lstStyle/>
          <a:p>
            <a:r>
              <a:rPr lang="en-US" dirty="0"/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MICROSOFT EXCEL – BASE e AVANZATO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1" name="Immagine 8">
            <a:extLst>
              <a:ext uri="{FF2B5EF4-FFF2-40B4-BE49-F238E27FC236}">
                <a16:creationId xmlns:a16="http://schemas.microsoft.com/office/drawing/2014/main" id="{5A55FBE7-B1E8-9CFC-2D41-88E1DA63A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424" y="960114"/>
            <a:ext cx="7525152" cy="532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00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http://www.w3.org/XML/1998/namespace"/>
    <ds:schemaRef ds:uri="http://purl.org/dc/elements/1.1/"/>
    <ds:schemaRef ds:uri="http://purl.org/dc/dcmitype/"/>
    <ds:schemaRef ds:uri="230e9df3-be65-4c73-a93b-d1236ebd677e"/>
    <ds:schemaRef ds:uri="http://schemas.microsoft.com/office/2006/documentManagement/types"/>
    <ds:schemaRef ds:uri="http://schemas.microsoft.com/sharepoint/v3"/>
    <ds:schemaRef ds:uri="http://purl.org/dc/terms/"/>
    <ds:schemaRef ds:uri="http://schemas.microsoft.com/office/infopath/2007/PartnerControls"/>
    <ds:schemaRef ds:uri="16c05727-aa75-4e4a-9b5f-8a80a1165891"/>
    <ds:schemaRef ds:uri="http://schemas.openxmlformats.org/package/2006/metadata/core-properties"/>
    <ds:schemaRef ds:uri="71af3243-3dd4-4a8d-8c0d-dd76da1f02a5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{761079A5-C059-4BD4-AAB8-9F068179290B}tf45331398_win32</Template>
  <TotalTime>8468</TotalTime>
  <Words>933</Words>
  <Application>Microsoft Office PowerPoint</Application>
  <PresentationFormat>Widescreen</PresentationFormat>
  <Paragraphs>176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Tenorite</vt:lpstr>
      <vt:lpstr>Office Theme</vt:lpstr>
      <vt:lpstr>Microsoft Excel – Base + Avanzato</vt:lpstr>
      <vt:lpstr>Programma   </vt:lpstr>
      <vt:lpstr>Il Programma Microsoft Excel</vt:lpstr>
      <vt:lpstr>Introduzione al Programma Excel (1)</vt:lpstr>
      <vt:lpstr>Introduzione al Programma Excel (2)</vt:lpstr>
      <vt:lpstr>Qualche “numero” su Excel</vt:lpstr>
      <vt:lpstr>Numeri in Excel (1)</vt:lpstr>
      <vt:lpstr>Numeri in Excel (2)</vt:lpstr>
      <vt:lpstr>Numeri in Excel (3)</vt:lpstr>
      <vt:lpstr>Numeri in Excel (4)</vt:lpstr>
      <vt:lpstr>Numeri in Excel (5)</vt:lpstr>
      <vt:lpstr>Numeri in Excel (6)</vt:lpstr>
      <vt:lpstr>Numeri in Excel (7)</vt:lpstr>
      <vt:lpstr>Numeri in Excel (8)</vt:lpstr>
      <vt:lpstr>Numeri in Excel (9)</vt:lpstr>
      <vt:lpstr>Numeri in Excel (10)</vt:lpstr>
      <vt:lpstr>Numeri in Excel (11)</vt:lpstr>
      <vt:lpstr>Numeri in Excel (12)</vt:lpstr>
      <vt:lpstr>L’interfaccia grafica di Excel</vt:lpstr>
      <vt:lpstr>Interfaccia Grafica</vt:lpstr>
      <vt:lpstr>Descrizione degli elementi (1)</vt:lpstr>
      <vt:lpstr>Descrizione degli elementi (2)</vt:lpstr>
      <vt:lpstr>Le Barre di Excel</vt:lpstr>
      <vt:lpstr>Opzioni di Excel</vt:lpstr>
      <vt:lpstr>Opzioni di Excel: Menu File &gt; Options</vt:lpstr>
      <vt:lpstr>Opzioni di Excel: Menu File &gt; Options</vt:lpstr>
      <vt:lpstr>Opzioni di Excel: Menu File &gt; Options</vt:lpstr>
      <vt:lpstr>Opzioni di Excel: Menu File &gt; Options</vt:lpstr>
      <vt:lpstr>Opzioni di Excel: Menu File &gt; Options</vt:lpstr>
      <vt:lpstr>Opzioni di Excel: Menu File &gt; Options</vt:lpstr>
      <vt:lpstr>Opzioni di Excel: Menu File &gt; Options</vt:lpstr>
      <vt:lpstr>Opzioni di Excel: Menu File &gt; Options</vt:lpstr>
      <vt:lpstr>Opzioni di Excel: Menu File &gt; Options</vt:lpstr>
      <vt:lpstr>Opzioni di Excel: Menu File &gt; Options</vt:lpstr>
      <vt:lpstr>Opzioni di Excel: Menu File &gt; Options</vt:lpstr>
    </vt:vector>
  </TitlesOfParts>
  <Company>Ericsson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Pierluigi Salera</dc:creator>
  <cp:lastModifiedBy>Pierluigi Salera</cp:lastModifiedBy>
  <cp:revision>125</cp:revision>
  <cp:lastPrinted>2023-06-19T11:57:07Z</cp:lastPrinted>
  <dcterms:created xsi:type="dcterms:W3CDTF">2023-06-12T19:52:14Z</dcterms:created>
  <dcterms:modified xsi:type="dcterms:W3CDTF">2023-07-11T20:36:03Z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