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8"/>
  </p:notesMasterIdLst>
  <p:sldIdLst>
    <p:sldId id="356" r:id="rId5"/>
    <p:sldId id="288" r:id="rId6"/>
    <p:sldId id="289" r:id="rId7"/>
    <p:sldId id="334" r:id="rId8"/>
    <p:sldId id="335" r:id="rId9"/>
    <p:sldId id="378" r:id="rId10"/>
    <p:sldId id="291" r:id="rId11"/>
    <p:sldId id="292" r:id="rId12"/>
    <p:sldId id="333" r:id="rId13"/>
    <p:sldId id="295" r:id="rId14"/>
    <p:sldId id="296" r:id="rId15"/>
    <p:sldId id="298" r:id="rId16"/>
    <p:sldId id="302" r:id="rId17"/>
    <p:sldId id="297" r:id="rId18"/>
    <p:sldId id="299" r:id="rId19"/>
    <p:sldId id="300" r:id="rId20"/>
    <p:sldId id="301" r:id="rId21"/>
    <p:sldId id="303" r:id="rId22"/>
    <p:sldId id="306" r:id="rId23"/>
    <p:sldId id="307" r:id="rId24"/>
    <p:sldId id="309" r:id="rId25"/>
    <p:sldId id="308" r:id="rId26"/>
    <p:sldId id="379" r:id="rId27"/>
    <p:sldId id="310" r:id="rId28"/>
    <p:sldId id="312" r:id="rId29"/>
    <p:sldId id="314" r:id="rId30"/>
    <p:sldId id="315" r:id="rId31"/>
    <p:sldId id="316" r:id="rId32"/>
    <p:sldId id="317" r:id="rId33"/>
    <p:sldId id="318" r:id="rId34"/>
    <p:sldId id="319" r:id="rId35"/>
    <p:sldId id="311" r:id="rId36"/>
    <p:sldId id="380" r:id="rId37"/>
    <p:sldId id="320" r:id="rId38"/>
    <p:sldId id="322" r:id="rId39"/>
    <p:sldId id="321" r:id="rId40"/>
    <p:sldId id="323" r:id="rId41"/>
    <p:sldId id="330" r:id="rId42"/>
    <p:sldId id="381" r:id="rId43"/>
    <p:sldId id="324" r:id="rId44"/>
    <p:sldId id="326" r:id="rId45"/>
    <p:sldId id="353" r:id="rId46"/>
    <p:sldId id="325" r:id="rId47"/>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06" autoAdjust="0"/>
    <p:restoredTop sz="94718"/>
  </p:normalViewPr>
  <p:slideViewPr>
    <p:cSldViewPr snapToGrid="0">
      <p:cViewPr varScale="1">
        <p:scale>
          <a:sx n="108" d="100"/>
          <a:sy n="108" d="100"/>
        </p:scale>
        <p:origin x="786" y="102"/>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7487ADD9-2083-264C-A652-8D52D02F7E72}" type="datetimeFigureOut">
              <a:rPr lang="en-US" smtClean="0"/>
              <a:t>11-Jul-23</a:t>
            </a:fld>
            <a:endParaRPr lang="en-US" dirty="0"/>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11-Jul-23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11-Jul-23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11-Jul-23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11-Jul-23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11-Jul-23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11-Jul-23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11-Jul-23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11-Jul-23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11-Jul-23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11-Jul-23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11-Jul-23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2023770"/>
            <a:ext cx="8412079" cy="2810460"/>
          </a:xfrm>
        </p:spPr>
        <p:txBody>
          <a:bodyPr>
            <a:normAutofit/>
          </a:bodyPr>
          <a:lstStyle/>
          <a:p>
            <a:r>
              <a:rPr lang="en-US" sz="6600" b="1" dirty="0" err="1"/>
              <a:t>Organizzazione</a:t>
            </a:r>
            <a:r>
              <a:rPr lang="en-US" sz="6600" b="1" dirty="0"/>
              <a:t> </a:t>
            </a:r>
            <a:br>
              <a:rPr lang="en-US" sz="6600" b="1" dirty="0"/>
            </a:br>
            <a:r>
              <a:rPr lang="en-US" sz="6600" b="1" dirty="0" err="1"/>
              <a:t>dei</a:t>
            </a:r>
            <a:r>
              <a:rPr lang="en-US" sz="6600" b="1" dirty="0"/>
              <a:t> </a:t>
            </a:r>
            <a:r>
              <a:rPr lang="en-US" sz="6600" b="1" dirty="0" err="1"/>
              <a:t>dati</a:t>
            </a:r>
            <a:endParaRPr lang="en-US" sz="6600" b="1" dirty="0"/>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1</a:t>
            </a:fld>
            <a:endParaRPr lang="en-US" dirty="0"/>
          </a:p>
        </p:txBody>
      </p:sp>
      <p:sp>
        <p:nvSpPr>
          <p:cNvPr id="6" name="Date Placeholder 2">
            <a:extLst>
              <a:ext uri="{FF2B5EF4-FFF2-40B4-BE49-F238E27FC236}">
                <a16:creationId xmlns:a16="http://schemas.microsoft.com/office/drawing/2014/main" id="{4CFE798D-9899-1139-2124-83FD57C22ED0}"/>
              </a:ext>
            </a:extLst>
          </p:cNvPr>
          <p:cNvSpPr>
            <a:spLocks noGrp="1"/>
          </p:cNvSpPr>
          <p:nvPr>
            <p:ph type="dt" sz="half" idx="10"/>
          </p:nvPr>
        </p:nvSpPr>
        <p:spPr>
          <a:xfrm>
            <a:off x="176814" y="6347411"/>
            <a:ext cx="1900561" cy="365125"/>
          </a:xfrm>
        </p:spPr>
        <p:txBody>
          <a:bodyPr/>
          <a:lstStyle/>
          <a:p>
            <a:r>
              <a:rPr lang="en-US" dirty="0"/>
              <a:t>GIUGNO – LUGLIO 2023</a:t>
            </a:r>
          </a:p>
        </p:txBody>
      </p:sp>
      <p:sp>
        <p:nvSpPr>
          <p:cNvPr id="7" name="Footer Placeholder 3">
            <a:extLst>
              <a:ext uri="{FF2B5EF4-FFF2-40B4-BE49-F238E27FC236}">
                <a16:creationId xmlns:a16="http://schemas.microsoft.com/office/drawing/2014/main" id="{49584763-FD3C-B765-D228-77D8C435AD11}"/>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8" name="Title 1">
            <a:extLst>
              <a:ext uri="{FF2B5EF4-FFF2-40B4-BE49-F238E27FC236}">
                <a16:creationId xmlns:a16="http://schemas.microsoft.com/office/drawing/2014/main" id="{795DE01A-9096-9F7E-98E3-EB0BAB483D3F}"/>
              </a:ext>
            </a:extLst>
          </p:cNvPr>
          <p:cNvSpPr txBox="1">
            <a:spLocks/>
          </p:cNvSpPr>
          <p:nvPr/>
        </p:nvSpPr>
        <p:spPr>
          <a:xfrm>
            <a:off x="1889959" y="0"/>
            <a:ext cx="8412079" cy="2810460"/>
          </a:xfrm>
          <a:prstGeom prst="rect">
            <a:avLst/>
          </a:prstGeom>
        </p:spPr>
        <p:txBody>
          <a:bodyPr vert="horz" lIns="91440" tIns="45720" rIns="91440" bIns="45720" rtlCol="0" anchor="ctr">
            <a:normAutofit/>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13800" b="1" dirty="0"/>
              <a:t>2</a:t>
            </a:r>
            <a:endParaRPr lang="en-US" sz="6600" b="1" dirty="0"/>
          </a:p>
        </p:txBody>
      </p:sp>
    </p:spTree>
    <p:extLst>
      <p:ext uri="{BB962C8B-B14F-4D97-AF65-F5344CB8AC3E}">
        <p14:creationId xmlns:p14="http://schemas.microsoft.com/office/powerpoint/2010/main" val="4221743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52085" y="2235200"/>
            <a:ext cx="6245912" cy="2387600"/>
          </a:xfrm>
        </p:spPr>
        <p:txBody>
          <a:bodyPr anchor="ctr"/>
          <a:lstStyle/>
          <a:p>
            <a:r>
              <a:rPr lang="en-US" dirty="0" err="1"/>
              <a:t>Formattazione</a:t>
            </a:r>
            <a:r>
              <a:rPr lang="en-US" dirty="0"/>
              <a:t> </a:t>
            </a:r>
            <a:r>
              <a:rPr lang="en-US" dirty="0" err="1"/>
              <a:t>Condizionale</a:t>
            </a:r>
            <a:endParaRPr lang="en-US" dirty="0"/>
          </a:p>
        </p:txBody>
      </p:sp>
      <p:sp>
        <p:nvSpPr>
          <p:cNvPr id="3" name="Title 1">
            <a:extLst>
              <a:ext uri="{FF2B5EF4-FFF2-40B4-BE49-F238E27FC236}">
                <a16:creationId xmlns:a16="http://schemas.microsoft.com/office/drawing/2014/main" id="{F46EAAB2-EFE3-2CED-B8AB-FF217B0776D5}"/>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2</a:t>
            </a:r>
            <a:endParaRPr lang="en-US" sz="5400" b="1" dirty="0"/>
          </a:p>
        </p:txBody>
      </p:sp>
    </p:spTree>
    <p:extLst>
      <p:ext uri="{BB962C8B-B14F-4D97-AF65-F5344CB8AC3E}">
        <p14:creationId xmlns:p14="http://schemas.microsoft.com/office/powerpoint/2010/main" val="3832790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Formattazione</a:t>
            </a:r>
            <a:r>
              <a:rPr lang="en-US" dirty="0"/>
              <a:t> </a:t>
            </a:r>
            <a:r>
              <a:rPr lang="en-US" dirty="0" err="1"/>
              <a:t>Condizionale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12552" y="627246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
        <p:nvSpPr>
          <p:cNvPr id="8" name="Content Placeholder 2">
            <a:extLst>
              <a:ext uri="{FF2B5EF4-FFF2-40B4-BE49-F238E27FC236}">
                <a16:creationId xmlns:a16="http://schemas.microsoft.com/office/drawing/2014/main" id="{020AACB7-09E3-205E-889C-CC31FF2A99CA}"/>
              </a:ext>
            </a:extLst>
          </p:cNvPr>
          <p:cNvSpPr>
            <a:spLocks noGrp="1"/>
          </p:cNvSpPr>
          <p:nvPr>
            <p:ph idx="1"/>
          </p:nvPr>
        </p:nvSpPr>
        <p:spPr>
          <a:xfrm>
            <a:off x="444616" y="1085272"/>
            <a:ext cx="10637241" cy="4978141"/>
          </a:xfrm>
        </p:spPr>
        <p:txBody>
          <a:bodyPr vert="horz" lIns="91440" tIns="45720" rIns="91440" bIns="45720" rtlCol="0" anchor="t">
            <a:normAutofit fontScale="32500" lnSpcReduction="20000"/>
          </a:bodyPr>
          <a:lstStyle/>
          <a:p>
            <a:r>
              <a:rPr lang="it-IT" sz="5900" b="0" i="0" u="none" strike="noStrike" baseline="0" dirty="0">
                <a:solidFill>
                  <a:srgbClr val="000000"/>
                </a:solidFill>
                <a:latin typeface="+mj-lt"/>
              </a:rPr>
              <a:t>La formattazione condizionale è uno strumento di Excel che consente di evidenziare rapidamente informazioni importanti in un foglio di calcolo. </a:t>
            </a:r>
          </a:p>
          <a:p>
            <a:r>
              <a:rPr lang="it-IT" sz="5900" b="1" i="0" u="none" strike="noStrike" baseline="0" dirty="0">
                <a:solidFill>
                  <a:srgbClr val="000000"/>
                </a:solidFill>
                <a:latin typeface="+mj-lt"/>
              </a:rPr>
              <a:t>Applicare la formattazione condizionale impostando regole sui dati </a:t>
            </a:r>
            <a:endParaRPr lang="it-IT" sz="5900" b="0" i="0" u="none" strike="noStrike" baseline="0" dirty="0">
              <a:solidFill>
                <a:srgbClr val="000000"/>
              </a:solidFill>
              <a:latin typeface="+mj-lt"/>
            </a:endParaRPr>
          </a:p>
          <a:p>
            <a:r>
              <a:rPr lang="it-IT" sz="5900" b="0" i="0" u="none" strike="noStrike" baseline="0" dirty="0">
                <a:solidFill>
                  <a:srgbClr val="000000"/>
                </a:solidFill>
                <a:latin typeface="+mj-lt"/>
              </a:rPr>
              <a:t>É possibile applicare una formattazione diversa del testo o dello sfondo alle celle che soddisfano un particolare criterio, per metterle in evidenza rispetto alle altre: </a:t>
            </a:r>
          </a:p>
          <a:p>
            <a:endParaRPr lang="it-IT" sz="5900" b="0" i="0" u="none" strike="noStrike" baseline="0" dirty="0">
              <a:solidFill>
                <a:srgbClr val="000000"/>
              </a:solidFill>
              <a:latin typeface="+mj-lt"/>
            </a:endParaRPr>
          </a:p>
          <a:p>
            <a:r>
              <a:rPr lang="it-IT" sz="5900" b="0" i="0" u="none" strike="noStrike" baseline="0" dirty="0">
                <a:solidFill>
                  <a:srgbClr val="000000"/>
                </a:solidFill>
                <a:latin typeface="+mj-lt"/>
              </a:rPr>
              <a:t>1. Selezionare le celle che si desidera formattare </a:t>
            </a:r>
            <a:endParaRPr lang="en-US" sz="5900" b="0" i="0" u="none" strike="noStrike" baseline="0" dirty="0">
              <a:solidFill>
                <a:srgbClr val="000000"/>
              </a:solidFill>
              <a:latin typeface="+mj-lt"/>
            </a:endParaRPr>
          </a:p>
          <a:p>
            <a:r>
              <a:rPr lang="it-IT" sz="5900" b="0" i="0" u="none" strike="noStrike" baseline="0" dirty="0">
                <a:solidFill>
                  <a:srgbClr val="000000"/>
                </a:solidFill>
                <a:latin typeface="+mj-lt"/>
              </a:rPr>
              <a:t>2. Nella scheda HOME della barra multifunzione cercare la sezione STILI e fare click sul pulsante </a:t>
            </a:r>
            <a:r>
              <a:rPr lang="it-IT" sz="5900" b="1" i="0" u="none" strike="noStrike" baseline="0" dirty="0">
                <a:solidFill>
                  <a:srgbClr val="000000"/>
                </a:solidFill>
                <a:latin typeface="+mj-lt"/>
              </a:rPr>
              <a:t>Formattazione condizionale </a:t>
            </a:r>
            <a:endParaRPr lang="it-IT" sz="5900" b="0" i="0" u="none" strike="noStrike" baseline="0" dirty="0">
              <a:solidFill>
                <a:srgbClr val="000000"/>
              </a:solidFill>
              <a:latin typeface="+mj-lt"/>
            </a:endParaRPr>
          </a:p>
          <a:p>
            <a:r>
              <a:rPr lang="it-IT" sz="5900" b="0" i="0" u="none" strike="noStrike" baseline="0" dirty="0">
                <a:solidFill>
                  <a:srgbClr val="000000"/>
                </a:solidFill>
                <a:latin typeface="+mj-lt"/>
              </a:rPr>
              <a:t>3. Nel menu che compare fare click su </a:t>
            </a:r>
            <a:r>
              <a:rPr lang="it-IT" sz="5900" b="1" i="0" u="none" strike="noStrike" baseline="0" dirty="0">
                <a:solidFill>
                  <a:srgbClr val="000000"/>
                </a:solidFill>
                <a:latin typeface="+mj-lt"/>
              </a:rPr>
              <a:t>Regole evidenziazione celle </a:t>
            </a:r>
            <a:r>
              <a:rPr lang="it-IT" sz="5900" b="0" i="0" u="none" strike="noStrike" baseline="0" dirty="0">
                <a:solidFill>
                  <a:srgbClr val="000000"/>
                </a:solidFill>
                <a:latin typeface="+mj-lt"/>
              </a:rPr>
              <a:t>e poi su una delle regole elencate, per esempio </a:t>
            </a:r>
            <a:r>
              <a:rPr lang="it-IT" sz="5900" b="0" i="1" u="none" strike="noStrike" baseline="0" dirty="0">
                <a:solidFill>
                  <a:srgbClr val="000000"/>
                </a:solidFill>
                <a:highlight>
                  <a:srgbClr val="FFFF00"/>
                </a:highlight>
                <a:latin typeface="+mj-lt"/>
              </a:rPr>
              <a:t>Minore di</a:t>
            </a:r>
            <a:r>
              <a:rPr lang="it-IT" sz="5900" b="0" i="0" u="none" strike="noStrike" baseline="0" dirty="0">
                <a:solidFill>
                  <a:srgbClr val="000000"/>
                </a:solidFill>
                <a:highlight>
                  <a:srgbClr val="FFFF00"/>
                </a:highlight>
                <a:latin typeface="+mj-lt"/>
              </a:rPr>
              <a:t>… </a:t>
            </a:r>
          </a:p>
          <a:p>
            <a:r>
              <a:rPr lang="it-IT" sz="5900" b="0" i="0" u="none" strike="noStrike" baseline="0" dirty="0">
                <a:solidFill>
                  <a:srgbClr val="000000"/>
                </a:solidFill>
                <a:latin typeface="+mj-lt"/>
              </a:rPr>
              <a:t>4. Nella finestra di dialogo che compare, diversa a seconda della regola scelta, impostare il criterio di selezione e la formattazione da applicare alle celle che soddisferanno il criterio. </a:t>
            </a:r>
          </a:p>
          <a:p>
            <a:r>
              <a:rPr lang="it-IT" sz="5900" b="0" i="0" u="none" strike="noStrike" baseline="0" dirty="0">
                <a:solidFill>
                  <a:srgbClr val="000000"/>
                </a:solidFill>
                <a:latin typeface="+mj-lt"/>
              </a:rPr>
              <a:t>I formati selezionati verranno applicati solo se il valore delle celle soddisfa la condizione indicata o </a:t>
            </a:r>
            <a:r>
              <a:rPr lang="it-IT" sz="5900" b="1" i="0" u="none" strike="noStrike" baseline="0" dirty="0">
                <a:solidFill>
                  <a:srgbClr val="000000"/>
                </a:solidFill>
                <a:latin typeface="+mj-lt"/>
              </a:rPr>
              <a:t>se la formula restituisce il valore VERO</a:t>
            </a:r>
            <a:r>
              <a:rPr lang="it-IT" sz="5900" b="0" i="0" u="none" strike="noStrike" baseline="0" dirty="0">
                <a:solidFill>
                  <a:srgbClr val="000000"/>
                </a:solidFill>
                <a:latin typeface="+mj-lt"/>
              </a:rPr>
              <a:t>. </a:t>
            </a:r>
            <a:endParaRPr lang="en-US" sz="5900" dirty="0">
              <a:latin typeface="+mj-lt"/>
            </a:endParaRPr>
          </a:p>
        </p:txBody>
      </p:sp>
    </p:spTree>
    <p:extLst>
      <p:ext uri="{BB962C8B-B14F-4D97-AF65-F5344CB8AC3E}">
        <p14:creationId xmlns:p14="http://schemas.microsoft.com/office/powerpoint/2010/main" val="1411664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Formattazione</a:t>
            </a:r>
            <a:r>
              <a:rPr lang="en-US" dirty="0"/>
              <a:t> </a:t>
            </a:r>
            <a:r>
              <a:rPr lang="en-US" dirty="0" err="1"/>
              <a:t>Condizionale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12552" y="627246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a:t>
            </a:fld>
            <a:endParaRPr lang="en-US" dirty="0"/>
          </a:p>
        </p:txBody>
      </p:sp>
      <p:pic>
        <p:nvPicPr>
          <p:cNvPr id="6" name="Picture 5">
            <a:extLst>
              <a:ext uri="{FF2B5EF4-FFF2-40B4-BE49-F238E27FC236}">
                <a16:creationId xmlns:a16="http://schemas.microsoft.com/office/drawing/2014/main" id="{31A80449-551E-36A8-3303-B7ECBBF94B37}"/>
              </a:ext>
            </a:extLst>
          </p:cNvPr>
          <p:cNvPicPr>
            <a:picLocks noChangeAspect="1"/>
          </p:cNvPicPr>
          <p:nvPr/>
        </p:nvPicPr>
        <p:blipFill>
          <a:blip r:embed="rId2"/>
          <a:stretch>
            <a:fillRect/>
          </a:stretch>
        </p:blipFill>
        <p:spPr>
          <a:xfrm>
            <a:off x="1307197" y="1290966"/>
            <a:ext cx="3772426" cy="4515480"/>
          </a:xfrm>
          <a:prstGeom prst="rect">
            <a:avLst/>
          </a:prstGeom>
        </p:spPr>
      </p:pic>
      <p:pic>
        <p:nvPicPr>
          <p:cNvPr id="10" name="Picture 9">
            <a:extLst>
              <a:ext uri="{FF2B5EF4-FFF2-40B4-BE49-F238E27FC236}">
                <a16:creationId xmlns:a16="http://schemas.microsoft.com/office/drawing/2014/main" id="{C9A2130D-0EB2-925F-9B16-56BBE8E18EC7}"/>
              </a:ext>
            </a:extLst>
          </p:cNvPr>
          <p:cNvPicPr>
            <a:picLocks noChangeAspect="1"/>
          </p:cNvPicPr>
          <p:nvPr/>
        </p:nvPicPr>
        <p:blipFill>
          <a:blip r:embed="rId3"/>
          <a:stretch>
            <a:fillRect/>
          </a:stretch>
        </p:blipFill>
        <p:spPr>
          <a:xfrm>
            <a:off x="5878058" y="1290966"/>
            <a:ext cx="3791479" cy="4515480"/>
          </a:xfrm>
          <a:prstGeom prst="rect">
            <a:avLst/>
          </a:prstGeom>
        </p:spPr>
      </p:pic>
    </p:spTree>
    <p:extLst>
      <p:ext uri="{BB962C8B-B14F-4D97-AF65-F5344CB8AC3E}">
        <p14:creationId xmlns:p14="http://schemas.microsoft.com/office/powerpoint/2010/main" val="1427179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Formattazione</a:t>
            </a:r>
            <a:r>
              <a:rPr lang="en-US" dirty="0"/>
              <a:t> </a:t>
            </a:r>
            <a:r>
              <a:rPr lang="en-US" dirty="0" err="1"/>
              <a:t>Condizionale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12552" y="627246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13</a:t>
            </a:fld>
            <a:endParaRPr lang="en-US" dirty="0"/>
          </a:p>
        </p:txBody>
      </p:sp>
      <p:pic>
        <p:nvPicPr>
          <p:cNvPr id="8" name="Picture 7">
            <a:extLst>
              <a:ext uri="{FF2B5EF4-FFF2-40B4-BE49-F238E27FC236}">
                <a16:creationId xmlns:a16="http://schemas.microsoft.com/office/drawing/2014/main" id="{2B2EE14F-29F5-4044-14AA-961507A379EE}"/>
              </a:ext>
            </a:extLst>
          </p:cNvPr>
          <p:cNvPicPr>
            <a:picLocks noChangeAspect="1"/>
          </p:cNvPicPr>
          <p:nvPr/>
        </p:nvPicPr>
        <p:blipFill>
          <a:blip r:embed="rId2"/>
          <a:stretch>
            <a:fillRect/>
          </a:stretch>
        </p:blipFill>
        <p:spPr>
          <a:xfrm>
            <a:off x="1442445" y="1118865"/>
            <a:ext cx="4305901" cy="4620270"/>
          </a:xfrm>
          <a:prstGeom prst="rect">
            <a:avLst/>
          </a:prstGeom>
        </p:spPr>
      </p:pic>
      <p:sp>
        <p:nvSpPr>
          <p:cNvPr id="9" name="Content Placeholder 2">
            <a:extLst>
              <a:ext uri="{FF2B5EF4-FFF2-40B4-BE49-F238E27FC236}">
                <a16:creationId xmlns:a16="http://schemas.microsoft.com/office/drawing/2014/main" id="{7A3065BB-282B-FF5B-72FD-6C04B6A2D7C6}"/>
              </a:ext>
            </a:extLst>
          </p:cNvPr>
          <p:cNvSpPr>
            <a:spLocks noGrp="1"/>
          </p:cNvSpPr>
          <p:nvPr>
            <p:ph idx="1"/>
          </p:nvPr>
        </p:nvSpPr>
        <p:spPr>
          <a:xfrm>
            <a:off x="6235765" y="2286437"/>
            <a:ext cx="4746372" cy="2285126"/>
          </a:xfrm>
        </p:spPr>
        <p:txBody>
          <a:bodyPr vert="horz" lIns="91440" tIns="45720" rIns="91440" bIns="45720" rtlCol="0" anchor="t">
            <a:normAutofit lnSpcReduction="10000"/>
          </a:bodyPr>
          <a:lstStyle/>
          <a:p>
            <a:r>
              <a:rPr lang="it-IT" dirty="0">
                <a:solidFill>
                  <a:srgbClr val="000000"/>
                </a:solidFill>
                <a:latin typeface="+mj-lt"/>
              </a:rPr>
              <a:t>La cancellazione della formattazione condizionale applicata ad un certo range di valori, si può fare a livello di </a:t>
            </a:r>
            <a:r>
              <a:rPr lang="it-IT" b="1" dirty="0">
                <a:solidFill>
                  <a:srgbClr val="000000"/>
                </a:solidFill>
                <a:latin typeface="+mj-lt"/>
              </a:rPr>
              <a:t>selected cells</a:t>
            </a:r>
            <a:r>
              <a:rPr lang="it-IT" dirty="0">
                <a:solidFill>
                  <a:srgbClr val="000000"/>
                </a:solidFill>
                <a:latin typeface="+mj-lt"/>
              </a:rPr>
              <a:t> o a livello di </a:t>
            </a:r>
            <a:r>
              <a:rPr lang="it-IT" b="1" dirty="0">
                <a:solidFill>
                  <a:srgbClr val="000000"/>
                </a:solidFill>
                <a:latin typeface="+mj-lt"/>
              </a:rPr>
              <a:t>entire sheets</a:t>
            </a:r>
            <a:endParaRPr lang="it-IT" b="1" i="0" u="none" strike="noStrike" baseline="0" dirty="0">
              <a:solidFill>
                <a:srgbClr val="000000"/>
              </a:solidFill>
              <a:latin typeface="+mj-lt"/>
            </a:endParaRPr>
          </a:p>
        </p:txBody>
      </p:sp>
    </p:spTree>
    <p:extLst>
      <p:ext uri="{BB962C8B-B14F-4D97-AF65-F5344CB8AC3E}">
        <p14:creationId xmlns:p14="http://schemas.microsoft.com/office/powerpoint/2010/main" val="2891509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2-2</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err="1"/>
              <a:t>Formattazione</a:t>
            </a:r>
            <a:r>
              <a:rPr lang="en-US" dirty="0"/>
              <a:t> </a:t>
            </a:r>
            <a:r>
              <a:rPr lang="en-US" dirty="0" err="1"/>
              <a:t>Condizionale</a:t>
            </a:r>
            <a:r>
              <a:rPr lang="en-US" dirty="0"/>
              <a:t> </a:t>
            </a:r>
            <a:r>
              <a:rPr lang="en-US" dirty="0" err="1"/>
              <a:t>sul</a:t>
            </a:r>
            <a:r>
              <a:rPr lang="en-US" dirty="0"/>
              <a:t> file: </a:t>
            </a:r>
          </a:p>
          <a:p>
            <a:r>
              <a:rPr lang="en-US" b="1" dirty="0"/>
              <a:t>documento3</a:t>
            </a:r>
            <a:r>
              <a:rPr lang="en-US" dirty="0"/>
              <a:t>\dipendenti.xlsx</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- 2023</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2953309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14228" y="2235200"/>
            <a:ext cx="6245912" cy="2387600"/>
          </a:xfrm>
        </p:spPr>
        <p:txBody>
          <a:bodyPr anchor="ctr"/>
          <a:lstStyle/>
          <a:p>
            <a:r>
              <a:rPr lang="en-US" dirty="0" err="1"/>
              <a:t>Ordinamento</a:t>
            </a:r>
            <a:r>
              <a:rPr lang="en-US" dirty="0"/>
              <a:t> </a:t>
            </a:r>
            <a:r>
              <a:rPr lang="en-US" dirty="0" err="1"/>
              <a:t>Condizionale</a:t>
            </a:r>
            <a:endParaRPr lang="en-US" dirty="0"/>
          </a:p>
        </p:txBody>
      </p:sp>
      <p:sp>
        <p:nvSpPr>
          <p:cNvPr id="3" name="Title 1">
            <a:extLst>
              <a:ext uri="{FF2B5EF4-FFF2-40B4-BE49-F238E27FC236}">
                <a16:creationId xmlns:a16="http://schemas.microsoft.com/office/drawing/2014/main" id="{683607BB-47E4-B87E-7DD2-1A989C2B4757}"/>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2</a:t>
            </a:r>
            <a:endParaRPr lang="en-US" sz="5400" b="1" dirty="0"/>
          </a:p>
        </p:txBody>
      </p:sp>
    </p:spTree>
    <p:extLst>
      <p:ext uri="{BB962C8B-B14F-4D97-AF65-F5344CB8AC3E}">
        <p14:creationId xmlns:p14="http://schemas.microsoft.com/office/powerpoint/2010/main" val="1921422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Ordinamento</a:t>
            </a:r>
            <a:r>
              <a:rPr lang="en-US" dirty="0"/>
              <a:t> </a:t>
            </a:r>
            <a:r>
              <a:rPr lang="en-US" dirty="0" err="1"/>
              <a:t>Condizionale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16</a:t>
            </a:fld>
            <a:endParaRPr lang="en-US" dirty="0"/>
          </a:p>
        </p:txBody>
      </p:sp>
      <p:pic>
        <p:nvPicPr>
          <p:cNvPr id="8" name="Picture 7">
            <a:extLst>
              <a:ext uri="{FF2B5EF4-FFF2-40B4-BE49-F238E27FC236}">
                <a16:creationId xmlns:a16="http://schemas.microsoft.com/office/drawing/2014/main" id="{4F18063F-88AC-06D6-28F3-2700D4581428}"/>
              </a:ext>
            </a:extLst>
          </p:cNvPr>
          <p:cNvPicPr>
            <a:picLocks noChangeAspect="1"/>
          </p:cNvPicPr>
          <p:nvPr/>
        </p:nvPicPr>
        <p:blipFill>
          <a:blip r:embed="rId2"/>
          <a:stretch>
            <a:fillRect/>
          </a:stretch>
        </p:blipFill>
        <p:spPr>
          <a:xfrm>
            <a:off x="905661" y="1557337"/>
            <a:ext cx="5981700" cy="3743325"/>
          </a:xfrm>
          <a:prstGeom prst="rect">
            <a:avLst/>
          </a:prstGeom>
        </p:spPr>
      </p:pic>
      <p:sp>
        <p:nvSpPr>
          <p:cNvPr id="9" name="Rectangle: Rounded Corners 8">
            <a:extLst>
              <a:ext uri="{FF2B5EF4-FFF2-40B4-BE49-F238E27FC236}">
                <a16:creationId xmlns:a16="http://schemas.microsoft.com/office/drawing/2014/main" id="{C13FE43E-FB03-DF38-4F9B-062F5F2DCBE1}"/>
              </a:ext>
            </a:extLst>
          </p:cNvPr>
          <p:cNvSpPr/>
          <p:nvPr/>
        </p:nvSpPr>
        <p:spPr>
          <a:xfrm>
            <a:off x="4666675" y="1557337"/>
            <a:ext cx="461395" cy="729843"/>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7064627" y="2286436"/>
            <a:ext cx="4746372" cy="2285126"/>
          </a:xfrm>
        </p:spPr>
        <p:txBody>
          <a:bodyPr vert="horz" lIns="91440" tIns="45720" rIns="91440" bIns="45720" rtlCol="0" anchor="t">
            <a:normAutofit/>
          </a:bodyPr>
          <a:lstStyle/>
          <a:p>
            <a:r>
              <a:rPr lang="it-IT" b="0" i="0" u="none" strike="noStrike" baseline="0" dirty="0">
                <a:solidFill>
                  <a:srgbClr val="000000"/>
                </a:solidFill>
                <a:latin typeface="+mj-lt"/>
              </a:rPr>
              <a:t>E’ possibile applicare vari livelli di ordinamento, secondo un certo ordine: </a:t>
            </a:r>
          </a:p>
          <a:p>
            <a:r>
              <a:rPr lang="it-IT" b="0" i="0" u="none" strike="noStrike" baseline="0" dirty="0">
                <a:solidFill>
                  <a:srgbClr val="000000"/>
                </a:solidFill>
                <a:latin typeface="+mj-lt"/>
              </a:rPr>
              <a:t>1) sort by 2) then by ... e così via</a:t>
            </a:r>
          </a:p>
        </p:txBody>
      </p:sp>
    </p:spTree>
    <p:extLst>
      <p:ext uri="{BB962C8B-B14F-4D97-AF65-F5344CB8AC3E}">
        <p14:creationId xmlns:p14="http://schemas.microsoft.com/office/powerpoint/2010/main" val="223690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2-3</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err="1"/>
              <a:t>Ordinamento</a:t>
            </a:r>
            <a:r>
              <a:rPr lang="en-US" dirty="0"/>
              <a:t> </a:t>
            </a:r>
            <a:r>
              <a:rPr lang="en-US" dirty="0" err="1"/>
              <a:t>Condizionale</a:t>
            </a:r>
            <a:r>
              <a:rPr lang="en-US" dirty="0"/>
              <a:t> (Custom Sort) </a:t>
            </a:r>
            <a:r>
              <a:rPr lang="en-US" dirty="0" err="1"/>
              <a:t>sul</a:t>
            </a:r>
            <a:r>
              <a:rPr lang="en-US" dirty="0"/>
              <a:t> file: </a:t>
            </a:r>
          </a:p>
          <a:p>
            <a:r>
              <a:rPr lang="en-US" b="1" dirty="0"/>
              <a:t>documento3</a:t>
            </a:r>
            <a:r>
              <a:rPr lang="en-US" dirty="0"/>
              <a:t>\dipendenti.xlsx</a:t>
            </a:r>
          </a:p>
          <a:p>
            <a:r>
              <a:rPr lang="en-US" dirty="0"/>
              <a:t>CRITERI:</a:t>
            </a:r>
          </a:p>
          <a:p>
            <a:r>
              <a:rPr lang="en-US" dirty="0"/>
              <a:t>a) Colonna B – Cell Values - </a:t>
            </a:r>
            <a:r>
              <a:rPr lang="en-US" dirty="0" err="1"/>
              <a:t>dalla</a:t>
            </a:r>
            <a:r>
              <a:rPr lang="en-US" dirty="0"/>
              <a:t> A </a:t>
            </a:r>
            <a:r>
              <a:rPr lang="en-US" dirty="0" err="1"/>
              <a:t>alla</a:t>
            </a:r>
            <a:r>
              <a:rPr lang="en-US" dirty="0"/>
              <a:t> Z</a:t>
            </a:r>
          </a:p>
          <a:p>
            <a:r>
              <a:rPr lang="en-US" dirty="0"/>
              <a:t>b) Colonna F – Cell Values – Largest to Smallest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10412" y="6356349"/>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1214314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2-4</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a:bodyPr>
          <a:lstStyle/>
          <a:p>
            <a:r>
              <a:rPr lang="en-US" sz="1800" dirty="0" err="1"/>
              <a:t>Combinazione</a:t>
            </a:r>
            <a:r>
              <a:rPr lang="en-US" sz="1800" dirty="0"/>
              <a:t> </a:t>
            </a:r>
            <a:r>
              <a:rPr lang="en-US" sz="1800" dirty="0" err="1"/>
              <a:t>della</a:t>
            </a:r>
            <a:r>
              <a:rPr lang="en-US" sz="1800" dirty="0"/>
              <a:t> </a:t>
            </a:r>
            <a:r>
              <a:rPr lang="en-US" sz="1800" dirty="0" err="1"/>
              <a:t>Formattazione</a:t>
            </a:r>
            <a:r>
              <a:rPr lang="en-US" sz="1800" dirty="0"/>
              <a:t> </a:t>
            </a:r>
            <a:r>
              <a:rPr lang="en-US" sz="1800" dirty="0" err="1"/>
              <a:t>Condizionale</a:t>
            </a:r>
            <a:r>
              <a:rPr lang="en-US" sz="1800" dirty="0"/>
              <a:t> e </a:t>
            </a:r>
            <a:r>
              <a:rPr lang="en-US" sz="1800" dirty="0" err="1"/>
              <a:t>dell’Ordinamento</a:t>
            </a:r>
            <a:r>
              <a:rPr lang="en-US" sz="1800" dirty="0"/>
              <a:t> </a:t>
            </a:r>
            <a:r>
              <a:rPr lang="en-US" sz="1800" dirty="0" err="1"/>
              <a:t>Condizionale</a:t>
            </a:r>
            <a:r>
              <a:rPr lang="en-US" sz="1800" dirty="0"/>
              <a:t>, sempre </a:t>
            </a:r>
            <a:r>
              <a:rPr lang="en-US" sz="1800" dirty="0" err="1"/>
              <a:t>sul</a:t>
            </a:r>
            <a:r>
              <a:rPr lang="en-US" sz="1800" dirty="0"/>
              <a:t> file: </a:t>
            </a:r>
          </a:p>
          <a:p>
            <a:r>
              <a:rPr lang="en-US" sz="1800" b="1" dirty="0"/>
              <a:t>documento3</a:t>
            </a:r>
            <a:r>
              <a:rPr lang="en-US" sz="1800" dirty="0"/>
              <a:t>\dipendenti.xlsx</a:t>
            </a:r>
          </a:p>
          <a:p>
            <a:endParaRPr lang="en-US" sz="1800" dirty="0"/>
          </a:p>
          <a:p>
            <a:r>
              <a:rPr lang="en-US" sz="1800" b="1" dirty="0"/>
              <a:t>a) </a:t>
            </a:r>
            <a:r>
              <a:rPr lang="en-US" sz="1800" dirty="0" err="1"/>
              <a:t>Formattazione</a:t>
            </a:r>
            <a:r>
              <a:rPr lang="en-US" sz="1800" dirty="0"/>
              <a:t> </a:t>
            </a:r>
            <a:r>
              <a:rPr lang="en-US" sz="1800" dirty="0" err="1"/>
              <a:t>Condizionale</a:t>
            </a:r>
            <a:r>
              <a:rPr lang="en-US" sz="1800" dirty="0"/>
              <a:t>: Colonna </a:t>
            </a:r>
            <a:r>
              <a:rPr lang="en-US" sz="1800" dirty="0" err="1"/>
              <a:t>Stipendi</a:t>
            </a:r>
            <a:r>
              <a:rPr lang="en-US" sz="1800" dirty="0"/>
              <a:t> “Greater Than 30000” con </a:t>
            </a:r>
            <a:r>
              <a:rPr lang="en-US" sz="1800" dirty="0" err="1"/>
              <a:t>formattazione</a:t>
            </a:r>
            <a:r>
              <a:rPr lang="en-US" sz="1800" dirty="0"/>
              <a:t> “Green Fill with Dark Green Text”</a:t>
            </a:r>
          </a:p>
          <a:p>
            <a:r>
              <a:rPr lang="en-US" sz="1800" b="1" dirty="0"/>
              <a:t>b)</a:t>
            </a:r>
            <a:r>
              <a:rPr lang="en-US" sz="1800" dirty="0"/>
              <a:t> </a:t>
            </a:r>
            <a:r>
              <a:rPr lang="en-US" sz="1800" dirty="0" err="1"/>
              <a:t>Ordinamento</a:t>
            </a:r>
            <a:r>
              <a:rPr lang="en-US" sz="1800" dirty="0"/>
              <a:t> </a:t>
            </a:r>
            <a:r>
              <a:rPr lang="en-US" sz="1800" dirty="0" err="1"/>
              <a:t>Condizionale</a:t>
            </a:r>
            <a:r>
              <a:rPr lang="en-US" sz="1800" dirty="0"/>
              <a:t>: </a:t>
            </a:r>
            <a:r>
              <a:rPr lang="en-US" sz="1800" dirty="0" err="1"/>
              <a:t>Selezionale</a:t>
            </a:r>
            <a:r>
              <a:rPr lang="en-US" sz="1800" dirty="0"/>
              <a:t> </a:t>
            </a:r>
            <a:r>
              <a:rPr lang="en-US" sz="1800" dirty="0" err="1"/>
              <a:t>l’intero</a:t>
            </a:r>
            <a:r>
              <a:rPr lang="en-US" sz="1800" dirty="0"/>
              <a:t> range di </a:t>
            </a:r>
            <a:r>
              <a:rPr lang="en-US" sz="1800" dirty="0" err="1"/>
              <a:t>valori</a:t>
            </a:r>
            <a:r>
              <a:rPr lang="en-US" sz="1800" dirty="0"/>
              <a:t> (alias </a:t>
            </a:r>
            <a:r>
              <a:rPr lang="en-US" sz="1800" dirty="0" err="1"/>
              <a:t>tabella</a:t>
            </a:r>
            <a:r>
              <a:rPr lang="en-US" sz="1800" dirty="0"/>
              <a:t>) e </a:t>
            </a:r>
            <a:r>
              <a:rPr lang="en-US" sz="1800" dirty="0" err="1"/>
              <a:t>ordinare</a:t>
            </a:r>
            <a:r>
              <a:rPr lang="en-US" sz="1800" dirty="0"/>
              <a:t> in </a:t>
            </a:r>
            <a:r>
              <a:rPr lang="en-US" sz="1800" dirty="0" err="1"/>
              <a:t>ordine</a:t>
            </a:r>
            <a:r>
              <a:rPr lang="en-US" sz="1800" dirty="0"/>
              <a:t> </a:t>
            </a:r>
            <a:r>
              <a:rPr lang="en-US" sz="1800" dirty="0" err="1"/>
              <a:t>decrescente</a:t>
            </a:r>
            <a:r>
              <a:rPr lang="en-US" sz="1800" dirty="0"/>
              <a:t> le </a:t>
            </a:r>
            <a:r>
              <a:rPr lang="en-US" sz="1800" dirty="0" err="1"/>
              <a:t>celle</a:t>
            </a:r>
            <a:r>
              <a:rPr lang="en-US" sz="1800" dirty="0"/>
              <a:t> </a:t>
            </a:r>
            <a:r>
              <a:rPr lang="en-US" sz="1800" dirty="0" err="1"/>
              <a:t>selezionate</a:t>
            </a:r>
            <a:r>
              <a:rPr lang="en-US" sz="1800" dirty="0"/>
              <a:t> in </a:t>
            </a:r>
            <a:r>
              <a:rPr lang="en-US" sz="1800" dirty="0" err="1"/>
              <a:t>verde</a:t>
            </a:r>
            <a:r>
              <a:rPr lang="en-US" sz="1800" dirty="0"/>
              <a:t> dal punto a)</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2257959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2-5</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Customize Bars</a:t>
            </a:r>
          </a:p>
          <a:p>
            <a:pPr marL="457200" indent="-457200">
              <a:buFontTx/>
              <a:buChar char="-"/>
            </a:pPr>
            <a:r>
              <a:rPr lang="en-US" dirty="0"/>
              <a:t>Barra di Accesso Veloce</a:t>
            </a:r>
          </a:p>
          <a:p>
            <a:pPr marL="457200" indent="-457200">
              <a:buFontTx/>
              <a:buChar char="-"/>
            </a:pPr>
            <a:r>
              <a:rPr lang="en-US" dirty="0"/>
              <a:t>Barra </a:t>
            </a:r>
            <a:r>
              <a:rPr lang="en-US" dirty="0" err="1"/>
              <a:t>Multifunzione</a:t>
            </a:r>
            <a:endParaRPr lang="en-US" dirty="0"/>
          </a:p>
          <a:p>
            <a:pPr marL="457200" indent="-457200">
              <a:buFontTx/>
              <a:buChar char="-"/>
            </a:pPr>
            <a:r>
              <a:rPr lang="en-US" dirty="0"/>
              <a:t>Barra di </a:t>
            </a:r>
            <a:r>
              <a:rPr lang="en-US" dirty="0" err="1"/>
              <a:t>Stato</a:t>
            </a: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2304860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936675" y="2235200"/>
            <a:ext cx="6245912" cy="2387600"/>
          </a:xfrm>
        </p:spPr>
        <p:txBody>
          <a:bodyPr anchor="ctr"/>
          <a:lstStyle/>
          <a:p>
            <a:r>
              <a:rPr lang="en-US" dirty="0" err="1"/>
              <a:t>Formattazione</a:t>
            </a:r>
            <a:r>
              <a:rPr lang="en-US" dirty="0"/>
              <a:t> </a:t>
            </a:r>
            <a:r>
              <a:rPr lang="en-US" dirty="0" err="1"/>
              <a:t>delle</a:t>
            </a:r>
            <a:r>
              <a:rPr lang="en-US" dirty="0"/>
              <a:t> </a:t>
            </a:r>
            <a:r>
              <a:rPr lang="en-US" dirty="0" err="1"/>
              <a:t>Tabelle</a:t>
            </a:r>
            <a:endParaRPr lang="en-US" dirty="0"/>
          </a:p>
        </p:txBody>
      </p:sp>
      <p:sp>
        <p:nvSpPr>
          <p:cNvPr id="3" name="Title 1">
            <a:extLst>
              <a:ext uri="{FF2B5EF4-FFF2-40B4-BE49-F238E27FC236}">
                <a16:creationId xmlns:a16="http://schemas.microsoft.com/office/drawing/2014/main" id="{91A5F0F7-9B27-A2E9-61E9-828E8426F8A0}"/>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2</a:t>
            </a:r>
            <a:endParaRPr lang="en-US" sz="5400" b="1" dirty="0"/>
          </a:p>
        </p:txBody>
      </p:sp>
    </p:spTree>
    <p:extLst>
      <p:ext uri="{BB962C8B-B14F-4D97-AF65-F5344CB8AC3E}">
        <p14:creationId xmlns:p14="http://schemas.microsoft.com/office/powerpoint/2010/main" val="1739529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Filtro</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20</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4038600" y="2043599"/>
            <a:ext cx="5714999" cy="2285126"/>
          </a:xfrm>
        </p:spPr>
        <p:txBody>
          <a:bodyPr vert="horz" lIns="91440" tIns="45720" rIns="91440" bIns="45720" rtlCol="0" anchor="t">
            <a:normAutofit lnSpcReduction="10000"/>
          </a:bodyPr>
          <a:lstStyle/>
          <a:p>
            <a:r>
              <a:rPr lang="it-IT" b="0" i="0" u="none" strike="noStrike" baseline="0" dirty="0">
                <a:solidFill>
                  <a:srgbClr val="000000"/>
                </a:solidFill>
                <a:latin typeface="+mj-lt"/>
              </a:rPr>
              <a:t>Come già detto in precedenza, si può arrivare a formattare un «range di valori» come tabella, anche attraverso il menu:</a:t>
            </a:r>
          </a:p>
          <a:p>
            <a:r>
              <a:rPr lang="it-IT" dirty="0">
                <a:solidFill>
                  <a:srgbClr val="000000"/>
                </a:solidFill>
                <a:latin typeface="+mj-lt"/>
              </a:rPr>
              <a:t>Home&gt; Editing &gt; Sort &amp; Filter &gt; Filter</a:t>
            </a:r>
            <a:endParaRPr lang="it-IT" b="0" i="0" u="none" strike="noStrike" baseline="0" dirty="0">
              <a:solidFill>
                <a:srgbClr val="000000"/>
              </a:solidFill>
              <a:latin typeface="+mj-lt"/>
            </a:endParaRPr>
          </a:p>
        </p:txBody>
      </p:sp>
      <p:pic>
        <p:nvPicPr>
          <p:cNvPr id="6" name="Picture 5">
            <a:extLst>
              <a:ext uri="{FF2B5EF4-FFF2-40B4-BE49-F238E27FC236}">
                <a16:creationId xmlns:a16="http://schemas.microsoft.com/office/drawing/2014/main" id="{69DBFA17-528F-988C-AFE1-A8F320B17557}"/>
              </a:ext>
            </a:extLst>
          </p:cNvPr>
          <p:cNvPicPr>
            <a:picLocks noChangeAspect="1"/>
          </p:cNvPicPr>
          <p:nvPr/>
        </p:nvPicPr>
        <p:blipFill>
          <a:blip r:embed="rId2"/>
          <a:stretch>
            <a:fillRect/>
          </a:stretch>
        </p:blipFill>
        <p:spPr>
          <a:xfrm>
            <a:off x="539320" y="1147181"/>
            <a:ext cx="3237145" cy="4077962"/>
          </a:xfrm>
          <a:prstGeom prst="rect">
            <a:avLst/>
          </a:prstGeom>
        </p:spPr>
      </p:pic>
      <p:sp>
        <p:nvSpPr>
          <p:cNvPr id="9" name="Rectangle: Rounded Corners 8">
            <a:extLst>
              <a:ext uri="{FF2B5EF4-FFF2-40B4-BE49-F238E27FC236}">
                <a16:creationId xmlns:a16="http://schemas.microsoft.com/office/drawing/2014/main" id="{C13FE43E-FB03-DF38-4F9B-062F5F2DCBE1}"/>
              </a:ext>
            </a:extLst>
          </p:cNvPr>
          <p:cNvSpPr/>
          <p:nvPr/>
        </p:nvSpPr>
        <p:spPr>
          <a:xfrm>
            <a:off x="1013789" y="1459702"/>
            <a:ext cx="810392" cy="1167794"/>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DF751FBA-8DBB-80C7-1663-438EC0E50D24}"/>
              </a:ext>
            </a:extLst>
          </p:cNvPr>
          <p:cNvSpPr/>
          <p:nvPr/>
        </p:nvSpPr>
        <p:spPr>
          <a:xfrm>
            <a:off x="1216620" y="3345595"/>
            <a:ext cx="1882543" cy="415514"/>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9169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Filtro</a:t>
            </a:r>
            <a:r>
              <a:rPr lang="en-US" dirty="0"/>
              <a:t> (Segue)</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21</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6222851" y="2276649"/>
            <a:ext cx="5714999" cy="1757142"/>
          </a:xfrm>
        </p:spPr>
        <p:txBody>
          <a:bodyPr vert="horz" lIns="91440" tIns="45720" rIns="91440" bIns="45720" rtlCol="0" anchor="t">
            <a:normAutofit/>
          </a:bodyPr>
          <a:lstStyle/>
          <a:p>
            <a:r>
              <a:rPr lang="it-IT" b="0" i="0" u="none" strike="noStrike" baseline="0" dirty="0">
                <a:solidFill>
                  <a:srgbClr val="000000"/>
                </a:solidFill>
                <a:latin typeface="+mj-lt"/>
              </a:rPr>
              <a:t>Si applicano le stesse regole della formattazione condizionale, applicando il Filtro e poi «Number Filters» al range di valori</a:t>
            </a:r>
          </a:p>
        </p:txBody>
      </p:sp>
      <p:pic>
        <p:nvPicPr>
          <p:cNvPr id="13" name="Picture 12">
            <a:extLst>
              <a:ext uri="{FF2B5EF4-FFF2-40B4-BE49-F238E27FC236}">
                <a16:creationId xmlns:a16="http://schemas.microsoft.com/office/drawing/2014/main" id="{B3ECF741-760A-768A-BDF7-774EA5E5DF39}"/>
              </a:ext>
            </a:extLst>
          </p:cNvPr>
          <p:cNvPicPr>
            <a:picLocks noChangeAspect="1"/>
          </p:cNvPicPr>
          <p:nvPr/>
        </p:nvPicPr>
        <p:blipFill>
          <a:blip r:embed="rId2"/>
          <a:stretch>
            <a:fillRect/>
          </a:stretch>
        </p:blipFill>
        <p:spPr>
          <a:xfrm>
            <a:off x="1400930" y="1039671"/>
            <a:ext cx="4568221" cy="4778657"/>
          </a:xfrm>
          <a:prstGeom prst="rect">
            <a:avLst/>
          </a:prstGeom>
        </p:spPr>
      </p:pic>
      <p:sp>
        <p:nvSpPr>
          <p:cNvPr id="9" name="Rectangle: Rounded Corners 8">
            <a:extLst>
              <a:ext uri="{FF2B5EF4-FFF2-40B4-BE49-F238E27FC236}">
                <a16:creationId xmlns:a16="http://schemas.microsoft.com/office/drawing/2014/main" id="{C13FE43E-FB03-DF38-4F9B-062F5F2DCBE1}"/>
              </a:ext>
            </a:extLst>
          </p:cNvPr>
          <p:cNvSpPr/>
          <p:nvPr/>
        </p:nvSpPr>
        <p:spPr>
          <a:xfrm>
            <a:off x="1660296" y="2878795"/>
            <a:ext cx="2258561" cy="2764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DF751FBA-8DBB-80C7-1663-438EC0E50D24}"/>
              </a:ext>
            </a:extLst>
          </p:cNvPr>
          <p:cNvSpPr/>
          <p:nvPr/>
        </p:nvSpPr>
        <p:spPr>
          <a:xfrm>
            <a:off x="3918857" y="3440050"/>
            <a:ext cx="1882543" cy="2764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2203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2-6</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Applicare</a:t>
            </a:r>
            <a:r>
              <a:rPr lang="en-US" sz="2400" dirty="0"/>
              <a:t> </a:t>
            </a:r>
            <a:r>
              <a:rPr lang="en-US" dirty="0" err="1"/>
              <a:t>l’Ordinamento</a:t>
            </a:r>
            <a:r>
              <a:rPr lang="en-US" dirty="0"/>
              <a:t> </a:t>
            </a:r>
            <a:r>
              <a:rPr lang="en-US" dirty="0" err="1"/>
              <a:t>sul</a:t>
            </a:r>
            <a:r>
              <a:rPr lang="en-US" dirty="0"/>
              <a:t> file</a:t>
            </a:r>
            <a:endParaRPr lang="en-US" sz="2400" dirty="0"/>
          </a:p>
          <a:p>
            <a:r>
              <a:rPr lang="en-US" sz="2400" b="1" dirty="0"/>
              <a:t>documento3</a:t>
            </a:r>
            <a:r>
              <a:rPr lang="en-US" sz="2400" dirty="0"/>
              <a:t>\dipendenti.xlsx</a:t>
            </a:r>
          </a:p>
          <a:p>
            <a:r>
              <a:rPr lang="en-US" sz="2400" dirty="0"/>
              <a:t>- </a:t>
            </a:r>
            <a:r>
              <a:rPr lang="en-US" sz="2400" b="1" dirty="0" err="1"/>
              <a:t>Utilizzando</a:t>
            </a:r>
            <a:r>
              <a:rPr lang="en-US" sz="2400" b="1" dirty="0"/>
              <a:t> il menu Filter</a:t>
            </a:r>
          </a:p>
          <a:p>
            <a:r>
              <a:rPr lang="en-US" sz="2400" b="1" dirty="0"/>
              <a:t>- </a:t>
            </a:r>
            <a:r>
              <a:rPr lang="en-US" sz="2400" b="1" dirty="0" err="1"/>
              <a:t>Applicando</a:t>
            </a:r>
            <a:r>
              <a:rPr lang="en-US" sz="2400" b="1" dirty="0"/>
              <a:t> un Number Filters a piacere </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22</a:t>
            </a:fld>
            <a:endParaRPr lang="en-US" dirty="0"/>
          </a:p>
        </p:txBody>
      </p:sp>
    </p:spTree>
    <p:extLst>
      <p:ext uri="{BB962C8B-B14F-4D97-AF65-F5344CB8AC3E}">
        <p14:creationId xmlns:p14="http://schemas.microsoft.com/office/powerpoint/2010/main" val="21767347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52085" y="2235200"/>
            <a:ext cx="6245912" cy="2387600"/>
          </a:xfrm>
        </p:spPr>
        <p:txBody>
          <a:bodyPr anchor="ctr"/>
          <a:lstStyle/>
          <a:p>
            <a:r>
              <a:rPr lang="en-US" dirty="0"/>
              <a:t>Icon Set</a:t>
            </a:r>
          </a:p>
        </p:txBody>
      </p:sp>
      <p:sp>
        <p:nvSpPr>
          <p:cNvPr id="3" name="Title 1">
            <a:extLst>
              <a:ext uri="{FF2B5EF4-FFF2-40B4-BE49-F238E27FC236}">
                <a16:creationId xmlns:a16="http://schemas.microsoft.com/office/drawing/2014/main" id="{8FBFA8FE-4131-596D-8BDB-2333C78A773E}"/>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2</a:t>
            </a:r>
            <a:endParaRPr lang="en-US" sz="5400" b="1" dirty="0"/>
          </a:p>
        </p:txBody>
      </p:sp>
    </p:spTree>
    <p:extLst>
      <p:ext uri="{BB962C8B-B14F-4D97-AF65-F5344CB8AC3E}">
        <p14:creationId xmlns:p14="http://schemas.microsoft.com/office/powerpoint/2010/main" val="3686788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24</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6096000" y="1921058"/>
            <a:ext cx="5714999" cy="3360558"/>
          </a:xfrm>
        </p:spPr>
        <p:txBody>
          <a:bodyPr vert="horz" lIns="91440" tIns="45720" rIns="91440" bIns="45720" rtlCol="0" anchor="t">
            <a:normAutofit/>
          </a:bodyPr>
          <a:lstStyle/>
          <a:p>
            <a:r>
              <a:rPr lang="it-IT" b="0" i="0" u="none" strike="noStrike" baseline="0" dirty="0">
                <a:solidFill>
                  <a:srgbClr val="000000"/>
                </a:solidFill>
                <a:latin typeface="+mj-lt"/>
              </a:rPr>
              <a:t>Supponiamo di selezionare una delle colonne di un range di valori e di applicare la Conditional Formatting </a:t>
            </a:r>
            <a:r>
              <a:rPr lang="it-IT" b="1" i="0" u="none" strike="noStrike" baseline="0" dirty="0">
                <a:solidFill>
                  <a:srgbClr val="000000"/>
                </a:solidFill>
                <a:latin typeface="+mj-lt"/>
              </a:rPr>
              <a:t>Icon Sets</a:t>
            </a:r>
          </a:p>
          <a:p>
            <a:r>
              <a:rPr lang="it-IT" dirty="0">
                <a:solidFill>
                  <a:srgbClr val="000000"/>
                </a:solidFill>
                <a:latin typeface="+mj-lt"/>
              </a:rPr>
              <a:t>Ci sono vari set, appunto, che dividono tale range in 3, 4 o 5 categorie, con delle icone apposite.</a:t>
            </a:r>
            <a:endParaRPr lang="it-IT" i="0" u="none" strike="noStrike" baseline="0" dirty="0">
              <a:solidFill>
                <a:srgbClr val="000000"/>
              </a:solidFill>
              <a:latin typeface="+mj-lt"/>
            </a:endParaRPr>
          </a:p>
        </p:txBody>
      </p:sp>
      <p:pic>
        <p:nvPicPr>
          <p:cNvPr id="6" name="Picture 5">
            <a:extLst>
              <a:ext uri="{FF2B5EF4-FFF2-40B4-BE49-F238E27FC236}">
                <a16:creationId xmlns:a16="http://schemas.microsoft.com/office/drawing/2014/main" id="{8D9FF5C4-C1B8-E408-3133-501428F6E911}"/>
              </a:ext>
            </a:extLst>
          </p:cNvPr>
          <p:cNvPicPr>
            <a:picLocks noChangeAspect="1"/>
          </p:cNvPicPr>
          <p:nvPr/>
        </p:nvPicPr>
        <p:blipFill>
          <a:blip r:embed="rId2"/>
          <a:stretch>
            <a:fillRect/>
          </a:stretch>
        </p:blipFill>
        <p:spPr>
          <a:xfrm>
            <a:off x="2331432" y="846325"/>
            <a:ext cx="3265714" cy="5510024"/>
          </a:xfrm>
          <a:prstGeom prst="rect">
            <a:avLst/>
          </a:prstGeom>
        </p:spPr>
      </p:pic>
      <p:sp>
        <p:nvSpPr>
          <p:cNvPr id="9" name="Rectangle: Rounded Corners 8">
            <a:extLst>
              <a:ext uri="{FF2B5EF4-FFF2-40B4-BE49-F238E27FC236}">
                <a16:creationId xmlns:a16="http://schemas.microsoft.com/office/drawing/2014/main" id="{C13FE43E-FB03-DF38-4F9B-062F5F2DCBE1}"/>
              </a:ext>
            </a:extLst>
          </p:cNvPr>
          <p:cNvSpPr/>
          <p:nvPr/>
        </p:nvSpPr>
        <p:spPr>
          <a:xfrm>
            <a:off x="3680315" y="2974042"/>
            <a:ext cx="649089" cy="235689"/>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DF751FBA-8DBB-80C7-1663-438EC0E50D24}"/>
              </a:ext>
            </a:extLst>
          </p:cNvPr>
          <p:cNvSpPr/>
          <p:nvPr/>
        </p:nvSpPr>
        <p:spPr>
          <a:xfrm>
            <a:off x="2407198" y="2835829"/>
            <a:ext cx="1273117" cy="2764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567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25</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7072604" y="2431985"/>
            <a:ext cx="4478694" cy="1994030"/>
          </a:xfrm>
        </p:spPr>
        <p:txBody>
          <a:bodyPr vert="horz" lIns="91440" tIns="45720" rIns="91440" bIns="45720" rtlCol="0" anchor="t">
            <a:normAutofit lnSpcReduction="10000"/>
          </a:bodyPr>
          <a:lstStyle/>
          <a:p>
            <a:r>
              <a:rPr lang="it-IT" b="0" i="0" u="none" strike="noStrike" baseline="0" dirty="0">
                <a:solidFill>
                  <a:srgbClr val="000000"/>
                </a:solidFill>
                <a:latin typeface="+mj-lt"/>
              </a:rPr>
              <a:t>Questo è il risultato dell’applicazione del Conditional Formatting Icon Sets, applicando le 3 frecce della categoria </a:t>
            </a:r>
            <a:r>
              <a:rPr lang="it-IT" b="1" i="0" u="none" strike="noStrike" baseline="0" dirty="0">
                <a:solidFill>
                  <a:srgbClr val="000000"/>
                </a:solidFill>
                <a:latin typeface="+mj-lt"/>
              </a:rPr>
              <a:t>Directional</a:t>
            </a:r>
          </a:p>
        </p:txBody>
      </p:sp>
      <p:pic>
        <p:nvPicPr>
          <p:cNvPr id="8" name="Picture 7" descr="A screenshot of a table&#10;&#10;Description automatically generated with medium confidence">
            <a:extLst>
              <a:ext uri="{FF2B5EF4-FFF2-40B4-BE49-F238E27FC236}">
                <a16:creationId xmlns:a16="http://schemas.microsoft.com/office/drawing/2014/main" id="{8A81B843-3364-4C3E-2F03-E16D6FCF3BAC}"/>
              </a:ext>
            </a:extLst>
          </p:cNvPr>
          <p:cNvPicPr>
            <a:picLocks noChangeAspect="1"/>
          </p:cNvPicPr>
          <p:nvPr/>
        </p:nvPicPr>
        <p:blipFill>
          <a:blip r:embed="rId2"/>
          <a:stretch>
            <a:fillRect/>
          </a:stretch>
        </p:blipFill>
        <p:spPr>
          <a:xfrm>
            <a:off x="1328359" y="960114"/>
            <a:ext cx="5420481" cy="4972744"/>
          </a:xfrm>
          <a:prstGeom prst="rect">
            <a:avLst/>
          </a:prstGeom>
        </p:spPr>
      </p:pic>
    </p:spTree>
    <p:extLst>
      <p:ext uri="{BB962C8B-B14F-4D97-AF65-F5344CB8AC3E}">
        <p14:creationId xmlns:p14="http://schemas.microsoft.com/office/powerpoint/2010/main" val="3730421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(3)</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26</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7008845" y="3952875"/>
            <a:ext cx="4478694" cy="2403474"/>
          </a:xfrm>
        </p:spPr>
        <p:txBody>
          <a:bodyPr vert="horz" lIns="91440" tIns="45720" rIns="91440" bIns="45720" rtlCol="0" anchor="t">
            <a:normAutofit fontScale="92500" lnSpcReduction="10000"/>
          </a:bodyPr>
          <a:lstStyle/>
          <a:p>
            <a:r>
              <a:rPr lang="it-IT" b="0" i="0" u="none" strike="noStrike" baseline="0" dirty="0">
                <a:solidFill>
                  <a:srgbClr val="000000"/>
                </a:solidFill>
                <a:latin typeface="+mj-lt"/>
              </a:rPr>
              <a:t>Applicando questo tipo di Custom Sort, la tabella diventa come qui a sinistra: vengono ordinate in alto solo le icone con la freccia in su...</a:t>
            </a:r>
            <a:r>
              <a:rPr lang="it-IT" b="1" i="0" u="none" strike="noStrike" baseline="0" dirty="0">
                <a:solidFill>
                  <a:srgbClr val="000000"/>
                </a:solidFill>
                <a:latin typeface="+mj-lt"/>
              </a:rPr>
              <a:t>come fare per ordinare anche le altre 2?</a:t>
            </a:r>
          </a:p>
        </p:txBody>
      </p:sp>
      <p:pic>
        <p:nvPicPr>
          <p:cNvPr id="9" name="Picture 8" descr="A screenshot of a table&#10;&#10;Description automatically generated with low confidence">
            <a:extLst>
              <a:ext uri="{FF2B5EF4-FFF2-40B4-BE49-F238E27FC236}">
                <a16:creationId xmlns:a16="http://schemas.microsoft.com/office/drawing/2014/main" id="{C66AB9DD-1EC0-05B5-E445-043077C71240}"/>
              </a:ext>
            </a:extLst>
          </p:cNvPr>
          <p:cNvPicPr>
            <a:picLocks noChangeAspect="1"/>
          </p:cNvPicPr>
          <p:nvPr/>
        </p:nvPicPr>
        <p:blipFill>
          <a:blip r:embed="rId2"/>
          <a:stretch>
            <a:fillRect/>
          </a:stretch>
        </p:blipFill>
        <p:spPr>
          <a:xfrm>
            <a:off x="1337885" y="1054596"/>
            <a:ext cx="5401429" cy="4972744"/>
          </a:xfrm>
          <a:prstGeom prst="rect">
            <a:avLst/>
          </a:prstGeom>
        </p:spPr>
      </p:pic>
      <p:pic>
        <p:nvPicPr>
          <p:cNvPr id="12" name="Picture 11" descr="A screenshot of a computer&#10;&#10;Description automatically generated with medium confidence">
            <a:extLst>
              <a:ext uri="{FF2B5EF4-FFF2-40B4-BE49-F238E27FC236}">
                <a16:creationId xmlns:a16="http://schemas.microsoft.com/office/drawing/2014/main" id="{C198003F-A9BB-DF0A-30AE-BD938A8C753E}"/>
              </a:ext>
            </a:extLst>
          </p:cNvPr>
          <p:cNvPicPr>
            <a:picLocks noChangeAspect="1"/>
          </p:cNvPicPr>
          <p:nvPr/>
        </p:nvPicPr>
        <p:blipFill>
          <a:blip r:embed="rId3"/>
          <a:stretch>
            <a:fillRect/>
          </a:stretch>
        </p:blipFill>
        <p:spPr>
          <a:xfrm>
            <a:off x="7008845" y="1642201"/>
            <a:ext cx="4598436" cy="2126580"/>
          </a:xfrm>
          <a:prstGeom prst="rect">
            <a:avLst/>
          </a:prstGeom>
        </p:spPr>
      </p:pic>
    </p:spTree>
    <p:extLst>
      <p:ext uri="{BB962C8B-B14F-4D97-AF65-F5344CB8AC3E}">
        <p14:creationId xmlns:p14="http://schemas.microsoft.com/office/powerpoint/2010/main" val="1915838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(4)</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27</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7008845" y="3952875"/>
            <a:ext cx="4478694" cy="2403474"/>
          </a:xfrm>
        </p:spPr>
        <p:txBody>
          <a:bodyPr vert="horz" lIns="91440" tIns="45720" rIns="91440" bIns="45720" rtlCol="0" anchor="t">
            <a:normAutofit fontScale="85000" lnSpcReduction="10000"/>
          </a:bodyPr>
          <a:lstStyle/>
          <a:p>
            <a:r>
              <a:rPr lang="it-IT" b="0" i="0" u="none" strike="noStrike" baseline="0" dirty="0">
                <a:solidFill>
                  <a:srgbClr val="000000"/>
                </a:solidFill>
                <a:latin typeface="+mj-lt"/>
              </a:rPr>
              <a:t>Ci sono ancora 2 problemi:</a:t>
            </a:r>
          </a:p>
          <a:p>
            <a:pPr marL="514350" indent="-514350">
              <a:buAutoNum type="arabicParenR"/>
            </a:pPr>
            <a:r>
              <a:rPr lang="it-IT" dirty="0">
                <a:solidFill>
                  <a:srgbClr val="000000"/>
                </a:solidFill>
                <a:latin typeface="+mj-lt"/>
              </a:rPr>
              <a:t>La colonna Stipendio è divisa per Icon Sets, ma non ordinata</a:t>
            </a:r>
          </a:p>
          <a:p>
            <a:pPr marL="514350" indent="-514350">
              <a:buAutoNum type="arabicParenR"/>
            </a:pPr>
            <a:r>
              <a:rPr lang="it-IT" i="0" u="none" strike="noStrike" baseline="0" dirty="0">
                <a:solidFill>
                  <a:srgbClr val="000000"/>
                </a:solidFill>
                <a:latin typeface="+mj-lt"/>
              </a:rPr>
              <a:t>Il numero di items associato ad ogni sembra arbitrario: come lo definisco?</a:t>
            </a:r>
          </a:p>
        </p:txBody>
      </p:sp>
      <p:pic>
        <p:nvPicPr>
          <p:cNvPr id="9" name="Picture 8">
            <a:extLst>
              <a:ext uri="{FF2B5EF4-FFF2-40B4-BE49-F238E27FC236}">
                <a16:creationId xmlns:a16="http://schemas.microsoft.com/office/drawing/2014/main" id="{C66AB9DD-1EC0-05B5-E445-043077C71240}"/>
              </a:ext>
            </a:extLst>
          </p:cNvPr>
          <p:cNvPicPr>
            <a:picLocks noChangeAspect="1"/>
          </p:cNvPicPr>
          <p:nvPr/>
        </p:nvPicPr>
        <p:blipFill>
          <a:blip r:embed="rId2"/>
          <a:srcRect/>
          <a:stretch/>
        </p:blipFill>
        <p:spPr>
          <a:xfrm>
            <a:off x="1343448" y="1054596"/>
            <a:ext cx="5390302" cy="4972744"/>
          </a:xfrm>
          <a:prstGeom prst="rect">
            <a:avLst/>
          </a:prstGeom>
        </p:spPr>
      </p:pic>
      <p:pic>
        <p:nvPicPr>
          <p:cNvPr id="12" name="Picture 11">
            <a:extLst>
              <a:ext uri="{FF2B5EF4-FFF2-40B4-BE49-F238E27FC236}">
                <a16:creationId xmlns:a16="http://schemas.microsoft.com/office/drawing/2014/main" id="{C198003F-A9BB-DF0A-30AE-BD938A8C753E}"/>
              </a:ext>
            </a:extLst>
          </p:cNvPr>
          <p:cNvPicPr>
            <a:picLocks noChangeAspect="1"/>
          </p:cNvPicPr>
          <p:nvPr/>
        </p:nvPicPr>
        <p:blipFill>
          <a:blip r:embed="rId3"/>
          <a:srcRect/>
          <a:stretch/>
        </p:blipFill>
        <p:spPr>
          <a:xfrm>
            <a:off x="7008845" y="1656104"/>
            <a:ext cx="4598436" cy="2098773"/>
          </a:xfrm>
          <a:prstGeom prst="rect">
            <a:avLst/>
          </a:prstGeom>
        </p:spPr>
      </p:pic>
    </p:spTree>
    <p:extLst>
      <p:ext uri="{BB962C8B-B14F-4D97-AF65-F5344CB8AC3E}">
        <p14:creationId xmlns:p14="http://schemas.microsoft.com/office/powerpoint/2010/main" val="27894805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(5)</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28</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7008845" y="3952875"/>
            <a:ext cx="4478694" cy="2403474"/>
          </a:xfrm>
        </p:spPr>
        <p:txBody>
          <a:bodyPr vert="horz" lIns="91440" tIns="45720" rIns="91440" bIns="45720" rtlCol="0" anchor="t">
            <a:normAutofit/>
          </a:bodyPr>
          <a:lstStyle/>
          <a:p>
            <a:r>
              <a:rPr lang="it-IT" b="0" i="0" u="none" strike="noStrike" baseline="0" dirty="0">
                <a:solidFill>
                  <a:srgbClr val="000000"/>
                </a:solidFill>
                <a:latin typeface="+mj-lt"/>
              </a:rPr>
              <a:t>L’aggiunta del livello che ordina la colonna Stipendio dal valore più grande al più piccolo, risolve il primo problema</a:t>
            </a:r>
            <a:endParaRPr lang="it-IT" i="0" u="none" strike="noStrike" baseline="0" dirty="0">
              <a:solidFill>
                <a:srgbClr val="000000"/>
              </a:solidFill>
              <a:latin typeface="+mj-lt"/>
            </a:endParaRPr>
          </a:p>
        </p:txBody>
      </p:sp>
      <p:pic>
        <p:nvPicPr>
          <p:cNvPr id="9" name="Picture 8">
            <a:extLst>
              <a:ext uri="{FF2B5EF4-FFF2-40B4-BE49-F238E27FC236}">
                <a16:creationId xmlns:a16="http://schemas.microsoft.com/office/drawing/2014/main" id="{C66AB9DD-1EC0-05B5-E445-043077C71240}"/>
              </a:ext>
            </a:extLst>
          </p:cNvPr>
          <p:cNvPicPr>
            <a:picLocks noChangeAspect="1"/>
          </p:cNvPicPr>
          <p:nvPr/>
        </p:nvPicPr>
        <p:blipFill>
          <a:blip r:embed="rId2"/>
          <a:srcRect/>
          <a:stretch/>
        </p:blipFill>
        <p:spPr>
          <a:xfrm>
            <a:off x="1352938" y="1054596"/>
            <a:ext cx="5371321" cy="4972744"/>
          </a:xfrm>
          <a:prstGeom prst="rect">
            <a:avLst/>
          </a:prstGeom>
        </p:spPr>
      </p:pic>
      <p:pic>
        <p:nvPicPr>
          <p:cNvPr id="12" name="Picture 11">
            <a:extLst>
              <a:ext uri="{FF2B5EF4-FFF2-40B4-BE49-F238E27FC236}">
                <a16:creationId xmlns:a16="http://schemas.microsoft.com/office/drawing/2014/main" id="{C198003F-A9BB-DF0A-30AE-BD938A8C753E}"/>
              </a:ext>
            </a:extLst>
          </p:cNvPr>
          <p:cNvPicPr>
            <a:picLocks noChangeAspect="1"/>
          </p:cNvPicPr>
          <p:nvPr/>
        </p:nvPicPr>
        <p:blipFill>
          <a:blip r:embed="rId3"/>
          <a:srcRect/>
          <a:stretch/>
        </p:blipFill>
        <p:spPr>
          <a:xfrm>
            <a:off x="7017424" y="1656104"/>
            <a:ext cx="4581277" cy="2098773"/>
          </a:xfrm>
          <a:prstGeom prst="rect">
            <a:avLst/>
          </a:prstGeom>
        </p:spPr>
      </p:pic>
    </p:spTree>
    <p:extLst>
      <p:ext uri="{BB962C8B-B14F-4D97-AF65-F5344CB8AC3E}">
        <p14:creationId xmlns:p14="http://schemas.microsoft.com/office/powerpoint/2010/main" val="41695860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(6)</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29</a:t>
            </a:fld>
            <a:endParaRPr lang="en-US" dirty="0"/>
          </a:p>
        </p:txBody>
      </p:sp>
      <p:pic>
        <p:nvPicPr>
          <p:cNvPr id="6" name="Picture 5" descr="A screenshot of a computer&#10;&#10;Description automatically generated with medium confidence">
            <a:extLst>
              <a:ext uri="{FF2B5EF4-FFF2-40B4-BE49-F238E27FC236}">
                <a16:creationId xmlns:a16="http://schemas.microsoft.com/office/drawing/2014/main" id="{C4B66859-9F25-0EE3-DC3A-9D6D06D3426E}"/>
              </a:ext>
            </a:extLst>
          </p:cNvPr>
          <p:cNvPicPr>
            <a:picLocks noChangeAspect="1"/>
          </p:cNvPicPr>
          <p:nvPr/>
        </p:nvPicPr>
        <p:blipFill>
          <a:blip r:embed="rId2"/>
          <a:stretch>
            <a:fillRect/>
          </a:stretch>
        </p:blipFill>
        <p:spPr>
          <a:xfrm>
            <a:off x="729342" y="1372326"/>
            <a:ext cx="11081657" cy="4113347"/>
          </a:xfrm>
          <a:prstGeom prst="rect">
            <a:avLst/>
          </a:prstGeom>
        </p:spPr>
      </p:pic>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5271796" y="4170784"/>
            <a:ext cx="6539203" cy="2185565"/>
          </a:xfrm>
        </p:spPr>
        <p:txBody>
          <a:bodyPr vert="horz" lIns="91440" tIns="45720" rIns="91440" bIns="45720" rtlCol="0" anchor="t">
            <a:normAutofit/>
          </a:bodyPr>
          <a:lstStyle/>
          <a:p>
            <a:r>
              <a:rPr lang="it-IT" b="0" i="0" u="none" strike="noStrike" baseline="0" dirty="0">
                <a:solidFill>
                  <a:srgbClr val="000000"/>
                </a:solidFill>
                <a:latin typeface="+mj-lt"/>
              </a:rPr>
              <a:t>Conditional Formatting &gt; Manage Rules:</a:t>
            </a:r>
          </a:p>
          <a:p>
            <a:r>
              <a:rPr lang="it-IT" b="1" dirty="0">
                <a:solidFill>
                  <a:srgbClr val="000000"/>
                </a:solidFill>
                <a:latin typeface="+mj-lt"/>
              </a:rPr>
              <a:t>Edit Rules</a:t>
            </a:r>
            <a:endParaRPr lang="it-IT" b="1" i="0" u="none" strike="noStrike" baseline="0" dirty="0">
              <a:solidFill>
                <a:srgbClr val="000000"/>
              </a:solidFill>
              <a:latin typeface="+mj-lt"/>
            </a:endParaRPr>
          </a:p>
        </p:txBody>
      </p:sp>
      <p:sp>
        <p:nvSpPr>
          <p:cNvPr id="8" name="Rectangle: Rounded Corners 7">
            <a:extLst>
              <a:ext uri="{FF2B5EF4-FFF2-40B4-BE49-F238E27FC236}">
                <a16:creationId xmlns:a16="http://schemas.microsoft.com/office/drawing/2014/main" id="{C3ACDEF4-0387-B6BB-ADD3-E84970A67923}"/>
              </a:ext>
            </a:extLst>
          </p:cNvPr>
          <p:cNvSpPr/>
          <p:nvPr/>
        </p:nvSpPr>
        <p:spPr>
          <a:xfrm>
            <a:off x="6186195" y="2005404"/>
            <a:ext cx="989046" cy="2764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4938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Formattazione</a:t>
            </a:r>
            <a:r>
              <a:rPr lang="en-US" dirty="0"/>
              <a:t> </a:t>
            </a:r>
            <a:r>
              <a:rPr lang="en-US" dirty="0" err="1"/>
              <a:t>Automatica</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37719"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a:t>
            </a:fld>
            <a:endParaRPr lang="en-US" dirty="0"/>
          </a:p>
        </p:txBody>
      </p:sp>
      <p:pic>
        <p:nvPicPr>
          <p:cNvPr id="8" name="Picture 7">
            <a:extLst>
              <a:ext uri="{FF2B5EF4-FFF2-40B4-BE49-F238E27FC236}">
                <a16:creationId xmlns:a16="http://schemas.microsoft.com/office/drawing/2014/main" id="{3BA2D57A-D358-0855-4BCA-B9FB8EFE0D83}"/>
              </a:ext>
            </a:extLst>
          </p:cNvPr>
          <p:cNvPicPr>
            <a:picLocks noChangeAspect="1"/>
          </p:cNvPicPr>
          <p:nvPr/>
        </p:nvPicPr>
        <p:blipFill>
          <a:blip r:embed="rId2"/>
          <a:stretch>
            <a:fillRect/>
          </a:stretch>
        </p:blipFill>
        <p:spPr>
          <a:xfrm>
            <a:off x="1466682" y="1083373"/>
            <a:ext cx="5725324" cy="5010849"/>
          </a:xfrm>
          <a:prstGeom prst="rect">
            <a:avLst/>
          </a:prstGeom>
        </p:spPr>
      </p:pic>
      <p:sp>
        <p:nvSpPr>
          <p:cNvPr id="9" name="Text Placeholder 33">
            <a:extLst>
              <a:ext uri="{FF2B5EF4-FFF2-40B4-BE49-F238E27FC236}">
                <a16:creationId xmlns:a16="http://schemas.microsoft.com/office/drawing/2014/main" id="{39ED3E6F-FFCF-E722-B8BA-867F66393B9B}"/>
              </a:ext>
            </a:extLst>
          </p:cNvPr>
          <p:cNvSpPr txBox="1">
            <a:spLocks/>
          </p:cNvSpPr>
          <p:nvPr/>
        </p:nvSpPr>
        <p:spPr>
          <a:xfrm>
            <a:off x="7572653" y="1083373"/>
            <a:ext cx="3943478"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Un “range” di </a:t>
            </a:r>
            <a:r>
              <a:rPr lang="en-US" sz="2400" dirty="0" err="1"/>
              <a:t>dati</a:t>
            </a:r>
            <a:r>
              <a:rPr lang="en-US" sz="2400" dirty="0"/>
              <a:t> </a:t>
            </a:r>
            <a:r>
              <a:rPr lang="en-US" sz="2400" dirty="0" err="1"/>
              <a:t>può</a:t>
            </a:r>
            <a:r>
              <a:rPr lang="en-US" sz="2400" dirty="0"/>
              <a:t> </a:t>
            </a:r>
            <a:r>
              <a:rPr lang="en-US" sz="2400" dirty="0" err="1"/>
              <a:t>essere</a:t>
            </a:r>
            <a:r>
              <a:rPr lang="en-US" sz="2400" dirty="0"/>
              <a:t> </a:t>
            </a:r>
            <a:r>
              <a:rPr lang="en-US" sz="2400" dirty="0" err="1"/>
              <a:t>trasformato</a:t>
            </a:r>
            <a:r>
              <a:rPr lang="en-US" sz="2400" dirty="0"/>
              <a:t> in </a:t>
            </a:r>
            <a:r>
              <a:rPr lang="en-US" sz="2400" dirty="0" err="1"/>
              <a:t>una</a:t>
            </a:r>
            <a:r>
              <a:rPr lang="en-US" sz="2400" dirty="0"/>
              <a:t> “</a:t>
            </a:r>
            <a:r>
              <a:rPr lang="en-US" sz="2400" dirty="0" err="1"/>
              <a:t>Tabella</a:t>
            </a:r>
            <a:r>
              <a:rPr lang="en-US" sz="2400" dirty="0"/>
              <a:t>” </a:t>
            </a:r>
            <a:r>
              <a:rPr lang="en-US" sz="2400" dirty="0" err="1"/>
              <a:t>tramite</a:t>
            </a:r>
            <a:r>
              <a:rPr lang="en-US" sz="2400" dirty="0"/>
              <a:t> il menu:</a:t>
            </a:r>
          </a:p>
          <a:p>
            <a:pPr marL="0" indent="0">
              <a:buNone/>
            </a:pPr>
            <a:r>
              <a:rPr lang="en-US" sz="2400" b="1" dirty="0"/>
              <a:t>Home &gt; Styles &gt; Format as Table</a:t>
            </a:r>
          </a:p>
          <a:p>
            <a:pPr marL="0" indent="0">
              <a:buNone/>
            </a:pPr>
            <a:endParaRPr lang="en-US" sz="2400" b="1" dirty="0"/>
          </a:p>
          <a:p>
            <a:pPr marL="0" indent="0">
              <a:buNone/>
            </a:pPr>
            <a:endParaRPr lang="en-US" sz="2400" b="1" dirty="0"/>
          </a:p>
          <a:p>
            <a:pPr marL="0" indent="0">
              <a:buNone/>
            </a:pPr>
            <a:endParaRPr lang="en-US" sz="2400" dirty="0"/>
          </a:p>
          <a:p>
            <a:pPr marL="0" indent="0">
              <a:buNone/>
            </a:pPr>
            <a:endParaRPr lang="en-US" sz="2400" dirty="0"/>
          </a:p>
          <a:p>
            <a:pPr marL="0" indent="0">
              <a:buNone/>
            </a:pPr>
            <a:r>
              <a:rPr lang="en-US" sz="2400" dirty="0"/>
              <a:t>Si </a:t>
            </a:r>
            <a:r>
              <a:rPr lang="en-US" sz="2400" dirty="0" err="1"/>
              <a:t>raggiunge</a:t>
            </a:r>
            <a:r>
              <a:rPr lang="en-US" sz="2400" dirty="0"/>
              <a:t> il </a:t>
            </a:r>
            <a:r>
              <a:rPr lang="en-US" sz="2400" dirty="0" err="1"/>
              <a:t>duplice</a:t>
            </a:r>
            <a:r>
              <a:rPr lang="en-US" sz="2400" dirty="0"/>
              <a:t> </a:t>
            </a:r>
            <a:r>
              <a:rPr lang="en-US" sz="2400" dirty="0" err="1"/>
              <a:t>obiettivo</a:t>
            </a:r>
            <a:r>
              <a:rPr lang="en-US" sz="2400" dirty="0"/>
              <a:t>: 1) </a:t>
            </a:r>
            <a:r>
              <a:rPr lang="en-US" sz="2400" dirty="0" err="1"/>
              <a:t>formattazione</a:t>
            </a:r>
            <a:r>
              <a:rPr lang="en-US" sz="2400" dirty="0"/>
              <a:t> 2) </a:t>
            </a:r>
            <a:r>
              <a:rPr lang="en-US" sz="2400" dirty="0" err="1"/>
              <a:t>disponibilità</a:t>
            </a:r>
            <a:r>
              <a:rPr lang="en-US" sz="2400" dirty="0"/>
              <a:t> di </a:t>
            </a:r>
            <a:r>
              <a:rPr lang="en-US" sz="2400" dirty="0" err="1"/>
              <a:t>strumenti</a:t>
            </a:r>
            <a:r>
              <a:rPr lang="en-US" sz="2400" dirty="0"/>
              <a:t> di </a:t>
            </a:r>
            <a:r>
              <a:rPr lang="en-US" sz="2400" dirty="0" err="1"/>
              <a:t>ordinamento</a:t>
            </a:r>
            <a:r>
              <a:rPr lang="en-US" sz="2400" dirty="0"/>
              <a:t> e </a:t>
            </a:r>
            <a:r>
              <a:rPr lang="en-US" sz="2400" dirty="0" err="1"/>
              <a:t>filtro</a:t>
            </a:r>
            <a:r>
              <a:rPr lang="en-US" sz="2400" dirty="0"/>
              <a:t> </a:t>
            </a:r>
            <a:r>
              <a:rPr lang="en-US" sz="2400" dirty="0" err="1"/>
              <a:t>automatici</a:t>
            </a:r>
            <a:endParaRPr lang="en-US" sz="2400" dirty="0"/>
          </a:p>
        </p:txBody>
      </p:sp>
      <p:pic>
        <p:nvPicPr>
          <p:cNvPr id="11" name="Picture 10">
            <a:extLst>
              <a:ext uri="{FF2B5EF4-FFF2-40B4-BE49-F238E27FC236}">
                <a16:creationId xmlns:a16="http://schemas.microsoft.com/office/drawing/2014/main" id="{2774492E-B523-4CB5-AD3C-720CC0E3FB69}"/>
              </a:ext>
            </a:extLst>
          </p:cNvPr>
          <p:cNvPicPr>
            <a:picLocks noChangeAspect="1"/>
          </p:cNvPicPr>
          <p:nvPr/>
        </p:nvPicPr>
        <p:blipFill>
          <a:blip r:embed="rId3"/>
          <a:stretch>
            <a:fillRect/>
          </a:stretch>
        </p:blipFill>
        <p:spPr>
          <a:xfrm>
            <a:off x="8491732" y="3067980"/>
            <a:ext cx="2105319" cy="1305107"/>
          </a:xfrm>
          <a:prstGeom prst="rect">
            <a:avLst/>
          </a:prstGeom>
        </p:spPr>
      </p:pic>
    </p:spTree>
    <p:extLst>
      <p:ext uri="{BB962C8B-B14F-4D97-AF65-F5344CB8AC3E}">
        <p14:creationId xmlns:p14="http://schemas.microsoft.com/office/powerpoint/2010/main" val="28344060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(7) – Edit Format Rules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30</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6214187" y="1853907"/>
            <a:ext cx="5400868" cy="3150184"/>
          </a:xfrm>
        </p:spPr>
        <p:txBody>
          <a:bodyPr vert="horz" lIns="91440" tIns="45720" rIns="91440" bIns="45720" rtlCol="0" anchor="t">
            <a:normAutofit lnSpcReduction="10000"/>
          </a:bodyPr>
          <a:lstStyle/>
          <a:p>
            <a:r>
              <a:rPr lang="it-IT" b="0" i="0" u="none" strike="noStrike" baseline="0" dirty="0">
                <a:solidFill>
                  <a:srgbClr val="000000"/>
                </a:solidFill>
                <a:latin typeface="+mj-lt"/>
              </a:rPr>
              <a:t>La regola di default della Icon Set Directional, </a:t>
            </a:r>
            <a:r>
              <a:rPr lang="it-IT" b="1" i="0" u="none" strike="noStrike" baseline="0" dirty="0">
                <a:solidFill>
                  <a:srgbClr val="000000"/>
                </a:solidFill>
                <a:latin typeface="+mj-lt"/>
              </a:rPr>
              <a:t>assegna l’icona freccia verso l’alto quando il valore è &gt;= 67%, freccia orizzontale quando il valore è compreso tra il 33 (&gt;=) e il 67% (&lt;), e verso il basso quando è &lt; del 33%</a:t>
            </a:r>
          </a:p>
        </p:txBody>
      </p:sp>
      <p:pic>
        <p:nvPicPr>
          <p:cNvPr id="9" name="Picture 8" descr="A screenshot of a computer&#10;&#10;Description automatically generated">
            <a:extLst>
              <a:ext uri="{FF2B5EF4-FFF2-40B4-BE49-F238E27FC236}">
                <a16:creationId xmlns:a16="http://schemas.microsoft.com/office/drawing/2014/main" id="{A8BC3EBC-1BD9-47BA-FFA7-DE6E5FCB74B6}"/>
              </a:ext>
            </a:extLst>
          </p:cNvPr>
          <p:cNvPicPr>
            <a:picLocks noChangeAspect="1"/>
          </p:cNvPicPr>
          <p:nvPr/>
        </p:nvPicPr>
        <p:blipFill>
          <a:blip r:embed="rId2"/>
          <a:stretch>
            <a:fillRect/>
          </a:stretch>
        </p:blipFill>
        <p:spPr>
          <a:xfrm>
            <a:off x="913677" y="1280812"/>
            <a:ext cx="5182323" cy="4296375"/>
          </a:xfrm>
          <a:prstGeom prst="rect">
            <a:avLst/>
          </a:prstGeom>
        </p:spPr>
      </p:pic>
    </p:spTree>
    <p:extLst>
      <p:ext uri="{BB962C8B-B14F-4D97-AF65-F5344CB8AC3E}">
        <p14:creationId xmlns:p14="http://schemas.microsoft.com/office/powerpoint/2010/main" val="3315701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(8) – La </a:t>
            </a:r>
            <a:r>
              <a:rPr lang="en-US" dirty="0" err="1"/>
              <a:t>soluzione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31</a:t>
            </a:fld>
            <a:endParaRPr lang="en-US" dirty="0"/>
          </a:p>
        </p:txBody>
      </p:sp>
      <p:pic>
        <p:nvPicPr>
          <p:cNvPr id="6" name="Picture 5" descr="A picture containing text, screenshot, number, font&#10;&#10;Description automatically generated">
            <a:extLst>
              <a:ext uri="{FF2B5EF4-FFF2-40B4-BE49-F238E27FC236}">
                <a16:creationId xmlns:a16="http://schemas.microsoft.com/office/drawing/2014/main" id="{43C870F7-D550-9C4B-188B-27AB84083870}"/>
              </a:ext>
            </a:extLst>
          </p:cNvPr>
          <p:cNvPicPr>
            <a:picLocks noChangeAspect="1"/>
          </p:cNvPicPr>
          <p:nvPr/>
        </p:nvPicPr>
        <p:blipFill>
          <a:blip r:embed="rId2"/>
          <a:stretch>
            <a:fillRect/>
          </a:stretch>
        </p:blipFill>
        <p:spPr>
          <a:xfrm>
            <a:off x="1230583" y="960114"/>
            <a:ext cx="5401429" cy="4991797"/>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66CEE6C5-C5A9-A7C0-CE40-A317D8164C1E}"/>
              </a:ext>
            </a:extLst>
          </p:cNvPr>
          <p:cNvPicPr>
            <a:picLocks noChangeAspect="1"/>
          </p:cNvPicPr>
          <p:nvPr/>
        </p:nvPicPr>
        <p:blipFill>
          <a:blip r:embed="rId3"/>
          <a:stretch>
            <a:fillRect/>
          </a:stretch>
        </p:blipFill>
        <p:spPr>
          <a:xfrm>
            <a:off x="6793391" y="1531827"/>
            <a:ext cx="4608618" cy="3794345"/>
          </a:xfrm>
          <a:prstGeom prst="rect">
            <a:avLst/>
          </a:prstGeom>
        </p:spPr>
      </p:pic>
    </p:spTree>
    <p:extLst>
      <p:ext uri="{BB962C8B-B14F-4D97-AF65-F5344CB8AC3E}">
        <p14:creationId xmlns:p14="http://schemas.microsoft.com/office/powerpoint/2010/main" val="37508494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2-7</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a:t>
            </a:r>
            <a:r>
              <a:rPr lang="en-US" sz="2400" dirty="0" err="1"/>
              <a:t>su</a:t>
            </a:r>
            <a:r>
              <a:rPr lang="en-US" sz="2400" dirty="0"/>
              <a:t> Icon Set</a:t>
            </a:r>
          </a:p>
          <a:p>
            <a:r>
              <a:rPr lang="en-US" sz="2400" b="1" dirty="0"/>
              <a:t>documento3</a:t>
            </a:r>
            <a:r>
              <a:rPr lang="en-US" sz="2400" dirty="0"/>
              <a:t>\dipendenti.xlsx (sheet </a:t>
            </a:r>
            <a:r>
              <a:rPr lang="en-US" sz="2400" b="1" dirty="0" err="1"/>
              <a:t>boston</a:t>
            </a:r>
            <a:r>
              <a:rPr lang="en-US" sz="2400" dirty="0"/>
              <a:t>)</a:t>
            </a:r>
          </a:p>
          <a:p>
            <a:pPr marL="342900" indent="-342900">
              <a:buFontTx/>
              <a:buChar char="-"/>
            </a:pPr>
            <a:r>
              <a:rPr lang="en-US" sz="2400" dirty="0"/>
              <a:t>Conditional Formatting Icon Set (</a:t>
            </a:r>
            <a:r>
              <a:rPr lang="en-US" sz="2400" dirty="0" err="1"/>
              <a:t>sceglierne</a:t>
            </a:r>
            <a:r>
              <a:rPr lang="en-US" sz="2400" dirty="0"/>
              <a:t> uno)</a:t>
            </a:r>
          </a:p>
          <a:p>
            <a:pPr marL="342900" indent="-342900">
              <a:buFontTx/>
              <a:buChar char="-"/>
            </a:pPr>
            <a:r>
              <a:rPr lang="en-US" sz="2400" b="1" dirty="0"/>
              <a:t>Custom Sort First</a:t>
            </a:r>
          </a:p>
          <a:p>
            <a:pPr marL="342900" indent="-342900">
              <a:buFontTx/>
              <a:buChar char="-"/>
            </a:pPr>
            <a:r>
              <a:rPr lang="en-US" sz="2400" b="1" dirty="0"/>
              <a:t>Edit default Format Rules</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32</a:t>
            </a:fld>
            <a:endParaRPr lang="en-US" dirty="0"/>
          </a:p>
        </p:txBody>
      </p:sp>
    </p:spTree>
    <p:extLst>
      <p:ext uri="{BB962C8B-B14F-4D97-AF65-F5344CB8AC3E}">
        <p14:creationId xmlns:p14="http://schemas.microsoft.com/office/powerpoint/2010/main" val="20943817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52085" y="2235200"/>
            <a:ext cx="6245912" cy="2387600"/>
          </a:xfrm>
        </p:spPr>
        <p:txBody>
          <a:bodyPr anchor="ctr"/>
          <a:lstStyle/>
          <a:p>
            <a:r>
              <a:rPr lang="en-US" dirty="0"/>
              <a:t>Data Validation</a:t>
            </a:r>
          </a:p>
        </p:txBody>
      </p:sp>
      <p:sp>
        <p:nvSpPr>
          <p:cNvPr id="3" name="Title 1">
            <a:extLst>
              <a:ext uri="{FF2B5EF4-FFF2-40B4-BE49-F238E27FC236}">
                <a16:creationId xmlns:a16="http://schemas.microsoft.com/office/drawing/2014/main" id="{7FE8B5A0-EF84-4CD6-4B41-6D5789FFA10A}"/>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2</a:t>
            </a:r>
            <a:endParaRPr lang="en-US" sz="5400" b="1" dirty="0"/>
          </a:p>
        </p:txBody>
      </p:sp>
    </p:spTree>
    <p:extLst>
      <p:ext uri="{BB962C8B-B14F-4D97-AF65-F5344CB8AC3E}">
        <p14:creationId xmlns:p14="http://schemas.microsoft.com/office/powerpoint/2010/main" val="4527120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Data Validation (</a:t>
            </a:r>
            <a:r>
              <a:rPr lang="en-US" dirty="0" err="1"/>
              <a:t>Convalida</a:t>
            </a:r>
            <a:r>
              <a:rPr lang="en-US" dirty="0"/>
              <a:t> </a:t>
            </a:r>
            <a:r>
              <a:rPr lang="en-US" dirty="0" err="1"/>
              <a:t>dei</a:t>
            </a:r>
            <a:r>
              <a:rPr lang="en-US" dirty="0"/>
              <a:t> </a:t>
            </a:r>
            <a:r>
              <a:rPr lang="en-US" dirty="0" err="1"/>
              <a:t>Dati</a:t>
            </a:r>
            <a:r>
              <a:rPr lang="en-US" dirty="0"/>
              <a: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34</a:t>
            </a:fld>
            <a:endParaRPr lang="en-US" dirty="0"/>
          </a:p>
        </p:txBody>
      </p:sp>
      <p:pic>
        <p:nvPicPr>
          <p:cNvPr id="8" name="Picture 7" descr="A picture containing text, screenshot, font, number&#10;&#10;Description automatically generated">
            <a:extLst>
              <a:ext uri="{FF2B5EF4-FFF2-40B4-BE49-F238E27FC236}">
                <a16:creationId xmlns:a16="http://schemas.microsoft.com/office/drawing/2014/main" id="{CCC2DEC2-0F9F-D88C-E774-E6219A5EFC22}"/>
              </a:ext>
            </a:extLst>
          </p:cNvPr>
          <p:cNvPicPr>
            <a:picLocks noChangeAspect="1"/>
          </p:cNvPicPr>
          <p:nvPr/>
        </p:nvPicPr>
        <p:blipFill>
          <a:blip r:embed="rId2"/>
          <a:stretch>
            <a:fillRect/>
          </a:stretch>
        </p:blipFill>
        <p:spPr>
          <a:xfrm>
            <a:off x="896115" y="1789818"/>
            <a:ext cx="4353533" cy="2886478"/>
          </a:xfrm>
          <a:prstGeom prst="rect">
            <a:avLst/>
          </a:prstGeom>
        </p:spPr>
      </p:pic>
      <p:sp>
        <p:nvSpPr>
          <p:cNvPr id="9" name="Rectangle: Rounded Corners 8">
            <a:extLst>
              <a:ext uri="{FF2B5EF4-FFF2-40B4-BE49-F238E27FC236}">
                <a16:creationId xmlns:a16="http://schemas.microsoft.com/office/drawing/2014/main" id="{DA87D2A8-BC93-733A-EB52-76ABF7211EC8}"/>
              </a:ext>
            </a:extLst>
          </p:cNvPr>
          <p:cNvSpPr/>
          <p:nvPr/>
        </p:nvSpPr>
        <p:spPr>
          <a:xfrm>
            <a:off x="3918856" y="2201347"/>
            <a:ext cx="1330792" cy="2474949"/>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screenshot of a computer error&#10;&#10;Description automatically generated with medium confidence">
            <a:extLst>
              <a:ext uri="{FF2B5EF4-FFF2-40B4-BE49-F238E27FC236}">
                <a16:creationId xmlns:a16="http://schemas.microsoft.com/office/drawing/2014/main" id="{53108D7C-117C-4789-8AE0-7431B34E9963}"/>
              </a:ext>
            </a:extLst>
          </p:cNvPr>
          <p:cNvPicPr>
            <a:picLocks noChangeAspect="1"/>
          </p:cNvPicPr>
          <p:nvPr/>
        </p:nvPicPr>
        <p:blipFill>
          <a:blip r:embed="rId3"/>
          <a:stretch>
            <a:fillRect/>
          </a:stretch>
        </p:blipFill>
        <p:spPr>
          <a:xfrm>
            <a:off x="6096000" y="1704081"/>
            <a:ext cx="3753374" cy="3057952"/>
          </a:xfrm>
          <a:prstGeom prst="rect">
            <a:avLst/>
          </a:prstGeom>
        </p:spPr>
      </p:pic>
      <p:sp>
        <p:nvSpPr>
          <p:cNvPr id="4" name="Content Placeholder 2">
            <a:extLst>
              <a:ext uri="{FF2B5EF4-FFF2-40B4-BE49-F238E27FC236}">
                <a16:creationId xmlns:a16="http://schemas.microsoft.com/office/drawing/2014/main" id="{12D8510C-3338-F8D0-39E5-378022AB464D}"/>
              </a:ext>
            </a:extLst>
          </p:cNvPr>
          <p:cNvSpPr>
            <a:spLocks noGrp="1"/>
          </p:cNvSpPr>
          <p:nvPr>
            <p:ph idx="1"/>
          </p:nvPr>
        </p:nvSpPr>
        <p:spPr>
          <a:xfrm>
            <a:off x="2679999" y="4863970"/>
            <a:ext cx="6832002" cy="1048558"/>
          </a:xfrm>
        </p:spPr>
        <p:txBody>
          <a:bodyPr vert="horz" lIns="91440" tIns="45720" rIns="91440" bIns="45720" rtlCol="0" anchor="t">
            <a:normAutofit/>
          </a:bodyPr>
          <a:lstStyle/>
          <a:p>
            <a:r>
              <a:rPr lang="it-IT" b="0" i="0" u="none" strike="noStrike" baseline="0" dirty="0">
                <a:solidFill>
                  <a:srgbClr val="000000"/>
                </a:solidFill>
                <a:latin typeface="+mj-lt"/>
              </a:rPr>
              <a:t>MENU:</a:t>
            </a:r>
          </a:p>
          <a:p>
            <a:r>
              <a:rPr lang="it-IT" b="1" dirty="0">
                <a:solidFill>
                  <a:srgbClr val="000000"/>
                </a:solidFill>
                <a:latin typeface="+mj-lt"/>
              </a:rPr>
              <a:t>Data &gt; Data Tools &gt; Data Validation</a:t>
            </a:r>
            <a:endParaRPr lang="it-IT" b="1" i="0" u="none" strike="noStrike" baseline="0" dirty="0">
              <a:solidFill>
                <a:srgbClr val="000000"/>
              </a:solidFill>
              <a:latin typeface="+mj-lt"/>
            </a:endParaRPr>
          </a:p>
        </p:txBody>
      </p:sp>
    </p:spTree>
    <p:extLst>
      <p:ext uri="{BB962C8B-B14F-4D97-AF65-F5344CB8AC3E}">
        <p14:creationId xmlns:p14="http://schemas.microsoft.com/office/powerpoint/2010/main" val="22221562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Data Validation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35</a:t>
            </a:fld>
            <a:endParaRPr lang="en-US" dirty="0"/>
          </a:p>
        </p:txBody>
      </p:sp>
      <p:pic>
        <p:nvPicPr>
          <p:cNvPr id="6" name="Picture 5">
            <a:extLst>
              <a:ext uri="{FF2B5EF4-FFF2-40B4-BE49-F238E27FC236}">
                <a16:creationId xmlns:a16="http://schemas.microsoft.com/office/drawing/2014/main" id="{E816A53B-E123-4085-7EA0-10244D851B52}"/>
              </a:ext>
            </a:extLst>
          </p:cNvPr>
          <p:cNvPicPr>
            <a:picLocks noChangeAspect="1"/>
          </p:cNvPicPr>
          <p:nvPr/>
        </p:nvPicPr>
        <p:blipFill>
          <a:blip r:embed="rId2"/>
          <a:stretch>
            <a:fillRect/>
          </a:stretch>
        </p:blipFill>
        <p:spPr>
          <a:xfrm>
            <a:off x="6727222" y="2201347"/>
            <a:ext cx="2133898" cy="2114845"/>
          </a:xfrm>
          <a:prstGeom prst="rect">
            <a:avLst/>
          </a:prstGeom>
        </p:spPr>
      </p:pic>
      <p:pic>
        <p:nvPicPr>
          <p:cNvPr id="12" name="Picture 11">
            <a:extLst>
              <a:ext uri="{FF2B5EF4-FFF2-40B4-BE49-F238E27FC236}">
                <a16:creationId xmlns:a16="http://schemas.microsoft.com/office/drawing/2014/main" id="{7C0E2843-1C5A-5226-4FF4-4FF72CB415E0}"/>
              </a:ext>
            </a:extLst>
          </p:cNvPr>
          <p:cNvPicPr>
            <a:picLocks noChangeAspect="1"/>
          </p:cNvPicPr>
          <p:nvPr/>
        </p:nvPicPr>
        <p:blipFill>
          <a:blip r:embed="rId3"/>
          <a:stretch>
            <a:fillRect/>
          </a:stretch>
        </p:blipFill>
        <p:spPr>
          <a:xfrm>
            <a:off x="1274212" y="1806206"/>
            <a:ext cx="4362450" cy="2905125"/>
          </a:xfrm>
          <a:prstGeom prst="rect">
            <a:avLst/>
          </a:prstGeom>
        </p:spPr>
      </p:pic>
      <p:sp>
        <p:nvSpPr>
          <p:cNvPr id="4" name="Content Placeholder 2">
            <a:extLst>
              <a:ext uri="{FF2B5EF4-FFF2-40B4-BE49-F238E27FC236}">
                <a16:creationId xmlns:a16="http://schemas.microsoft.com/office/drawing/2014/main" id="{2080A451-D112-2EB6-9F76-9FAAF423FA3F}"/>
              </a:ext>
            </a:extLst>
          </p:cNvPr>
          <p:cNvSpPr>
            <a:spLocks noGrp="1"/>
          </p:cNvSpPr>
          <p:nvPr>
            <p:ph idx="1"/>
          </p:nvPr>
        </p:nvSpPr>
        <p:spPr>
          <a:xfrm>
            <a:off x="2679999" y="4863970"/>
            <a:ext cx="6832002" cy="1048558"/>
          </a:xfrm>
        </p:spPr>
        <p:txBody>
          <a:bodyPr vert="horz" lIns="91440" tIns="45720" rIns="91440" bIns="45720" rtlCol="0" anchor="t">
            <a:normAutofit/>
          </a:bodyPr>
          <a:lstStyle/>
          <a:p>
            <a:r>
              <a:rPr lang="it-IT" b="0" i="0" u="none" strike="noStrike" baseline="0" dirty="0">
                <a:solidFill>
                  <a:srgbClr val="000000"/>
                </a:solidFill>
                <a:latin typeface="+mj-lt"/>
              </a:rPr>
              <a:t>MENU:</a:t>
            </a:r>
          </a:p>
          <a:p>
            <a:r>
              <a:rPr lang="it-IT" b="1" dirty="0">
                <a:solidFill>
                  <a:srgbClr val="000000"/>
                </a:solidFill>
                <a:latin typeface="+mj-lt"/>
              </a:rPr>
              <a:t>Data &gt; Data Tools &gt; Circle Invalid Data</a:t>
            </a:r>
            <a:endParaRPr lang="it-IT" b="1" i="0" u="none" strike="noStrike" baseline="0" dirty="0">
              <a:solidFill>
                <a:srgbClr val="000000"/>
              </a:solidFill>
              <a:latin typeface="+mj-lt"/>
            </a:endParaRPr>
          </a:p>
        </p:txBody>
      </p:sp>
    </p:spTree>
    <p:extLst>
      <p:ext uri="{BB962C8B-B14F-4D97-AF65-F5344CB8AC3E}">
        <p14:creationId xmlns:p14="http://schemas.microsoft.com/office/powerpoint/2010/main" val="19977794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2-8</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a:t>
            </a:r>
            <a:r>
              <a:rPr lang="en-US" sz="2400" dirty="0" err="1"/>
              <a:t>su</a:t>
            </a:r>
            <a:r>
              <a:rPr lang="en-US" sz="2400" dirty="0"/>
              <a:t> Data Validation</a:t>
            </a:r>
          </a:p>
          <a:p>
            <a:r>
              <a:rPr lang="en-US" sz="2400" b="1" dirty="0"/>
              <a:t>documento4</a:t>
            </a:r>
            <a:r>
              <a:rPr lang="en-US" sz="2400" dirty="0"/>
              <a:t>\</a:t>
            </a:r>
            <a:r>
              <a:rPr lang="en-US" sz="2400" b="1" dirty="0"/>
              <a:t>vendite.xlsx</a:t>
            </a:r>
            <a:endParaRPr lang="en-US" sz="2400" dirty="0"/>
          </a:p>
          <a:p>
            <a:pPr marL="342900" indent="-342900">
              <a:buFontTx/>
              <a:buChar char="-"/>
            </a:pPr>
            <a:r>
              <a:rPr lang="en-US" sz="2400" dirty="0" err="1"/>
              <a:t>Selezionare</a:t>
            </a:r>
            <a:r>
              <a:rPr lang="en-US" sz="2400" dirty="0"/>
              <a:t> la Colonna “</a:t>
            </a:r>
            <a:r>
              <a:rPr lang="en-US" sz="2400" dirty="0" err="1"/>
              <a:t>Commissione</a:t>
            </a:r>
            <a:r>
              <a:rPr lang="en-US" sz="2400" dirty="0"/>
              <a:t> per il </a:t>
            </a:r>
            <a:r>
              <a:rPr lang="en-US" sz="2400" dirty="0" err="1"/>
              <a:t>Rappresentante</a:t>
            </a:r>
            <a:r>
              <a:rPr lang="en-US" sz="2400" dirty="0"/>
              <a:t>”</a:t>
            </a:r>
          </a:p>
          <a:p>
            <a:pPr marL="342900" indent="-342900">
              <a:buFontTx/>
              <a:buChar char="-"/>
            </a:pPr>
            <a:r>
              <a:rPr lang="en-US" dirty="0" err="1"/>
              <a:t>Selezionare</a:t>
            </a:r>
            <a:r>
              <a:rPr lang="en-US" dirty="0"/>
              <a:t> un range di </a:t>
            </a:r>
            <a:r>
              <a:rPr lang="en-US" dirty="0" err="1"/>
              <a:t>valori</a:t>
            </a:r>
            <a:r>
              <a:rPr lang="en-US" dirty="0"/>
              <a:t> “</a:t>
            </a:r>
            <a:r>
              <a:rPr lang="en-US" dirty="0" err="1"/>
              <a:t>validi</a:t>
            </a:r>
            <a:r>
              <a:rPr lang="en-US" dirty="0"/>
              <a:t>”</a:t>
            </a:r>
          </a:p>
          <a:p>
            <a:pPr marL="342900" indent="-342900">
              <a:buFontTx/>
              <a:buChar char="-"/>
            </a:pPr>
            <a:r>
              <a:rPr lang="en-US" sz="2400" dirty="0" err="1"/>
              <a:t>Evidenziare</a:t>
            </a:r>
            <a:r>
              <a:rPr lang="en-US" sz="2400" dirty="0"/>
              <a:t> </a:t>
            </a:r>
            <a:r>
              <a:rPr lang="en-US" sz="2400" dirty="0" err="1"/>
              <a:t>i</a:t>
            </a:r>
            <a:r>
              <a:rPr lang="en-US" sz="2400" dirty="0"/>
              <a:t> </a:t>
            </a:r>
            <a:r>
              <a:rPr lang="en-US" sz="2400" dirty="0" err="1"/>
              <a:t>dati</a:t>
            </a:r>
            <a:r>
              <a:rPr lang="en-US" sz="2400" dirty="0"/>
              <a:t> “non </a:t>
            </a:r>
            <a:r>
              <a:rPr lang="en-US" sz="2400" dirty="0" err="1"/>
              <a:t>validi</a:t>
            </a:r>
            <a:r>
              <a:rPr lang="en-US" sz="2400" dirty="0"/>
              <a:t>” </a:t>
            </a:r>
            <a:r>
              <a:rPr lang="en-US" sz="2400" dirty="0" err="1"/>
              <a:t>sulla</a:t>
            </a:r>
            <a:r>
              <a:rPr lang="en-US" sz="2400" dirty="0"/>
              <a:t> base del range </a:t>
            </a:r>
            <a:r>
              <a:rPr lang="en-US" sz="2400" dirty="0" err="1"/>
              <a:t>definito</a:t>
            </a:r>
            <a:endParaRPr lang="en-US" sz="2400"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36</a:t>
            </a:fld>
            <a:endParaRPr lang="en-US" dirty="0"/>
          </a:p>
        </p:txBody>
      </p:sp>
    </p:spTree>
    <p:extLst>
      <p:ext uri="{BB962C8B-B14F-4D97-AF65-F5344CB8AC3E}">
        <p14:creationId xmlns:p14="http://schemas.microsoft.com/office/powerpoint/2010/main" val="29390303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2-9</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a:t>
            </a:r>
            <a:r>
              <a:rPr lang="en-US" sz="2400" dirty="0" err="1"/>
              <a:t>su</a:t>
            </a:r>
            <a:r>
              <a:rPr lang="en-US" sz="2400" dirty="0"/>
              <a:t> Data Validation</a:t>
            </a:r>
          </a:p>
          <a:p>
            <a:r>
              <a:rPr lang="en-US" sz="2400" b="1" dirty="0"/>
              <a:t>documento7</a:t>
            </a:r>
            <a:r>
              <a:rPr lang="en-US" sz="2400" dirty="0"/>
              <a:t>\</a:t>
            </a:r>
            <a:r>
              <a:rPr lang="en-US" sz="2400" b="1" dirty="0"/>
              <a:t>prodotti.xlsx</a:t>
            </a:r>
            <a:endParaRPr lang="en-US" sz="2400" dirty="0"/>
          </a:p>
          <a:p>
            <a:pPr marL="342900" indent="-342900">
              <a:buFontTx/>
              <a:buChar char="-"/>
            </a:pPr>
            <a:r>
              <a:rPr lang="en-US" sz="2400" dirty="0" err="1"/>
              <a:t>Selezionare</a:t>
            </a:r>
            <a:r>
              <a:rPr lang="en-US" sz="2400" dirty="0"/>
              <a:t> la Colonna “Data”</a:t>
            </a:r>
          </a:p>
          <a:p>
            <a:pPr marL="342900" indent="-342900">
              <a:buFontTx/>
              <a:buChar char="-"/>
            </a:pPr>
            <a:r>
              <a:rPr lang="en-US" dirty="0" err="1"/>
              <a:t>Selezionare</a:t>
            </a:r>
            <a:r>
              <a:rPr lang="en-US" dirty="0"/>
              <a:t> un range di date “</a:t>
            </a:r>
            <a:r>
              <a:rPr lang="en-US" dirty="0" err="1"/>
              <a:t>valide</a:t>
            </a:r>
            <a:r>
              <a:rPr lang="en-US" dirty="0"/>
              <a:t>”</a:t>
            </a:r>
          </a:p>
          <a:p>
            <a:pPr marL="342900" indent="-342900">
              <a:buFontTx/>
              <a:buChar char="-"/>
            </a:pPr>
            <a:r>
              <a:rPr lang="en-US" sz="2400" dirty="0" err="1"/>
              <a:t>Evidenziare</a:t>
            </a:r>
            <a:r>
              <a:rPr lang="en-US" sz="2400" dirty="0"/>
              <a:t> </a:t>
            </a:r>
            <a:r>
              <a:rPr lang="en-US" sz="2400" dirty="0" err="1"/>
              <a:t>i</a:t>
            </a:r>
            <a:r>
              <a:rPr lang="en-US" sz="2400" dirty="0"/>
              <a:t> </a:t>
            </a:r>
            <a:r>
              <a:rPr lang="en-US" sz="2400" dirty="0" err="1"/>
              <a:t>dati</a:t>
            </a:r>
            <a:r>
              <a:rPr lang="en-US" sz="2400" dirty="0"/>
              <a:t> “non </a:t>
            </a:r>
            <a:r>
              <a:rPr lang="en-US" sz="2400" dirty="0" err="1"/>
              <a:t>validi</a:t>
            </a:r>
            <a:r>
              <a:rPr lang="en-US" sz="2400" dirty="0"/>
              <a:t>” </a:t>
            </a:r>
            <a:r>
              <a:rPr lang="en-US" sz="2400" dirty="0" err="1"/>
              <a:t>sulla</a:t>
            </a:r>
            <a:r>
              <a:rPr lang="en-US" sz="2400" dirty="0"/>
              <a:t> base del range </a:t>
            </a:r>
            <a:r>
              <a:rPr lang="en-US" sz="2400" dirty="0" err="1"/>
              <a:t>definito</a:t>
            </a:r>
            <a:endParaRPr lang="en-US" sz="2400"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37</a:t>
            </a:fld>
            <a:endParaRPr lang="en-US" dirty="0"/>
          </a:p>
        </p:txBody>
      </p:sp>
    </p:spTree>
    <p:extLst>
      <p:ext uri="{BB962C8B-B14F-4D97-AF65-F5344CB8AC3E}">
        <p14:creationId xmlns:p14="http://schemas.microsoft.com/office/powerpoint/2010/main" val="16258738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2-10</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b="1" dirty="0" err="1"/>
              <a:t>Esercizio</a:t>
            </a:r>
            <a:r>
              <a:rPr lang="en-US" sz="2400" b="1" dirty="0"/>
              <a:t> </a:t>
            </a:r>
            <a:r>
              <a:rPr lang="en-US" sz="2400" b="1" dirty="0" err="1"/>
              <a:t>su</a:t>
            </a:r>
            <a:r>
              <a:rPr lang="en-US" sz="2400" b="1" dirty="0"/>
              <a:t> Data Validation</a:t>
            </a:r>
          </a:p>
          <a:p>
            <a:r>
              <a:rPr lang="en-US" sz="2400" b="1" dirty="0"/>
              <a:t>documento7</a:t>
            </a:r>
            <a:r>
              <a:rPr lang="en-US" sz="2400" dirty="0"/>
              <a:t>\</a:t>
            </a:r>
            <a:r>
              <a:rPr lang="en-US" sz="2400" b="1" dirty="0"/>
              <a:t>prodotti.xlsx</a:t>
            </a:r>
            <a:endParaRPr lang="en-US" sz="2400" dirty="0"/>
          </a:p>
          <a:p>
            <a:pPr marL="342900" indent="-342900">
              <a:buFontTx/>
              <a:buChar char="-"/>
            </a:pPr>
            <a:r>
              <a:rPr lang="en-US" sz="2400" dirty="0" err="1"/>
              <a:t>Inserire</a:t>
            </a:r>
            <a:r>
              <a:rPr lang="en-US" sz="2400" dirty="0"/>
              <a:t> </a:t>
            </a:r>
            <a:r>
              <a:rPr lang="en-US" sz="2400" dirty="0" err="1"/>
              <a:t>una</a:t>
            </a:r>
            <a:r>
              <a:rPr lang="en-US" sz="2400" dirty="0"/>
              <a:t> </a:t>
            </a:r>
            <a:r>
              <a:rPr lang="en-US" sz="2400" dirty="0" err="1"/>
              <a:t>regola</a:t>
            </a:r>
            <a:r>
              <a:rPr lang="en-US" sz="2400" dirty="0"/>
              <a:t> di Data Validation </a:t>
            </a:r>
            <a:r>
              <a:rPr lang="en-US" sz="2400" dirty="0" err="1"/>
              <a:t>basata</a:t>
            </a:r>
            <a:r>
              <a:rPr lang="en-US" sz="2400" dirty="0"/>
              <a:t> </a:t>
            </a:r>
            <a:r>
              <a:rPr lang="en-US" sz="2400" dirty="0" err="1"/>
              <a:t>sulle</a:t>
            </a:r>
            <a:r>
              <a:rPr lang="en-US" sz="2400" dirty="0"/>
              <a:t> date, e </a:t>
            </a:r>
            <a:r>
              <a:rPr lang="en-US" sz="2400" dirty="0" err="1"/>
              <a:t>provare</a:t>
            </a:r>
            <a:r>
              <a:rPr lang="en-US" sz="2400" dirty="0"/>
              <a:t> ad </a:t>
            </a:r>
            <a:r>
              <a:rPr lang="en-US" sz="2400" dirty="0" err="1"/>
              <a:t>inserire</a:t>
            </a:r>
            <a:r>
              <a:rPr lang="en-US" sz="2400" dirty="0"/>
              <a:t> un record con un </a:t>
            </a:r>
            <a:r>
              <a:rPr lang="en-US" sz="2400" dirty="0" err="1"/>
              <a:t>valore</a:t>
            </a:r>
            <a:r>
              <a:rPr lang="en-US" sz="2400" dirty="0"/>
              <a:t> “out of range”</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38</a:t>
            </a:fld>
            <a:endParaRPr lang="en-US" dirty="0"/>
          </a:p>
        </p:txBody>
      </p:sp>
    </p:spTree>
    <p:extLst>
      <p:ext uri="{BB962C8B-B14F-4D97-AF65-F5344CB8AC3E}">
        <p14:creationId xmlns:p14="http://schemas.microsoft.com/office/powerpoint/2010/main" val="19012820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52085" y="2235200"/>
            <a:ext cx="6245912" cy="2387600"/>
          </a:xfrm>
        </p:spPr>
        <p:txBody>
          <a:bodyPr anchor="ctr"/>
          <a:lstStyle/>
          <a:p>
            <a:r>
              <a:rPr lang="en-US" dirty="0"/>
              <a:t>Moduli</a:t>
            </a:r>
          </a:p>
        </p:txBody>
      </p:sp>
      <p:sp>
        <p:nvSpPr>
          <p:cNvPr id="3" name="Title 1">
            <a:extLst>
              <a:ext uri="{FF2B5EF4-FFF2-40B4-BE49-F238E27FC236}">
                <a16:creationId xmlns:a16="http://schemas.microsoft.com/office/drawing/2014/main" id="{931E5EA5-9A46-F653-E8FA-2642F834E332}"/>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2</a:t>
            </a:r>
            <a:endParaRPr lang="en-US" sz="5400" b="1" dirty="0"/>
          </a:p>
        </p:txBody>
      </p:sp>
    </p:spTree>
    <p:extLst>
      <p:ext uri="{BB962C8B-B14F-4D97-AF65-F5344CB8AC3E}">
        <p14:creationId xmlns:p14="http://schemas.microsoft.com/office/powerpoint/2010/main" val="981811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Ordinamento</a:t>
            </a:r>
            <a:r>
              <a:rPr lang="en-US" dirty="0"/>
              <a:t> </a:t>
            </a:r>
            <a:r>
              <a:rPr lang="en-US" dirty="0" err="1"/>
              <a:t>Automatico</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37719"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a:t>
            </a:fld>
            <a:endParaRPr lang="en-US" dirty="0"/>
          </a:p>
        </p:txBody>
      </p:sp>
      <p:pic>
        <p:nvPicPr>
          <p:cNvPr id="6" name="Picture 5">
            <a:extLst>
              <a:ext uri="{FF2B5EF4-FFF2-40B4-BE49-F238E27FC236}">
                <a16:creationId xmlns:a16="http://schemas.microsoft.com/office/drawing/2014/main" id="{C5ED7E67-EB07-107D-A9C2-524F8E73DB0A}"/>
              </a:ext>
            </a:extLst>
          </p:cNvPr>
          <p:cNvPicPr>
            <a:picLocks noChangeAspect="1"/>
          </p:cNvPicPr>
          <p:nvPr/>
        </p:nvPicPr>
        <p:blipFill>
          <a:blip r:embed="rId2"/>
          <a:stretch>
            <a:fillRect/>
          </a:stretch>
        </p:blipFill>
        <p:spPr>
          <a:xfrm>
            <a:off x="1678938" y="1148044"/>
            <a:ext cx="6030167" cy="5020376"/>
          </a:xfrm>
          <a:prstGeom prst="rect">
            <a:avLst/>
          </a:prstGeom>
        </p:spPr>
      </p:pic>
      <p:sp>
        <p:nvSpPr>
          <p:cNvPr id="8" name="Text Placeholder 33">
            <a:extLst>
              <a:ext uri="{FF2B5EF4-FFF2-40B4-BE49-F238E27FC236}">
                <a16:creationId xmlns:a16="http://schemas.microsoft.com/office/drawing/2014/main" id="{CF2A174A-40BC-389D-C366-7BF4B4184477}"/>
              </a:ext>
            </a:extLst>
          </p:cNvPr>
          <p:cNvSpPr txBox="1">
            <a:spLocks/>
          </p:cNvSpPr>
          <p:nvPr/>
        </p:nvSpPr>
        <p:spPr>
          <a:xfrm>
            <a:off x="7945514" y="1962263"/>
            <a:ext cx="3561739"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Una volta </a:t>
            </a:r>
            <a:r>
              <a:rPr lang="en-US" sz="2400" dirty="0" err="1"/>
              <a:t>che</a:t>
            </a:r>
            <a:r>
              <a:rPr lang="en-US" sz="2400" dirty="0"/>
              <a:t> il range di </a:t>
            </a:r>
            <a:r>
              <a:rPr lang="en-US" sz="2400" dirty="0" err="1"/>
              <a:t>valori</a:t>
            </a:r>
            <a:r>
              <a:rPr lang="en-US" sz="2400" dirty="0"/>
              <a:t> è “</a:t>
            </a:r>
            <a:r>
              <a:rPr lang="en-US" sz="2400" dirty="0" err="1"/>
              <a:t>diventato</a:t>
            </a:r>
            <a:r>
              <a:rPr lang="en-US" sz="2400" dirty="0"/>
              <a:t>” per Excel </a:t>
            </a:r>
            <a:r>
              <a:rPr lang="en-US" sz="2400" dirty="0" err="1"/>
              <a:t>una</a:t>
            </a:r>
            <a:r>
              <a:rPr lang="en-US" sz="2400" dirty="0"/>
              <a:t> </a:t>
            </a:r>
            <a:r>
              <a:rPr lang="en-US" sz="2400" dirty="0" err="1"/>
              <a:t>Tabella</a:t>
            </a:r>
            <a:r>
              <a:rPr lang="en-US" sz="2400" dirty="0"/>
              <a:t>, </a:t>
            </a:r>
            <a:r>
              <a:rPr lang="en-US" sz="2400" dirty="0" err="1"/>
              <a:t>diventano</a:t>
            </a:r>
            <a:r>
              <a:rPr lang="en-US" sz="2400" dirty="0"/>
              <a:t> </a:t>
            </a:r>
            <a:r>
              <a:rPr lang="en-US" sz="2400" b="1" dirty="0" err="1"/>
              <a:t>automaticamente</a:t>
            </a:r>
            <a:r>
              <a:rPr lang="en-US" sz="2400" dirty="0"/>
              <a:t> </a:t>
            </a:r>
            <a:r>
              <a:rPr lang="en-US" sz="2400" dirty="0" err="1"/>
              <a:t>disponibili</a:t>
            </a:r>
            <a:r>
              <a:rPr lang="en-US" sz="2400" dirty="0"/>
              <a:t> </a:t>
            </a:r>
            <a:r>
              <a:rPr lang="en-US" sz="2400" dirty="0" err="1"/>
              <a:t>strumenti</a:t>
            </a:r>
            <a:r>
              <a:rPr lang="en-US" sz="2400" dirty="0"/>
              <a:t> di </a:t>
            </a:r>
            <a:r>
              <a:rPr lang="en-US" sz="2400" dirty="0" err="1"/>
              <a:t>ordinamento</a:t>
            </a:r>
            <a:r>
              <a:rPr lang="en-US" sz="2400" dirty="0"/>
              <a:t>, </a:t>
            </a:r>
            <a:r>
              <a:rPr lang="en-US" sz="2400" dirty="0" err="1"/>
              <a:t>che</a:t>
            </a:r>
            <a:r>
              <a:rPr lang="en-US" sz="2400" dirty="0"/>
              <a:t> </a:t>
            </a:r>
            <a:r>
              <a:rPr lang="en-US" sz="2400" dirty="0" err="1"/>
              <a:t>variano</a:t>
            </a:r>
            <a:r>
              <a:rPr lang="en-US" sz="2400" dirty="0"/>
              <a:t> a </a:t>
            </a:r>
            <a:r>
              <a:rPr lang="en-US" sz="2400" dirty="0" err="1"/>
              <a:t>seconda</a:t>
            </a:r>
            <a:r>
              <a:rPr lang="en-US" sz="2400" dirty="0"/>
              <a:t> del </a:t>
            </a:r>
            <a:r>
              <a:rPr lang="en-US" sz="2400" dirty="0" err="1"/>
              <a:t>tipo</a:t>
            </a:r>
            <a:r>
              <a:rPr lang="en-US" sz="2400" dirty="0"/>
              <a:t> di </a:t>
            </a:r>
            <a:r>
              <a:rPr lang="en-US" sz="2400" dirty="0" err="1"/>
              <a:t>dato</a:t>
            </a:r>
            <a:r>
              <a:rPr lang="en-US" sz="2400" dirty="0"/>
              <a:t> </a:t>
            </a:r>
            <a:r>
              <a:rPr lang="en-US" sz="2400" dirty="0" err="1"/>
              <a:t>della</a:t>
            </a:r>
            <a:r>
              <a:rPr lang="en-US" sz="2400" dirty="0"/>
              <a:t> Colonna </a:t>
            </a:r>
            <a:r>
              <a:rPr lang="en-US" sz="2400" dirty="0" err="1"/>
              <a:t>i</a:t>
            </a:r>
            <a:r>
              <a:rPr lang="en-US" sz="2400" dirty="0"/>
              <a:t> cui </a:t>
            </a:r>
            <a:r>
              <a:rPr lang="en-US" sz="2400" dirty="0" err="1"/>
              <a:t>dati</a:t>
            </a:r>
            <a:r>
              <a:rPr lang="en-US" sz="2400" dirty="0"/>
              <a:t> </a:t>
            </a:r>
            <a:r>
              <a:rPr lang="en-US" sz="2400" dirty="0" err="1"/>
              <a:t>si</a:t>
            </a:r>
            <a:r>
              <a:rPr lang="en-US" sz="2400" dirty="0"/>
              <a:t> </a:t>
            </a:r>
            <a:r>
              <a:rPr lang="en-US" sz="2400" dirty="0" err="1"/>
              <a:t>vogliono</a:t>
            </a:r>
            <a:r>
              <a:rPr lang="en-US" sz="2400" dirty="0"/>
              <a:t> </a:t>
            </a:r>
            <a:r>
              <a:rPr lang="en-US" sz="2400" dirty="0" err="1"/>
              <a:t>ordinare</a:t>
            </a:r>
            <a:r>
              <a:rPr lang="en-US" sz="2400" dirty="0"/>
              <a:t> secondo un </a:t>
            </a:r>
            <a:r>
              <a:rPr lang="en-US" sz="2400" dirty="0" err="1"/>
              <a:t>certo</a:t>
            </a:r>
            <a:r>
              <a:rPr lang="en-US" sz="2400" dirty="0"/>
              <a:t> </a:t>
            </a:r>
            <a:r>
              <a:rPr lang="en-US" sz="2400" dirty="0" err="1"/>
              <a:t>criterio</a:t>
            </a:r>
            <a:r>
              <a:rPr lang="en-US" sz="2400" dirty="0"/>
              <a:t>.</a:t>
            </a:r>
            <a:endParaRPr lang="en-US" sz="2400" b="1" dirty="0"/>
          </a:p>
        </p:txBody>
      </p:sp>
    </p:spTree>
    <p:extLst>
      <p:ext uri="{BB962C8B-B14F-4D97-AF65-F5344CB8AC3E}">
        <p14:creationId xmlns:p14="http://schemas.microsoft.com/office/powerpoint/2010/main" val="6499827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Moduli (Form)</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40</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411264" y="1173968"/>
            <a:ext cx="10795997" cy="3984185"/>
          </a:xfrm>
        </p:spPr>
        <p:txBody>
          <a:bodyPr vert="horz" lIns="91440" tIns="45720" rIns="91440" bIns="45720" rtlCol="0" anchor="t">
            <a:normAutofit/>
          </a:bodyPr>
          <a:lstStyle/>
          <a:p>
            <a:r>
              <a:rPr lang="it-IT" b="0" i="0" u="none" strike="noStrike" baseline="0" dirty="0">
                <a:solidFill>
                  <a:srgbClr val="000000"/>
                </a:solidFill>
                <a:latin typeface="+mj-lt"/>
              </a:rPr>
              <a:t>I Moduli in Excel sono utili per il </a:t>
            </a:r>
            <a:r>
              <a:rPr lang="it-IT" b="1" i="0" u="none" strike="noStrike" baseline="0" dirty="0">
                <a:solidFill>
                  <a:srgbClr val="000000"/>
                </a:solidFill>
                <a:latin typeface="+mj-lt"/>
              </a:rPr>
              <a:t>data-entry </a:t>
            </a:r>
            <a:r>
              <a:rPr lang="it-IT" b="0" i="0" u="none" strike="noStrike" baseline="0" dirty="0">
                <a:solidFill>
                  <a:srgbClr val="000000"/>
                </a:solidFill>
                <a:latin typeface="+mj-lt"/>
              </a:rPr>
              <a:t>attraverso delle maschere di inserimento, e sono una alternativa all’inserimento diretto del valore nella cella selezionata.</a:t>
            </a:r>
          </a:p>
          <a:p>
            <a:endParaRPr lang="it-IT" dirty="0">
              <a:solidFill>
                <a:srgbClr val="000000"/>
              </a:solidFill>
              <a:latin typeface="+mj-lt"/>
            </a:endParaRPr>
          </a:p>
          <a:p>
            <a:r>
              <a:rPr lang="it-IT" i="0" u="none" strike="noStrike" baseline="0" dirty="0">
                <a:solidFill>
                  <a:srgbClr val="000000"/>
                </a:solidFill>
                <a:latin typeface="+mj-lt"/>
              </a:rPr>
              <a:t>Si utilizza il Modulo (Form in inglese) che possiamo aggiungere sia alla Quick Access Toolbar (Barra di Accesso Veloce), sia nella Barra Multifunzione, selezionando un apposito Gruppo se il comando lo richiede (come questo caso).</a:t>
            </a:r>
          </a:p>
        </p:txBody>
      </p:sp>
    </p:spTree>
    <p:extLst>
      <p:ext uri="{BB962C8B-B14F-4D97-AF65-F5344CB8AC3E}">
        <p14:creationId xmlns:p14="http://schemas.microsoft.com/office/powerpoint/2010/main" val="28177492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Moduli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41</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575388" y="1222602"/>
            <a:ext cx="6704644" cy="3984185"/>
          </a:xfrm>
        </p:spPr>
        <p:txBody>
          <a:bodyPr vert="horz" lIns="91440" tIns="45720" rIns="91440" bIns="45720" rtlCol="0" anchor="t">
            <a:normAutofit lnSpcReduction="10000"/>
          </a:bodyPr>
          <a:lstStyle/>
          <a:p>
            <a:r>
              <a:rPr lang="it-IT" b="0" i="0" u="none" strike="noStrike" baseline="0" dirty="0">
                <a:solidFill>
                  <a:srgbClr val="000000"/>
                </a:solidFill>
                <a:latin typeface="+mj-lt"/>
              </a:rPr>
              <a:t>Data una semplice tabella, Nome-Cognome-Email, si possono inserire i vari record, o digitando direttamente nelle celle, oppure si può inserire il valore tramite un modulo:</a:t>
            </a:r>
          </a:p>
          <a:p>
            <a:r>
              <a:rPr lang="it-IT" i="0" u="none" strike="noStrike" baseline="0" dirty="0">
                <a:solidFill>
                  <a:srgbClr val="000000"/>
                </a:solidFill>
                <a:latin typeface="+mj-lt"/>
              </a:rPr>
              <a:t>- Si clicca sulla riga che contiene le intestazioni, con i nomi dei campi, e poi si clicca sul simbolo della Form nel Quick Access Toolbar (Barra di accesso veloce): questo fa comparire una </a:t>
            </a:r>
            <a:r>
              <a:rPr lang="it-IT" b="1" i="0" u="none" strike="noStrike" baseline="0" dirty="0">
                <a:solidFill>
                  <a:srgbClr val="000000"/>
                </a:solidFill>
                <a:latin typeface="+mj-lt"/>
              </a:rPr>
              <a:t>maschera di inserimento</a:t>
            </a:r>
            <a:r>
              <a:rPr lang="it-IT" i="0" u="none" strike="noStrike" baseline="0" dirty="0">
                <a:solidFill>
                  <a:srgbClr val="000000"/>
                </a:solidFill>
                <a:latin typeface="+mj-lt"/>
              </a:rPr>
              <a:t> come qui in figura:</a:t>
            </a:r>
          </a:p>
        </p:txBody>
      </p:sp>
      <p:pic>
        <p:nvPicPr>
          <p:cNvPr id="6" name="Picture 5" descr="A screenshot of a computer&#10;&#10;Description automatically generated with medium confidence">
            <a:extLst>
              <a:ext uri="{FF2B5EF4-FFF2-40B4-BE49-F238E27FC236}">
                <a16:creationId xmlns:a16="http://schemas.microsoft.com/office/drawing/2014/main" id="{994F9AC5-F9F6-8507-2692-E893EA7AF2AF}"/>
              </a:ext>
            </a:extLst>
          </p:cNvPr>
          <p:cNvPicPr>
            <a:picLocks noChangeAspect="1"/>
          </p:cNvPicPr>
          <p:nvPr/>
        </p:nvPicPr>
        <p:blipFill>
          <a:blip r:embed="rId2"/>
          <a:stretch>
            <a:fillRect/>
          </a:stretch>
        </p:blipFill>
        <p:spPr>
          <a:xfrm>
            <a:off x="7501812" y="1543544"/>
            <a:ext cx="4114800" cy="3770912"/>
          </a:xfrm>
          <a:prstGeom prst="rect">
            <a:avLst/>
          </a:prstGeom>
        </p:spPr>
      </p:pic>
    </p:spTree>
    <p:extLst>
      <p:ext uri="{BB962C8B-B14F-4D97-AF65-F5344CB8AC3E}">
        <p14:creationId xmlns:p14="http://schemas.microsoft.com/office/powerpoint/2010/main" val="11960480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Moduli (3)</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42</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575388" y="1222602"/>
            <a:ext cx="6704644" cy="3984185"/>
          </a:xfrm>
        </p:spPr>
        <p:txBody>
          <a:bodyPr vert="horz" lIns="91440" tIns="45720" rIns="91440" bIns="45720" rtlCol="0" anchor="t">
            <a:normAutofit fontScale="77500" lnSpcReduction="20000"/>
          </a:bodyPr>
          <a:lstStyle/>
          <a:p>
            <a:r>
              <a:rPr lang="it-IT" b="0" i="0" u="none" strike="noStrike" baseline="0" dirty="0">
                <a:solidFill>
                  <a:srgbClr val="000000"/>
                </a:solidFill>
                <a:latin typeface="+mj-lt"/>
              </a:rPr>
              <a:t>Quando si apre la maschera del Modulo, viene selezionato il primo record della tabella. Si può fare:</a:t>
            </a:r>
          </a:p>
          <a:p>
            <a:pPr marL="457200" indent="-457200">
              <a:buFontTx/>
              <a:buChar char="-"/>
            </a:pPr>
            <a:r>
              <a:rPr lang="it-IT" b="1" dirty="0">
                <a:solidFill>
                  <a:srgbClr val="000000"/>
                </a:solidFill>
                <a:latin typeface="+mj-lt"/>
              </a:rPr>
              <a:t>New </a:t>
            </a:r>
            <a:r>
              <a:rPr lang="it-IT" dirty="0">
                <a:solidFill>
                  <a:srgbClr val="000000"/>
                </a:solidFill>
                <a:latin typeface="+mj-lt"/>
              </a:rPr>
              <a:t>(per inserire un nuovo record)</a:t>
            </a:r>
          </a:p>
          <a:p>
            <a:pPr marL="457200" indent="-457200">
              <a:buFontTx/>
              <a:buChar char="-"/>
            </a:pPr>
            <a:r>
              <a:rPr lang="it-IT" b="1" i="0" u="none" strike="noStrike" baseline="0" dirty="0">
                <a:solidFill>
                  <a:srgbClr val="000000"/>
                </a:solidFill>
                <a:latin typeface="+mj-lt"/>
              </a:rPr>
              <a:t>Cr</a:t>
            </a:r>
            <a:r>
              <a:rPr lang="it-IT" b="1" dirty="0">
                <a:solidFill>
                  <a:srgbClr val="000000"/>
                </a:solidFill>
                <a:latin typeface="+mj-lt"/>
              </a:rPr>
              <a:t>iteria </a:t>
            </a:r>
            <a:r>
              <a:rPr lang="it-IT" dirty="0">
                <a:solidFill>
                  <a:srgbClr val="000000"/>
                </a:solidFill>
                <a:latin typeface="+mj-lt"/>
              </a:rPr>
              <a:t>(per fare il «clear» dei campi e ricercare per uno dei criteri)</a:t>
            </a:r>
          </a:p>
          <a:p>
            <a:pPr marL="457200" indent="-457200">
              <a:buFontTx/>
              <a:buChar char="-"/>
            </a:pPr>
            <a:r>
              <a:rPr lang="it-IT" b="1" i="0" u="none" strike="noStrike" baseline="0" dirty="0">
                <a:solidFill>
                  <a:srgbClr val="000000"/>
                </a:solidFill>
                <a:latin typeface="+mj-lt"/>
              </a:rPr>
              <a:t>Fin</a:t>
            </a:r>
            <a:r>
              <a:rPr lang="it-IT" b="1" dirty="0">
                <a:solidFill>
                  <a:srgbClr val="000000"/>
                </a:solidFill>
                <a:latin typeface="+mj-lt"/>
              </a:rPr>
              <a:t>d Next – Fine Prev </a:t>
            </a:r>
            <a:r>
              <a:rPr lang="it-IT" dirty="0">
                <a:solidFill>
                  <a:srgbClr val="000000"/>
                </a:solidFill>
                <a:latin typeface="+mj-lt"/>
              </a:rPr>
              <a:t>(si usano per ricercare se presente un record corrispondente ad uno dei campi riempiti, e navigare nella tabella)</a:t>
            </a:r>
          </a:p>
          <a:p>
            <a:pPr marL="457200" indent="-457200">
              <a:buFontTx/>
              <a:buChar char="-"/>
            </a:pPr>
            <a:r>
              <a:rPr lang="it-IT" b="1" i="0" u="none" strike="noStrike" baseline="0" dirty="0">
                <a:solidFill>
                  <a:srgbClr val="000000"/>
                </a:solidFill>
                <a:latin typeface="+mj-lt"/>
              </a:rPr>
              <a:t>Delete</a:t>
            </a:r>
            <a:r>
              <a:rPr lang="it-IT" i="0" u="none" strike="noStrike" baseline="0" dirty="0">
                <a:solidFill>
                  <a:srgbClr val="000000"/>
                </a:solidFill>
                <a:latin typeface="+mj-lt"/>
              </a:rPr>
              <a:t> (per cancellare un record selezionato) – </a:t>
            </a:r>
          </a:p>
          <a:p>
            <a:r>
              <a:rPr lang="it-IT" b="1" i="0" u="none" strike="noStrike" baseline="0" dirty="0">
                <a:solidFill>
                  <a:srgbClr val="000000"/>
                </a:solidFill>
                <a:latin typeface="+mj-lt"/>
              </a:rPr>
              <a:t>ATTENZIONE</a:t>
            </a:r>
            <a:r>
              <a:rPr lang="it-IT" i="0" u="none" strike="noStrike" baseline="0" dirty="0">
                <a:solidFill>
                  <a:srgbClr val="000000"/>
                </a:solidFill>
                <a:latin typeface="+mj-lt"/>
              </a:rPr>
              <a:t> al fatto che la cancellazione con il modulo è irreversibile (non compare la freccia UNDO nella barra di accesso veloce per ripristinare il record)</a:t>
            </a:r>
          </a:p>
        </p:txBody>
      </p:sp>
      <p:pic>
        <p:nvPicPr>
          <p:cNvPr id="8" name="Picture 7">
            <a:extLst>
              <a:ext uri="{FF2B5EF4-FFF2-40B4-BE49-F238E27FC236}">
                <a16:creationId xmlns:a16="http://schemas.microsoft.com/office/drawing/2014/main" id="{05CDF1A0-3A09-784A-7170-2F8431150B50}"/>
              </a:ext>
            </a:extLst>
          </p:cNvPr>
          <p:cNvPicPr>
            <a:picLocks noChangeAspect="1"/>
          </p:cNvPicPr>
          <p:nvPr/>
        </p:nvPicPr>
        <p:blipFill>
          <a:blip r:embed="rId2"/>
          <a:stretch>
            <a:fillRect/>
          </a:stretch>
        </p:blipFill>
        <p:spPr>
          <a:xfrm>
            <a:off x="7546006" y="1586039"/>
            <a:ext cx="4108148" cy="3685921"/>
          </a:xfrm>
          <a:prstGeom prst="rect">
            <a:avLst/>
          </a:prstGeom>
        </p:spPr>
      </p:pic>
    </p:spTree>
    <p:extLst>
      <p:ext uri="{BB962C8B-B14F-4D97-AF65-F5344CB8AC3E}">
        <p14:creationId xmlns:p14="http://schemas.microsoft.com/office/powerpoint/2010/main" val="24833098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2-11</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a:t>
            </a:r>
            <a:r>
              <a:rPr lang="en-US" sz="2400" dirty="0" err="1"/>
              <a:t>su</a:t>
            </a:r>
            <a:r>
              <a:rPr lang="en-US" sz="2400" dirty="0"/>
              <a:t> Moduli (Form)</a:t>
            </a:r>
          </a:p>
          <a:p>
            <a:r>
              <a:rPr lang="en-US" sz="2400" b="1" dirty="0"/>
              <a:t>documento7</a:t>
            </a:r>
            <a:r>
              <a:rPr lang="en-US" sz="2400" dirty="0"/>
              <a:t>\</a:t>
            </a:r>
            <a:r>
              <a:rPr lang="en-US" sz="2400" b="1" dirty="0"/>
              <a:t>prodotti.xlsx</a:t>
            </a:r>
            <a:endParaRPr lang="en-US" sz="2400" dirty="0"/>
          </a:p>
          <a:p>
            <a:pPr marL="342900" indent="-342900">
              <a:buFontTx/>
              <a:buChar char="-"/>
            </a:pPr>
            <a:r>
              <a:rPr lang="en-US" sz="2400" dirty="0" err="1"/>
              <a:t>Inserire</a:t>
            </a:r>
            <a:r>
              <a:rPr lang="en-US" sz="2400" dirty="0"/>
              <a:t> un nuovo </a:t>
            </a:r>
            <a:r>
              <a:rPr lang="en-US" sz="2400" dirty="0" err="1"/>
              <a:t>valore</a:t>
            </a:r>
            <a:r>
              <a:rPr lang="en-US" sz="2400" dirty="0"/>
              <a:t>, </a:t>
            </a:r>
            <a:r>
              <a:rPr lang="en-US" sz="2400" dirty="0" err="1"/>
              <a:t>utilizzando</a:t>
            </a:r>
            <a:r>
              <a:rPr lang="en-US" sz="2400" dirty="0"/>
              <a:t> il Modulo</a:t>
            </a:r>
          </a:p>
          <a:p>
            <a:pPr marL="342900" indent="-342900">
              <a:buFontTx/>
              <a:buChar char="-"/>
            </a:pPr>
            <a:r>
              <a:rPr lang="en-US" dirty="0"/>
              <a:t>Fare </a:t>
            </a:r>
            <a:r>
              <a:rPr lang="en-US" dirty="0" err="1"/>
              <a:t>una</a:t>
            </a:r>
            <a:r>
              <a:rPr lang="en-US" dirty="0"/>
              <a:t> </a:t>
            </a:r>
            <a:r>
              <a:rPr lang="en-US" dirty="0" err="1"/>
              <a:t>ricerca</a:t>
            </a:r>
            <a:endParaRPr lang="en-US" dirty="0"/>
          </a:p>
          <a:p>
            <a:pPr marL="342900" indent="-342900">
              <a:buFontTx/>
              <a:buChar char="-"/>
            </a:pPr>
            <a:r>
              <a:rPr lang="en-US" dirty="0" err="1"/>
              <a:t>Eliminare</a:t>
            </a:r>
            <a:r>
              <a:rPr lang="en-US" dirty="0"/>
              <a:t> un record</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43</a:t>
            </a:fld>
            <a:endParaRPr lang="en-US" dirty="0"/>
          </a:p>
        </p:txBody>
      </p:sp>
    </p:spTree>
    <p:extLst>
      <p:ext uri="{BB962C8B-B14F-4D97-AF65-F5344CB8AC3E}">
        <p14:creationId xmlns:p14="http://schemas.microsoft.com/office/powerpoint/2010/main" val="181756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Filtro</a:t>
            </a:r>
            <a:r>
              <a:rPr lang="en-US" dirty="0"/>
              <a:t> </a:t>
            </a:r>
            <a:r>
              <a:rPr lang="en-US" dirty="0" err="1"/>
              <a:t>Automatico</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37719"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a:t>
            </a:fld>
            <a:endParaRPr lang="en-US" dirty="0"/>
          </a:p>
        </p:txBody>
      </p:sp>
      <p:pic>
        <p:nvPicPr>
          <p:cNvPr id="6" name="Picture 5">
            <a:extLst>
              <a:ext uri="{FF2B5EF4-FFF2-40B4-BE49-F238E27FC236}">
                <a16:creationId xmlns:a16="http://schemas.microsoft.com/office/drawing/2014/main" id="{21E72303-2594-D315-E14F-07931AE57DAD}"/>
              </a:ext>
            </a:extLst>
          </p:cNvPr>
          <p:cNvPicPr>
            <a:picLocks noChangeAspect="1"/>
          </p:cNvPicPr>
          <p:nvPr/>
        </p:nvPicPr>
        <p:blipFill>
          <a:blip r:embed="rId2"/>
          <a:stretch>
            <a:fillRect/>
          </a:stretch>
        </p:blipFill>
        <p:spPr>
          <a:xfrm>
            <a:off x="1967115" y="960114"/>
            <a:ext cx="4704999" cy="5434159"/>
          </a:xfrm>
          <a:prstGeom prst="rect">
            <a:avLst/>
          </a:prstGeom>
        </p:spPr>
      </p:pic>
      <p:sp>
        <p:nvSpPr>
          <p:cNvPr id="8" name="Text Placeholder 33">
            <a:extLst>
              <a:ext uri="{FF2B5EF4-FFF2-40B4-BE49-F238E27FC236}">
                <a16:creationId xmlns:a16="http://schemas.microsoft.com/office/drawing/2014/main" id="{6C165398-0564-B051-AC49-157523D0BDAE}"/>
              </a:ext>
            </a:extLst>
          </p:cNvPr>
          <p:cNvSpPr txBox="1">
            <a:spLocks/>
          </p:cNvSpPr>
          <p:nvPr/>
        </p:nvSpPr>
        <p:spPr>
          <a:xfrm>
            <a:off x="7420398" y="1642667"/>
            <a:ext cx="3561739"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Nella </a:t>
            </a:r>
            <a:r>
              <a:rPr lang="en-US" sz="2400" dirty="0" err="1"/>
              <a:t>parte</a:t>
            </a:r>
            <a:r>
              <a:rPr lang="en-US" sz="2400" dirty="0"/>
              <a:t> </a:t>
            </a:r>
            <a:r>
              <a:rPr lang="en-US" sz="2400" dirty="0" err="1"/>
              <a:t>bassa</a:t>
            </a:r>
            <a:r>
              <a:rPr lang="en-US" sz="2400" dirty="0"/>
              <a:t> del pop-up menu </a:t>
            </a:r>
            <a:r>
              <a:rPr lang="en-US" sz="2400" dirty="0" err="1"/>
              <a:t>che</a:t>
            </a:r>
            <a:r>
              <a:rPr lang="en-US" sz="2400" dirty="0"/>
              <a:t> </a:t>
            </a:r>
            <a:r>
              <a:rPr lang="en-US" sz="2400" dirty="0" err="1"/>
              <a:t>si</a:t>
            </a:r>
            <a:r>
              <a:rPr lang="en-US" sz="2400" dirty="0"/>
              <a:t> </a:t>
            </a:r>
            <a:r>
              <a:rPr lang="en-US" sz="2400" dirty="0" err="1"/>
              <a:t>ottiene</a:t>
            </a:r>
            <a:r>
              <a:rPr lang="en-US" sz="2400" dirty="0"/>
              <a:t> </a:t>
            </a:r>
            <a:r>
              <a:rPr lang="en-US" sz="2400" dirty="0" err="1"/>
              <a:t>cliccando</a:t>
            </a:r>
            <a:r>
              <a:rPr lang="en-US" sz="2400" dirty="0"/>
              <a:t> </a:t>
            </a:r>
            <a:r>
              <a:rPr lang="en-US" sz="2400" dirty="0" err="1"/>
              <a:t>sulla</a:t>
            </a:r>
            <a:r>
              <a:rPr lang="en-US" sz="2400" dirty="0"/>
              <a:t> </a:t>
            </a:r>
            <a:r>
              <a:rPr lang="en-US" sz="2400" dirty="0" err="1"/>
              <a:t>tendina</a:t>
            </a:r>
            <a:r>
              <a:rPr lang="en-US" sz="2400" dirty="0"/>
              <a:t> di </a:t>
            </a:r>
            <a:r>
              <a:rPr lang="en-US" sz="2400" dirty="0" err="1"/>
              <a:t>ogni</a:t>
            </a:r>
            <a:r>
              <a:rPr lang="en-US" sz="2400" dirty="0"/>
              <a:t> Colonna, </a:t>
            </a:r>
            <a:r>
              <a:rPr lang="en-US" sz="2400" dirty="0" err="1"/>
              <a:t>si</a:t>
            </a:r>
            <a:r>
              <a:rPr lang="en-US" sz="2400" dirty="0"/>
              <a:t> </a:t>
            </a:r>
            <a:r>
              <a:rPr lang="en-US" sz="2400" dirty="0" err="1"/>
              <a:t>può</a:t>
            </a:r>
            <a:r>
              <a:rPr lang="en-US" sz="2400" dirty="0"/>
              <a:t> </a:t>
            </a:r>
            <a:r>
              <a:rPr lang="en-US" sz="2400" dirty="0" err="1"/>
              <a:t>operare</a:t>
            </a:r>
            <a:r>
              <a:rPr lang="en-US" sz="2400" dirty="0"/>
              <a:t> il </a:t>
            </a:r>
            <a:r>
              <a:rPr lang="en-US" sz="2400" b="1" dirty="0" err="1"/>
              <a:t>Filtro</a:t>
            </a:r>
            <a:r>
              <a:rPr lang="en-US" sz="2400" b="1" dirty="0"/>
              <a:t> </a:t>
            </a:r>
            <a:r>
              <a:rPr lang="en-US" sz="2400" b="1" dirty="0" err="1"/>
              <a:t>automatico</a:t>
            </a:r>
            <a:r>
              <a:rPr lang="en-US" sz="2400" dirty="0"/>
              <a:t>, secondo </a:t>
            </a:r>
            <a:r>
              <a:rPr lang="en-US" sz="2400" dirty="0" err="1"/>
              <a:t>criteri</a:t>
            </a:r>
            <a:r>
              <a:rPr lang="en-US" sz="2400" dirty="0"/>
              <a:t> </a:t>
            </a:r>
            <a:r>
              <a:rPr lang="en-US" sz="2400" dirty="0" err="1"/>
              <a:t>stabiliti</a:t>
            </a:r>
            <a:r>
              <a:rPr lang="en-US" sz="2400" dirty="0"/>
              <a:t> </a:t>
            </a:r>
            <a:r>
              <a:rPr lang="en-US" sz="2400" dirty="0" err="1"/>
              <a:t>dalla</a:t>
            </a:r>
            <a:r>
              <a:rPr lang="en-US" sz="2400" dirty="0"/>
              <a:t> voce Date Filters, o </a:t>
            </a:r>
            <a:r>
              <a:rPr lang="en-US" sz="2400" dirty="0" err="1"/>
              <a:t>spuntando</a:t>
            </a:r>
            <a:r>
              <a:rPr lang="en-US" sz="2400" dirty="0"/>
              <a:t> </a:t>
            </a:r>
            <a:r>
              <a:rPr lang="en-US" sz="2400" dirty="0" err="1"/>
              <a:t>direttamente</a:t>
            </a:r>
            <a:r>
              <a:rPr lang="en-US" sz="2400" dirty="0"/>
              <a:t> </a:t>
            </a:r>
            <a:r>
              <a:rPr lang="en-US" sz="2400" dirty="0" err="1"/>
              <a:t>nell’elenco</a:t>
            </a:r>
            <a:r>
              <a:rPr lang="en-US" sz="2400" dirty="0"/>
              <a:t> </a:t>
            </a:r>
            <a:r>
              <a:rPr lang="en-US" sz="2400" dirty="0" err="1"/>
              <a:t>della</a:t>
            </a:r>
            <a:r>
              <a:rPr lang="en-US" sz="2400" dirty="0"/>
              <a:t> </a:t>
            </a:r>
            <a:r>
              <a:rPr lang="en-US" sz="2400" dirty="0" err="1"/>
              <a:t>finestra</a:t>
            </a:r>
            <a:r>
              <a:rPr lang="en-US" sz="2400" dirty="0"/>
              <a:t> </a:t>
            </a:r>
            <a:r>
              <a:rPr lang="en-US" sz="2400" dirty="0" err="1"/>
              <a:t>che</a:t>
            </a:r>
            <a:r>
              <a:rPr lang="en-US" sz="2400" dirty="0"/>
              <a:t> </a:t>
            </a:r>
            <a:r>
              <a:rPr lang="en-US" sz="2400" dirty="0" err="1"/>
              <a:t>riporta</a:t>
            </a:r>
            <a:r>
              <a:rPr lang="en-US" sz="2400" dirty="0"/>
              <a:t> tutti </a:t>
            </a:r>
            <a:r>
              <a:rPr lang="en-US" sz="2400" dirty="0" err="1"/>
              <a:t>i</a:t>
            </a:r>
            <a:r>
              <a:rPr lang="en-US" sz="2400" dirty="0"/>
              <a:t> </a:t>
            </a:r>
            <a:r>
              <a:rPr lang="en-US" sz="2400" dirty="0" err="1"/>
              <a:t>valori</a:t>
            </a:r>
            <a:r>
              <a:rPr lang="en-US" sz="2400" dirty="0"/>
              <a:t>.</a:t>
            </a:r>
            <a:endParaRPr lang="en-US" sz="2400" b="1" dirty="0"/>
          </a:p>
        </p:txBody>
      </p:sp>
    </p:spTree>
    <p:extLst>
      <p:ext uri="{BB962C8B-B14F-4D97-AF65-F5344CB8AC3E}">
        <p14:creationId xmlns:p14="http://schemas.microsoft.com/office/powerpoint/2010/main" val="1810078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Formattazione</a:t>
            </a:r>
            <a:r>
              <a:rPr lang="en-US" dirty="0"/>
              <a:t> </a:t>
            </a:r>
            <a:r>
              <a:rPr lang="en-US" dirty="0" err="1"/>
              <a:t>Automatica</a:t>
            </a:r>
            <a:r>
              <a:rPr lang="en-US" dirty="0"/>
              <a:t> - Filter</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37719"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9" name="Text Placeholder 33">
            <a:extLst>
              <a:ext uri="{FF2B5EF4-FFF2-40B4-BE49-F238E27FC236}">
                <a16:creationId xmlns:a16="http://schemas.microsoft.com/office/drawing/2014/main" id="{39ED3E6F-FFCF-E722-B8BA-867F66393B9B}"/>
              </a:ext>
            </a:extLst>
          </p:cNvPr>
          <p:cNvSpPr txBox="1">
            <a:spLocks/>
          </p:cNvSpPr>
          <p:nvPr/>
        </p:nvSpPr>
        <p:spPr>
          <a:xfrm>
            <a:off x="7572653" y="1083373"/>
            <a:ext cx="3943478"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Dopo aver </a:t>
            </a:r>
            <a:r>
              <a:rPr lang="en-US" sz="2400" dirty="0" err="1"/>
              <a:t>trasformato</a:t>
            </a:r>
            <a:r>
              <a:rPr lang="en-US" sz="2400" dirty="0"/>
              <a:t> il range di </a:t>
            </a:r>
            <a:r>
              <a:rPr lang="en-US" sz="2400" dirty="0" err="1"/>
              <a:t>valori</a:t>
            </a:r>
            <a:r>
              <a:rPr lang="en-US" sz="2400" dirty="0"/>
              <a:t> in </a:t>
            </a:r>
            <a:r>
              <a:rPr lang="en-US" sz="2400" dirty="0" err="1"/>
              <a:t>una</a:t>
            </a:r>
            <a:r>
              <a:rPr lang="en-US" sz="2400" dirty="0"/>
              <a:t> </a:t>
            </a:r>
            <a:r>
              <a:rPr lang="en-US" sz="2400" dirty="0" err="1"/>
              <a:t>tabella</a:t>
            </a:r>
            <a:r>
              <a:rPr lang="en-US" sz="2400" dirty="0"/>
              <a:t>, </a:t>
            </a:r>
            <a:r>
              <a:rPr lang="en-US" sz="2400" dirty="0" err="1"/>
              <a:t>selezionando</a:t>
            </a:r>
            <a:r>
              <a:rPr lang="en-US" sz="2400" dirty="0"/>
              <a:t> </a:t>
            </a:r>
            <a:r>
              <a:rPr lang="en-US" sz="2400" dirty="0" err="1"/>
              <a:t>nuovamente</a:t>
            </a:r>
            <a:r>
              <a:rPr lang="en-US" sz="2400" dirty="0"/>
              <a:t> </a:t>
            </a:r>
            <a:r>
              <a:rPr lang="en-US" sz="2400" dirty="0" err="1"/>
              <a:t>l’intero</a:t>
            </a:r>
            <a:r>
              <a:rPr lang="en-US" sz="2400" dirty="0"/>
              <a:t> range, </a:t>
            </a:r>
            <a:r>
              <a:rPr lang="en-US" sz="2400" dirty="0" err="1"/>
              <a:t>si</a:t>
            </a:r>
            <a:r>
              <a:rPr lang="en-US" sz="2400" dirty="0"/>
              <a:t> </a:t>
            </a:r>
            <a:r>
              <a:rPr lang="en-US" sz="2400" dirty="0" err="1"/>
              <a:t>può</a:t>
            </a:r>
            <a:r>
              <a:rPr lang="en-US" sz="2400" dirty="0"/>
              <a:t> </a:t>
            </a:r>
            <a:r>
              <a:rPr lang="en-US" sz="2400" dirty="0" err="1"/>
              <a:t>notare</a:t>
            </a:r>
            <a:r>
              <a:rPr lang="en-US" sz="2400" dirty="0"/>
              <a:t> </a:t>
            </a:r>
            <a:r>
              <a:rPr lang="en-US" sz="2400" dirty="0" err="1"/>
              <a:t>che</a:t>
            </a:r>
            <a:r>
              <a:rPr lang="en-US" sz="2400" dirty="0"/>
              <a:t> </a:t>
            </a:r>
            <a:r>
              <a:rPr lang="en-US" sz="2400" dirty="0" err="1"/>
              <a:t>nel</a:t>
            </a:r>
            <a:r>
              <a:rPr lang="en-US" sz="2400" dirty="0"/>
              <a:t> menu:</a:t>
            </a:r>
          </a:p>
          <a:p>
            <a:pPr marL="0" indent="0">
              <a:buNone/>
            </a:pPr>
            <a:r>
              <a:rPr lang="en-US" sz="2400" b="1" dirty="0"/>
              <a:t>Home &gt; Editing &gt; Sort &amp; Filter</a:t>
            </a:r>
          </a:p>
          <a:p>
            <a:pPr marL="0" indent="0">
              <a:buNone/>
            </a:pPr>
            <a:r>
              <a:rPr lang="en-US" sz="2400" dirty="0"/>
              <a:t>la voce Filter, </a:t>
            </a:r>
            <a:r>
              <a:rPr lang="en-US" sz="2400" dirty="0" err="1"/>
              <a:t>risulta</a:t>
            </a:r>
            <a:r>
              <a:rPr lang="en-US" sz="2400" dirty="0"/>
              <a:t> </a:t>
            </a:r>
            <a:r>
              <a:rPr lang="en-US" sz="2400" dirty="0" err="1"/>
              <a:t>selezionata</a:t>
            </a:r>
            <a:r>
              <a:rPr lang="en-US" sz="2400" dirty="0"/>
              <a:t>.</a:t>
            </a:r>
          </a:p>
          <a:p>
            <a:pPr marL="0" indent="0">
              <a:buNone/>
            </a:pPr>
            <a:r>
              <a:rPr lang="en-US" sz="2400" dirty="0"/>
              <a:t>In </a:t>
            </a:r>
            <a:r>
              <a:rPr lang="en-US" sz="2400" dirty="0" err="1"/>
              <a:t>altre</a:t>
            </a:r>
            <a:r>
              <a:rPr lang="en-US" sz="2400" dirty="0"/>
              <a:t> parole, </a:t>
            </a:r>
            <a:r>
              <a:rPr lang="en-US" sz="2400" dirty="0" err="1"/>
              <a:t>selezionando</a:t>
            </a:r>
            <a:r>
              <a:rPr lang="en-US" sz="2400" dirty="0"/>
              <a:t> il range, </a:t>
            </a:r>
            <a:r>
              <a:rPr lang="en-US" sz="2400" dirty="0" err="1"/>
              <a:t>si</a:t>
            </a:r>
            <a:r>
              <a:rPr lang="en-US" sz="2400" dirty="0"/>
              <a:t> </a:t>
            </a:r>
            <a:r>
              <a:rPr lang="en-US" sz="2400" dirty="0" err="1"/>
              <a:t>ottiene</a:t>
            </a:r>
            <a:r>
              <a:rPr lang="en-US" sz="2400" dirty="0"/>
              <a:t> la </a:t>
            </a:r>
            <a:r>
              <a:rPr lang="en-US" sz="2400" dirty="0" err="1"/>
              <a:t>formattazione</a:t>
            </a:r>
            <a:r>
              <a:rPr lang="en-US" sz="2400" dirty="0"/>
              <a:t> come </a:t>
            </a:r>
            <a:r>
              <a:rPr lang="en-US" sz="2400" dirty="0" err="1"/>
              <a:t>tabella</a:t>
            </a:r>
            <a:r>
              <a:rPr lang="en-US" sz="2400" dirty="0"/>
              <a:t>, </a:t>
            </a:r>
            <a:r>
              <a:rPr lang="en-US" sz="2400" dirty="0" err="1"/>
              <a:t>anche</a:t>
            </a:r>
            <a:r>
              <a:rPr lang="en-US" sz="2400" dirty="0"/>
              <a:t> con la voce Filter.</a:t>
            </a:r>
          </a:p>
        </p:txBody>
      </p:sp>
      <p:pic>
        <p:nvPicPr>
          <p:cNvPr id="6" name="Picture 5">
            <a:extLst>
              <a:ext uri="{FF2B5EF4-FFF2-40B4-BE49-F238E27FC236}">
                <a16:creationId xmlns:a16="http://schemas.microsoft.com/office/drawing/2014/main" id="{24335772-FD4F-F2B8-D99D-62E33FF79B2E}"/>
              </a:ext>
            </a:extLst>
          </p:cNvPr>
          <p:cNvPicPr>
            <a:picLocks noChangeAspect="1"/>
          </p:cNvPicPr>
          <p:nvPr/>
        </p:nvPicPr>
        <p:blipFill>
          <a:blip r:embed="rId2"/>
          <a:stretch>
            <a:fillRect/>
          </a:stretch>
        </p:blipFill>
        <p:spPr>
          <a:xfrm>
            <a:off x="1210100" y="928338"/>
            <a:ext cx="5830114" cy="5001323"/>
          </a:xfrm>
          <a:prstGeom prst="rect">
            <a:avLst/>
          </a:prstGeom>
        </p:spPr>
      </p:pic>
    </p:spTree>
    <p:extLst>
      <p:ext uri="{BB962C8B-B14F-4D97-AF65-F5344CB8AC3E}">
        <p14:creationId xmlns:p14="http://schemas.microsoft.com/office/powerpoint/2010/main" val="572574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err="1"/>
              <a:t>Stili</a:t>
            </a:r>
            <a:r>
              <a:rPr lang="en-US" dirty="0"/>
              <a:t> </a:t>
            </a:r>
            <a:r>
              <a:rPr lang="en-US" dirty="0" err="1"/>
              <a:t>Cella</a:t>
            </a:r>
            <a:endParaRPr lang="en-US" dirty="0"/>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endParaRPr lang="en-US" dirty="0"/>
          </a:p>
        </p:txBody>
      </p:sp>
      <p:sp>
        <p:nvSpPr>
          <p:cNvPr id="3" name="Title 1">
            <a:extLst>
              <a:ext uri="{FF2B5EF4-FFF2-40B4-BE49-F238E27FC236}">
                <a16:creationId xmlns:a16="http://schemas.microsoft.com/office/drawing/2014/main" id="{9DC00158-F535-713C-ECFE-1BDA5D8CD004}"/>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2</a:t>
            </a:r>
            <a:endParaRPr lang="en-US" sz="5400" b="1" dirty="0"/>
          </a:p>
        </p:txBody>
      </p:sp>
    </p:spTree>
    <p:extLst>
      <p:ext uri="{BB962C8B-B14F-4D97-AF65-F5344CB8AC3E}">
        <p14:creationId xmlns:p14="http://schemas.microsoft.com/office/powerpoint/2010/main" val="1288624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Stili</a:t>
            </a:r>
            <a:r>
              <a:rPr lang="en-US" dirty="0"/>
              <a:t> </a:t>
            </a:r>
            <a:r>
              <a:rPr lang="en-US" dirty="0" err="1"/>
              <a:t>Cella</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1"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a:t>
            </a:fld>
            <a:endParaRPr lang="en-US" dirty="0"/>
          </a:p>
        </p:txBody>
      </p:sp>
      <p:pic>
        <p:nvPicPr>
          <p:cNvPr id="6" name="Picture 5">
            <a:extLst>
              <a:ext uri="{FF2B5EF4-FFF2-40B4-BE49-F238E27FC236}">
                <a16:creationId xmlns:a16="http://schemas.microsoft.com/office/drawing/2014/main" id="{AECB1A5C-F1C3-DE08-0C10-8C90071B0412}"/>
              </a:ext>
            </a:extLst>
          </p:cNvPr>
          <p:cNvPicPr>
            <a:picLocks noChangeAspect="1"/>
          </p:cNvPicPr>
          <p:nvPr/>
        </p:nvPicPr>
        <p:blipFill>
          <a:blip r:embed="rId2"/>
          <a:stretch>
            <a:fillRect/>
          </a:stretch>
        </p:blipFill>
        <p:spPr>
          <a:xfrm>
            <a:off x="2495335" y="873798"/>
            <a:ext cx="5810293" cy="5568868"/>
          </a:xfrm>
          <a:prstGeom prst="rect">
            <a:avLst/>
          </a:prstGeom>
        </p:spPr>
      </p:pic>
      <p:sp>
        <p:nvSpPr>
          <p:cNvPr id="8" name="Text Placeholder 33">
            <a:extLst>
              <a:ext uri="{FF2B5EF4-FFF2-40B4-BE49-F238E27FC236}">
                <a16:creationId xmlns:a16="http://schemas.microsoft.com/office/drawing/2014/main" id="{87EC8B38-DAA5-36DF-5CB2-32DA399CE45A}"/>
              </a:ext>
            </a:extLst>
          </p:cNvPr>
          <p:cNvSpPr txBox="1">
            <a:spLocks/>
          </p:cNvSpPr>
          <p:nvPr/>
        </p:nvSpPr>
        <p:spPr>
          <a:xfrm>
            <a:off x="9012657" y="3255169"/>
            <a:ext cx="2686974"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HOME &gt; Styles: </a:t>
            </a:r>
          </a:p>
          <a:p>
            <a:pPr marL="0" indent="0">
              <a:buNone/>
            </a:pPr>
            <a:r>
              <a:rPr lang="en-US" b="1" dirty="0"/>
              <a:t>Cell Styles</a:t>
            </a:r>
          </a:p>
        </p:txBody>
      </p:sp>
    </p:spTree>
    <p:extLst>
      <p:ext uri="{BB962C8B-B14F-4D97-AF65-F5344CB8AC3E}">
        <p14:creationId xmlns:p14="http://schemas.microsoft.com/office/powerpoint/2010/main" val="2787175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2-1</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err="1"/>
              <a:t>Formattazione</a:t>
            </a:r>
            <a:r>
              <a:rPr lang="en-US" dirty="0"/>
              <a:t> </a:t>
            </a:r>
            <a:r>
              <a:rPr lang="en-US" dirty="0" err="1"/>
              <a:t>Automatica</a:t>
            </a:r>
            <a:r>
              <a:rPr lang="en-US" dirty="0"/>
              <a:t> </a:t>
            </a:r>
            <a:r>
              <a:rPr lang="en-US" dirty="0" err="1"/>
              <a:t>sul</a:t>
            </a:r>
            <a:r>
              <a:rPr lang="en-US" dirty="0"/>
              <a:t> file: </a:t>
            </a:r>
          </a:p>
          <a:p>
            <a:r>
              <a:rPr lang="en-US" b="1" dirty="0"/>
              <a:t>documento3</a:t>
            </a:r>
            <a:r>
              <a:rPr lang="en-US" dirty="0"/>
              <a:t>\dipendenti.xlsx</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- 2023</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2310996453"/>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www.w3.org/XML/1998/namespace"/>
    <ds:schemaRef ds:uri="http://purl.org/dc/elements/1.1/"/>
    <ds:schemaRef ds:uri="http://purl.org/dc/dcmitype/"/>
    <ds:schemaRef ds:uri="230e9df3-be65-4c73-a93b-d1236ebd677e"/>
    <ds:schemaRef ds:uri="http://schemas.microsoft.com/office/2006/documentManagement/types"/>
    <ds:schemaRef ds:uri="http://schemas.microsoft.com/sharepoint/v3"/>
    <ds:schemaRef ds:uri="http://purl.org/dc/terms/"/>
    <ds:schemaRef ds:uri="http://schemas.microsoft.com/office/infopath/2007/PartnerControls"/>
    <ds:schemaRef ds:uri="16c05727-aa75-4e4a-9b5f-8a80a1165891"/>
    <ds:schemaRef ds:uri="http://schemas.openxmlformats.org/package/2006/metadata/core-properties"/>
    <ds:schemaRef ds:uri="71af3243-3dd4-4a8d-8c0d-dd76da1f02a5"/>
    <ds:schemaRef ds:uri="http://schemas.microsoft.com/office/2006/metadata/properties"/>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{761079A5-C059-4BD4-AAB8-9F068179290B}tf45331398_win32</Template>
  <TotalTime>8467</TotalTime>
  <Words>1729</Words>
  <Application>Microsoft Office PowerPoint</Application>
  <PresentationFormat>Widescreen</PresentationFormat>
  <Paragraphs>260</Paragraphs>
  <Slides>43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Tenorite</vt:lpstr>
      <vt:lpstr>Office Theme</vt:lpstr>
      <vt:lpstr>Organizzazione  dei dati</vt:lpstr>
      <vt:lpstr>Formattazione delle Tabelle</vt:lpstr>
      <vt:lpstr>Formattazione Automatica</vt:lpstr>
      <vt:lpstr>Ordinamento Automatico</vt:lpstr>
      <vt:lpstr>Filtro Automatico</vt:lpstr>
      <vt:lpstr>Formattazione Automatica - Filter</vt:lpstr>
      <vt:lpstr>Stili Cella</vt:lpstr>
      <vt:lpstr>Stili Cella</vt:lpstr>
      <vt:lpstr>Esercizio 2-1</vt:lpstr>
      <vt:lpstr>Formattazione Condizionale</vt:lpstr>
      <vt:lpstr>Formattazione Condizionale</vt:lpstr>
      <vt:lpstr>Formattazione Condizionale</vt:lpstr>
      <vt:lpstr>Formattazione Condizionale</vt:lpstr>
      <vt:lpstr>Esercizio 2-2</vt:lpstr>
      <vt:lpstr>Ordinamento Condizionale</vt:lpstr>
      <vt:lpstr>Ordinamento Condizionale</vt:lpstr>
      <vt:lpstr>Esercizio 2-3</vt:lpstr>
      <vt:lpstr>Esercizio 2-4</vt:lpstr>
      <vt:lpstr>Esercizio 2-5</vt:lpstr>
      <vt:lpstr>Filtro</vt:lpstr>
      <vt:lpstr>Filtro (Segue)</vt:lpstr>
      <vt:lpstr>Esercizio 2-6</vt:lpstr>
      <vt:lpstr>Icon Set</vt:lpstr>
      <vt:lpstr>Icon Set (1)</vt:lpstr>
      <vt:lpstr>Icon Set (2)</vt:lpstr>
      <vt:lpstr>Icon Set (3)</vt:lpstr>
      <vt:lpstr>Icon Set (4)</vt:lpstr>
      <vt:lpstr>Icon Set (5)</vt:lpstr>
      <vt:lpstr>Icon Set (6)</vt:lpstr>
      <vt:lpstr>Icon Set (7) – Edit Format Rules</vt:lpstr>
      <vt:lpstr>Icon Set (8) – La soluzione</vt:lpstr>
      <vt:lpstr>Esercizio 2-7</vt:lpstr>
      <vt:lpstr>Data Validation</vt:lpstr>
      <vt:lpstr>Data Validation (Convalida dei Dati)</vt:lpstr>
      <vt:lpstr>Data Validation (2)</vt:lpstr>
      <vt:lpstr>Esercizio 2-8</vt:lpstr>
      <vt:lpstr>Esercizio 2-9</vt:lpstr>
      <vt:lpstr>Esercizio 2-10</vt:lpstr>
      <vt:lpstr>Moduli</vt:lpstr>
      <vt:lpstr>Moduli (Form)</vt:lpstr>
      <vt:lpstr>Moduli (2)</vt:lpstr>
      <vt:lpstr>Moduli (3)</vt:lpstr>
      <vt:lpstr>Esercizio 2-11</vt:lpstr>
    </vt:vector>
  </TitlesOfParts>
  <Company>Ericsson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Pierluigi Salera</dc:creator>
  <cp:lastModifiedBy>Pierluigi Salera</cp:lastModifiedBy>
  <cp:revision>124</cp:revision>
  <cp:lastPrinted>2023-06-19T11:57:07Z</cp:lastPrinted>
  <dcterms:created xsi:type="dcterms:W3CDTF">2023-06-12T19:52:14Z</dcterms:created>
  <dcterms:modified xsi:type="dcterms:W3CDTF">2023-07-11T20:37:41Z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