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382" r:id="rId5"/>
    <p:sldId id="385" r:id="rId6"/>
    <p:sldId id="327" r:id="rId7"/>
    <p:sldId id="328" r:id="rId8"/>
    <p:sldId id="329" r:id="rId9"/>
    <p:sldId id="386" r:id="rId10"/>
    <p:sldId id="331" r:id="rId11"/>
    <p:sldId id="383" r:id="rId12"/>
    <p:sldId id="387" r:id="rId13"/>
    <p:sldId id="388" r:id="rId14"/>
    <p:sldId id="332" r:id="rId15"/>
    <p:sldId id="389" r:id="rId1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6" autoAdjust="0"/>
    <p:restoredTop sz="94718"/>
  </p:normalViewPr>
  <p:slideViewPr>
    <p:cSldViewPr snapToGrid="0">
      <p:cViewPr varScale="1">
        <p:scale>
          <a:sx n="108" d="100"/>
          <a:sy n="108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11-Jul-23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3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0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0" y="2023770"/>
            <a:ext cx="8412079" cy="2810460"/>
          </a:xfrm>
        </p:spPr>
        <p:txBody>
          <a:bodyPr>
            <a:normAutofit/>
          </a:bodyPr>
          <a:lstStyle/>
          <a:p>
            <a:r>
              <a:rPr lang="en-US" sz="6600" b="1" dirty="0" err="1"/>
              <a:t>Creazione</a:t>
            </a:r>
            <a:r>
              <a:rPr lang="en-US" sz="6600" b="1" dirty="0"/>
              <a:t> di </a:t>
            </a:r>
            <a:br>
              <a:rPr lang="en-US" sz="6600" b="1" dirty="0"/>
            </a:br>
            <a:r>
              <a:rPr lang="en-US" sz="6600" b="1" dirty="0" err="1"/>
              <a:t>Tabelle</a:t>
            </a:r>
            <a:r>
              <a:rPr lang="en-US" sz="6600" b="1" dirty="0"/>
              <a:t> Pivot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6814" y="6347411"/>
            <a:ext cx="1900561" cy="365125"/>
          </a:xfrm>
        </p:spPr>
        <p:txBody>
          <a:bodyPr/>
          <a:lstStyle/>
          <a:p>
            <a:r>
              <a:rPr lang="en-US" dirty="0"/>
              <a:t>GIUGNO – LUGLIO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7240A6-B80C-AD25-49B9-0F0B3C96DB08}"/>
              </a:ext>
            </a:extLst>
          </p:cNvPr>
          <p:cNvSpPr txBox="1">
            <a:spLocks/>
          </p:cNvSpPr>
          <p:nvPr/>
        </p:nvSpPr>
        <p:spPr>
          <a:xfrm>
            <a:off x="1889959" y="0"/>
            <a:ext cx="8412079" cy="281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b="1" dirty="0"/>
              <a:t>3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56219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Pivot Table (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guidato</a:t>
            </a:r>
            <a:r>
              <a:rPr lang="en-US" dirty="0"/>
              <a:t> - 3)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7866" y="6356349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E95213-5CC2-3646-D54B-A85CBD45F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40" y="1222603"/>
            <a:ext cx="10674835" cy="10633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0000"/>
                </a:solidFill>
                <a:latin typeface="+mj-lt"/>
              </a:rPr>
              <a:t>7) Ora puoi vedere la tabella pivot con il riepilogo delle vendite totali per ogni prodotto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suddiviso per mese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3646C0-ABD2-2089-1F18-5EA63CBE3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49" y="2190657"/>
            <a:ext cx="4486901" cy="133368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237C00E-DCB4-A77F-1B24-4DAC3692F3D3}"/>
              </a:ext>
            </a:extLst>
          </p:cNvPr>
          <p:cNvSpPr txBox="1">
            <a:spLocks/>
          </p:cNvSpPr>
          <p:nvPr/>
        </p:nvSpPr>
        <p:spPr>
          <a:xfrm>
            <a:off x="564665" y="3789476"/>
            <a:ext cx="10674835" cy="10633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0000"/>
                </a:solidFill>
                <a:latin typeface="+mj-lt"/>
              </a:rPr>
              <a:t>8) Il campo rimanente,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Quantità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, si può aggiungere come filtro «esterno» alla Tabella Pivot appena creata, oppure integrarlo nelle colonne, insieme a data e mesi, per ottenere una ulteriore opzione di filtro</a:t>
            </a:r>
            <a:endParaRPr lang="it-IT" b="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880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Esercizio</a:t>
            </a:r>
            <a:r>
              <a:rPr lang="en-US" sz="2400" dirty="0"/>
              <a:t> </a:t>
            </a:r>
            <a:r>
              <a:rPr lang="en-US" sz="2400" dirty="0" err="1"/>
              <a:t>sulle</a:t>
            </a:r>
            <a:r>
              <a:rPr lang="en-US" sz="2400" dirty="0"/>
              <a:t> </a:t>
            </a:r>
            <a:r>
              <a:rPr lang="en-US" sz="2400" dirty="0" err="1"/>
              <a:t>Tabelle</a:t>
            </a:r>
            <a:r>
              <a:rPr lang="en-US" sz="2400" dirty="0"/>
              <a:t> Pivot</a:t>
            </a:r>
            <a:endParaRPr lang="en-US" sz="2400" b="1" dirty="0"/>
          </a:p>
          <a:p>
            <a:r>
              <a:rPr lang="en-US" sz="2400" b="1" dirty="0"/>
              <a:t>documento7</a:t>
            </a:r>
            <a:r>
              <a:rPr lang="en-US" sz="2400" dirty="0"/>
              <a:t>\</a:t>
            </a:r>
            <a:r>
              <a:rPr lang="en-US" sz="2400" b="1" dirty="0"/>
              <a:t>prodotti.xlsx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err="1"/>
              <a:t>Creare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Tabella</a:t>
            </a:r>
            <a:r>
              <a:rPr lang="en-US" sz="2400" dirty="0"/>
              <a:t> Pivot (</a:t>
            </a:r>
            <a:r>
              <a:rPr lang="en-US" sz="2400" dirty="0" err="1"/>
              <a:t>Inserisci</a:t>
            </a:r>
            <a:r>
              <a:rPr lang="en-US" sz="2400" dirty="0"/>
              <a:t> &gt; </a:t>
            </a:r>
            <a:r>
              <a:rPr lang="en-US" sz="2400" dirty="0" err="1"/>
              <a:t>Tabella</a:t>
            </a:r>
            <a:r>
              <a:rPr lang="en-US" sz="2400" dirty="0"/>
              <a:t> Pivot, poi </a:t>
            </a:r>
            <a:r>
              <a:rPr lang="en-US" sz="2400" dirty="0" err="1"/>
              <a:t>selezionare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campi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tabella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desidera</a:t>
            </a:r>
            <a:r>
              <a:rPr lang="en-US" sz="2400" dirty="0"/>
              <a:t> </a:t>
            </a:r>
            <a:r>
              <a:rPr lang="en-US" sz="2400" dirty="0" err="1"/>
              <a:t>inserire</a:t>
            </a:r>
            <a:r>
              <a:rPr lang="en-US" sz="2400" dirty="0"/>
              <a:t> </a:t>
            </a:r>
            <a:r>
              <a:rPr lang="en-US" sz="2400" dirty="0" err="1"/>
              <a:t>nella</a:t>
            </a:r>
            <a:r>
              <a:rPr lang="en-US" sz="2400" dirty="0"/>
              <a:t> </a:t>
            </a:r>
            <a:r>
              <a:rPr lang="en-US" sz="2400" dirty="0" err="1"/>
              <a:t>Tabella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396" y="6356350"/>
            <a:ext cx="2743200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4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Esercizio</a:t>
            </a:r>
            <a:r>
              <a:rPr lang="en-US" sz="2400" dirty="0"/>
              <a:t> </a:t>
            </a:r>
            <a:r>
              <a:rPr lang="en-US" sz="2400" dirty="0" err="1"/>
              <a:t>sulle</a:t>
            </a:r>
            <a:r>
              <a:rPr lang="en-US" sz="2400" dirty="0"/>
              <a:t> </a:t>
            </a:r>
            <a:r>
              <a:rPr lang="en-US" sz="2400" dirty="0" err="1"/>
              <a:t>Tabelle</a:t>
            </a:r>
            <a:r>
              <a:rPr lang="en-US" sz="2400" dirty="0"/>
              <a:t> Pivot</a:t>
            </a:r>
            <a:endParaRPr lang="en-US" sz="2400" b="1" dirty="0"/>
          </a:p>
          <a:p>
            <a:r>
              <a:rPr lang="en-US" sz="2400" b="1" dirty="0"/>
              <a:t>documento26</a:t>
            </a:r>
            <a:r>
              <a:rPr lang="en-US" sz="2400" dirty="0"/>
              <a:t>\</a:t>
            </a:r>
            <a:r>
              <a:rPr lang="en-US" sz="2400" b="1" dirty="0"/>
              <a:t>PivotTable_AltroEsempio.xlsx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err="1"/>
              <a:t>Ripetere</a:t>
            </a:r>
            <a:r>
              <a:rPr lang="en-US" sz="2400" dirty="0"/>
              <a:t> la </a:t>
            </a:r>
            <a:r>
              <a:rPr lang="en-US" sz="2400" dirty="0" err="1"/>
              <a:t>procedura</a:t>
            </a:r>
            <a:r>
              <a:rPr lang="en-US" sz="2400" dirty="0"/>
              <a:t> </a:t>
            </a:r>
            <a:r>
              <a:rPr lang="en-US" sz="2400" dirty="0" err="1"/>
              <a:t>guidata</a:t>
            </a:r>
            <a:r>
              <a:rPr lang="en-US" sz="2400" dirty="0"/>
              <a:t> </a:t>
            </a:r>
            <a:r>
              <a:rPr lang="en-US" sz="2400" dirty="0" err="1"/>
              <a:t>descritta</a:t>
            </a:r>
            <a:r>
              <a:rPr lang="en-US" sz="2400" dirty="0"/>
              <a:t> </a:t>
            </a:r>
            <a:r>
              <a:rPr lang="en-US" sz="2400" dirty="0" err="1"/>
              <a:t>nella</a:t>
            </a:r>
            <a:r>
              <a:rPr lang="en-US" sz="2400" dirty="0"/>
              <a:t> </a:t>
            </a:r>
            <a:r>
              <a:rPr lang="en-US" sz="2400" dirty="0" err="1"/>
              <a:t>presentazione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396" y="6356350"/>
            <a:ext cx="2743200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2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085" y="2235200"/>
            <a:ext cx="6245912" cy="2387600"/>
          </a:xfrm>
        </p:spPr>
        <p:txBody>
          <a:bodyPr anchor="ctr"/>
          <a:lstStyle/>
          <a:p>
            <a:r>
              <a:rPr lang="en-US" dirty="0" err="1"/>
              <a:t>Subtotali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1E5EA5-9A46-F653-E8FA-2642F834E332}"/>
              </a:ext>
            </a:extLst>
          </p:cNvPr>
          <p:cNvSpPr txBox="1">
            <a:spLocks/>
          </p:cNvSpPr>
          <p:nvPr/>
        </p:nvSpPr>
        <p:spPr>
          <a:xfrm>
            <a:off x="10875146" y="0"/>
            <a:ext cx="1316854" cy="126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/>
              <a:t>3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0253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 err="1"/>
              <a:t>Subtotali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7866" y="6356349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E95213-5CC2-3646-D54B-A85CBD45F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2" y="1222602"/>
            <a:ext cx="4934459" cy="44748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b="0" i="0" u="none" strike="noStrike" baseline="0" dirty="0">
                <a:solidFill>
                  <a:srgbClr val="000000"/>
                </a:solidFill>
                <a:latin typeface="+mj-lt"/>
              </a:rPr>
              <a:t>La funzionalità “</a:t>
            </a:r>
            <a:r>
              <a:rPr lang="it-IT" b="1" i="0" u="none" strike="noStrike" baseline="0" dirty="0">
                <a:solidFill>
                  <a:srgbClr val="000000"/>
                </a:solidFill>
                <a:latin typeface="+mj-lt"/>
              </a:rPr>
              <a:t>Subtotali</a:t>
            </a:r>
            <a:r>
              <a:rPr lang="it-IT" b="0" i="0" u="none" strike="noStrike" baseline="0" dirty="0">
                <a:solidFill>
                  <a:srgbClr val="000000"/>
                </a:solidFill>
                <a:latin typeface="+mj-lt"/>
              </a:rPr>
              <a:t>” consente di operare dei calcoli su dei </a:t>
            </a:r>
            <a:r>
              <a:rPr lang="it-IT" b="1" i="0" u="none" strike="noStrike" baseline="0" dirty="0">
                <a:solidFill>
                  <a:srgbClr val="000000"/>
                </a:solidFill>
                <a:latin typeface="+mj-lt"/>
              </a:rPr>
              <a:t>sottoinsiemi omogenei </a:t>
            </a:r>
            <a:r>
              <a:rPr lang="it-IT" b="0" i="0" u="none" strike="noStrike" baseline="0" dirty="0">
                <a:solidFill>
                  <a:srgbClr val="000000"/>
                </a:solidFill>
                <a:latin typeface="+mj-lt"/>
              </a:rPr>
              <a:t>di dati e di fornirci delle risposte a quesiti del tipo: </a:t>
            </a:r>
          </a:p>
          <a:p>
            <a:r>
              <a:rPr lang="it-IT" b="1" dirty="0">
                <a:solidFill>
                  <a:srgbClr val="000000"/>
                </a:solidFill>
                <a:latin typeface="+mj-lt"/>
              </a:rPr>
              <a:t>«Quale è il totale delle sole vendite del Genere Maglia?»</a:t>
            </a:r>
          </a:p>
        </p:txBody>
      </p:sp>
      <p:pic>
        <p:nvPicPr>
          <p:cNvPr id="4" name="Segnaposto contenuto 9">
            <a:extLst>
              <a:ext uri="{FF2B5EF4-FFF2-40B4-BE49-F238E27FC236}">
                <a16:creationId xmlns:a16="http://schemas.microsoft.com/office/drawing/2014/main" id="{84EE9A56-EFF1-81DB-DC82-59734E2A5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06" y="1222602"/>
            <a:ext cx="4725657" cy="374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8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 err="1"/>
              <a:t>Subtotali</a:t>
            </a:r>
            <a:r>
              <a:rPr lang="en-US" dirty="0"/>
              <a:t> (2)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7866" y="6356349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E95213-5CC2-3646-D54B-A85CBD45F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2" y="1222602"/>
            <a:ext cx="10549813" cy="44748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0000"/>
                </a:solidFill>
                <a:latin typeface="+mj-lt"/>
              </a:rPr>
              <a:t>Prima di poter utilizzare la funzionalità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subtotali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, tuttavia, è necessario operare un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Custom Sort 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sul campo per cui si intende operare il calcolo</a:t>
            </a:r>
            <a:endParaRPr lang="it-IT" b="1" dirty="0">
              <a:solidFill>
                <a:srgbClr val="000000"/>
              </a:solidFill>
              <a:latin typeface="+mj-lt"/>
            </a:endParaRPr>
          </a:p>
          <a:p>
            <a:endParaRPr lang="it-IT" dirty="0">
              <a:solidFill>
                <a:srgbClr val="000000"/>
              </a:solidFill>
              <a:latin typeface="+mj-lt"/>
            </a:endParaRPr>
          </a:p>
          <a:p>
            <a:endParaRPr lang="it-IT" dirty="0">
              <a:solidFill>
                <a:srgbClr val="000000"/>
              </a:solidFill>
              <a:latin typeface="+mj-lt"/>
            </a:endParaRPr>
          </a:p>
          <a:p>
            <a:endParaRPr lang="it-IT" dirty="0">
              <a:solidFill>
                <a:srgbClr val="000000"/>
              </a:solidFill>
              <a:latin typeface="+mj-lt"/>
            </a:endParaRPr>
          </a:p>
          <a:p>
            <a:r>
              <a:rPr lang="it-IT" dirty="0">
                <a:solidFill>
                  <a:srgbClr val="000000"/>
                </a:solidFill>
                <a:latin typeface="+mj-lt"/>
              </a:rPr>
              <a:t>MENU: </a:t>
            </a:r>
            <a:r>
              <a:rPr lang="it-IT" b="1" i="0" u="none" strike="noStrike" baseline="0" dirty="0">
                <a:solidFill>
                  <a:srgbClr val="000000"/>
                </a:solidFill>
                <a:latin typeface="+mj-lt"/>
              </a:rPr>
              <a:t>Dati &gt; Struttura (Outline) &gt; subtotali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223C29-92CD-1D11-583B-6FD952C2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26" y="2595653"/>
            <a:ext cx="7506748" cy="123842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B54B1E-BFDB-A625-74A6-63987421DC24}"/>
              </a:ext>
            </a:extLst>
          </p:cNvPr>
          <p:cNvSpPr/>
          <p:nvPr/>
        </p:nvSpPr>
        <p:spPr>
          <a:xfrm>
            <a:off x="2295734" y="2513592"/>
            <a:ext cx="506082" cy="2882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D6963D-27A8-BA33-961B-E356B6129A39}"/>
              </a:ext>
            </a:extLst>
          </p:cNvPr>
          <p:cNvSpPr/>
          <p:nvPr/>
        </p:nvSpPr>
        <p:spPr>
          <a:xfrm>
            <a:off x="8854271" y="3260142"/>
            <a:ext cx="887606" cy="25091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3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Esercizio</a:t>
            </a:r>
            <a:r>
              <a:rPr lang="en-US" sz="2400" dirty="0"/>
              <a:t> su</a:t>
            </a:r>
            <a:r>
              <a:rPr lang="en-US" dirty="0"/>
              <a:t>i </a:t>
            </a:r>
            <a:r>
              <a:rPr lang="en-US" b="1" dirty="0" err="1"/>
              <a:t>Subtotali</a:t>
            </a:r>
            <a:endParaRPr lang="en-US" sz="2400" b="1" dirty="0"/>
          </a:p>
          <a:p>
            <a:r>
              <a:rPr lang="en-US" sz="2400" b="1" dirty="0"/>
              <a:t>documento7</a:t>
            </a:r>
            <a:r>
              <a:rPr lang="en-US" sz="2400" dirty="0"/>
              <a:t>\</a:t>
            </a:r>
            <a:r>
              <a:rPr lang="en-US" sz="2400" b="1" dirty="0"/>
              <a:t>prodotti.xlsx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err="1"/>
              <a:t>Ordinare</a:t>
            </a:r>
            <a:r>
              <a:rPr lang="en-US" sz="2400" dirty="0"/>
              <a:t> (Custom Sort) secondo il </a:t>
            </a:r>
            <a:r>
              <a:rPr lang="en-US" sz="2400" dirty="0" err="1"/>
              <a:t>criterio</a:t>
            </a:r>
            <a:r>
              <a:rPr lang="en-US" sz="2400" dirty="0"/>
              <a:t>/campo </a:t>
            </a:r>
            <a:r>
              <a:rPr lang="en-US" sz="2400" dirty="0" err="1"/>
              <a:t>Acquirenti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dirty="0"/>
              <a:t>Menu: Data&gt;Outline(</a:t>
            </a:r>
            <a:r>
              <a:rPr lang="en-US" dirty="0" err="1"/>
              <a:t>Struttura</a:t>
            </a:r>
            <a:r>
              <a:rPr lang="en-US" dirty="0"/>
              <a:t>)&gt;</a:t>
            </a:r>
            <a:r>
              <a:rPr lang="en-US" dirty="0" err="1"/>
              <a:t>Subtotali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Profitto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Ripetere</a:t>
            </a:r>
            <a:r>
              <a:rPr lang="en-US" dirty="0"/>
              <a:t> </a:t>
            </a:r>
            <a:r>
              <a:rPr lang="en-US" dirty="0" err="1"/>
              <a:t>l’esercizio</a:t>
            </a:r>
            <a:r>
              <a:rPr lang="en-US" dirty="0"/>
              <a:t> </a:t>
            </a:r>
            <a:r>
              <a:rPr lang="en-US" dirty="0" err="1"/>
              <a:t>selezionando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Subtotali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Vendite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396" y="6356350"/>
            <a:ext cx="2743200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085" y="2235200"/>
            <a:ext cx="6245912" cy="2387600"/>
          </a:xfrm>
        </p:spPr>
        <p:txBody>
          <a:bodyPr anchor="ctr"/>
          <a:lstStyle/>
          <a:p>
            <a:r>
              <a:rPr lang="en-US" dirty="0" err="1"/>
              <a:t>Tabelle</a:t>
            </a:r>
            <a:r>
              <a:rPr lang="en-US" dirty="0"/>
              <a:t> Pivot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1E5EA5-9A46-F653-E8FA-2642F834E332}"/>
              </a:ext>
            </a:extLst>
          </p:cNvPr>
          <p:cNvSpPr txBox="1">
            <a:spLocks/>
          </p:cNvSpPr>
          <p:nvPr/>
        </p:nvSpPr>
        <p:spPr>
          <a:xfrm>
            <a:off x="10875146" y="0"/>
            <a:ext cx="1316854" cy="126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/>
              <a:t>3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3715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Pivot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7866" y="6356349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E95213-5CC2-3646-D54B-A85CBD45F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2" y="1222602"/>
            <a:ext cx="10901506" cy="447481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it-IT" b="0" i="0" u="none" strike="noStrike" baseline="0" dirty="0">
                <a:solidFill>
                  <a:srgbClr val="000000"/>
                </a:solidFill>
                <a:latin typeface="+mj-lt"/>
              </a:rPr>
              <a:t>Le </a:t>
            </a:r>
            <a:r>
              <a:rPr lang="it-IT" b="1" i="0" u="none" strike="noStrike" baseline="0" dirty="0">
                <a:solidFill>
                  <a:srgbClr val="000000"/>
                </a:solidFill>
                <a:latin typeface="+mj-lt"/>
              </a:rPr>
              <a:t>Tabelle Pivot</a:t>
            </a:r>
            <a:r>
              <a:rPr lang="it-IT" b="0" i="0" u="none" strike="noStrike" baseline="0" dirty="0">
                <a:solidFill>
                  <a:srgbClr val="000000"/>
                </a:solidFill>
                <a:latin typeface="+mj-lt"/>
              </a:rPr>
              <a:t> servono ad aggregare dati in un modo più avanzato dei "semplici" subtotali. Si trovano, infatti, molti casi di analisi da fare su più fronti Anche qui occorre indicare alcune condizioni: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b="0" i="0" u="none" strike="noStrike" baseline="0" dirty="0">
                <a:solidFill>
                  <a:srgbClr val="000000"/>
                </a:solidFill>
                <a:latin typeface="+mj-lt"/>
              </a:rPr>
              <a:t>Avere un elenco organizzato di tipo range o database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b="0" i="0" u="none" strike="noStrike" baseline="0" dirty="0">
                <a:solidFill>
                  <a:srgbClr val="000000"/>
                </a:solidFill>
                <a:latin typeface="+mj-lt"/>
              </a:rPr>
              <a:t>Aver posizionato il cursore nell'elenco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b="0" i="0" u="none" strike="noStrike" baseline="0" dirty="0">
                <a:solidFill>
                  <a:srgbClr val="000000"/>
                </a:solidFill>
                <a:latin typeface="+mj-lt"/>
              </a:rPr>
              <a:t>Non avere in corso Filtri o Subtotali </a:t>
            </a:r>
          </a:p>
          <a:p>
            <a:endParaRPr lang="it-IT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r>
              <a:rPr lang="it-IT" b="1" i="0" u="none" strike="noStrike" baseline="0" dirty="0">
                <a:solidFill>
                  <a:srgbClr val="000000"/>
                </a:solidFill>
                <a:latin typeface="+mj-lt"/>
              </a:rPr>
              <a:t>MENU: Inserisci&gt;Tabella Pivot (Insert &gt; Pivot Table)</a:t>
            </a:r>
          </a:p>
          <a:p>
            <a:r>
              <a:rPr lang="it-IT" b="0" i="0" u="none" strike="noStrike" baseline="0" dirty="0">
                <a:solidFill>
                  <a:srgbClr val="000000"/>
                </a:solidFill>
                <a:latin typeface="+mj-lt"/>
              </a:rPr>
              <a:t>Sarà avviata la procedura di </a:t>
            </a:r>
            <a:r>
              <a:rPr lang="it-IT" b="1" i="0" u="none" strike="noStrike" baseline="0" dirty="0">
                <a:solidFill>
                  <a:srgbClr val="000000"/>
                </a:solidFill>
                <a:latin typeface="+mj-lt"/>
              </a:rPr>
              <a:t>autocomposizione</a:t>
            </a:r>
            <a:r>
              <a:rPr lang="it-IT" b="0" i="0" u="none" strike="noStrike" baseline="0" dirty="0">
                <a:solidFill>
                  <a:srgbClr val="000000"/>
                </a:solidFill>
                <a:latin typeface="+mj-lt"/>
              </a:rPr>
              <a:t> che porterà ad ottenere la tabella pivot in pochi passaggi. </a:t>
            </a:r>
          </a:p>
          <a:p>
            <a:r>
              <a:rPr lang="it-IT" b="0" i="0" u="none" strike="noStrike" baseline="0" dirty="0">
                <a:solidFill>
                  <a:srgbClr val="000000"/>
                </a:solidFill>
                <a:latin typeface="+mj-lt"/>
              </a:rPr>
              <a:t>Indicazione dell'origine dei dati (può essere sia un elenco su foglio Excel, sia un file esterno anche non Excel ma compatibile tipo Access o DBase, sia un archivio su sistemi informatici centralizzati) e del tipo di rapporto da creare (una tabella pivot o un grafico con tabella pivot). </a:t>
            </a:r>
            <a:endParaRPr lang="it-IT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052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Pivot Table (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guidato</a:t>
            </a:r>
            <a:r>
              <a:rPr lang="en-US" dirty="0"/>
              <a:t> - 1)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7866" y="6356349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E95213-5CC2-3646-D54B-A85CBD45F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684" y="1222602"/>
            <a:ext cx="7593823" cy="15383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0000"/>
                </a:solidFill>
                <a:latin typeface="+mj-lt"/>
              </a:rPr>
              <a:t>1) Assegnare un nome alla Tabella (selezionarla), ad esempio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MyTablexPivot:</a:t>
            </a:r>
          </a:p>
          <a:p>
            <a:r>
              <a:rPr lang="it-IT" b="1" dirty="0">
                <a:solidFill>
                  <a:srgbClr val="000000"/>
                </a:solidFill>
                <a:latin typeface="+mj-lt"/>
              </a:rPr>
              <a:t>Formulas &gt; Name Manager &gt; Edit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D98B2-80AE-06C2-B69F-BF0A52BAC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39" y="1222602"/>
            <a:ext cx="3274140" cy="132556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098F2A-8D19-A7ED-29EC-F41BB9B3C955}"/>
              </a:ext>
            </a:extLst>
          </p:cNvPr>
          <p:cNvSpPr txBox="1">
            <a:spLocks/>
          </p:cNvSpPr>
          <p:nvPr/>
        </p:nvSpPr>
        <p:spPr>
          <a:xfrm>
            <a:off x="478940" y="2771483"/>
            <a:ext cx="3274140" cy="2860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0000"/>
                </a:solidFill>
                <a:latin typeface="+mj-lt"/>
              </a:rPr>
              <a:t>2) Sempre con la tabella selezionata, inserire la Pivot Table (inizialmente vuota):</a:t>
            </a:r>
          </a:p>
          <a:p>
            <a:r>
              <a:rPr lang="it-IT" b="1" dirty="0">
                <a:solidFill>
                  <a:srgbClr val="000000"/>
                </a:solidFill>
                <a:latin typeface="+mj-lt"/>
              </a:rPr>
              <a:t>Insert &gt; Pivot 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A097CF-631A-303B-28C2-3D1281308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079" y="2810653"/>
            <a:ext cx="8153155" cy="326558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A6E066-2B3E-C691-BB31-D56F3360CB24}"/>
              </a:ext>
            </a:extLst>
          </p:cNvPr>
          <p:cNvSpPr/>
          <p:nvPr/>
        </p:nvSpPr>
        <p:spPr>
          <a:xfrm>
            <a:off x="5400482" y="3320249"/>
            <a:ext cx="6503595" cy="1225118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1357F7-9D5E-35B5-62B2-8B8A419CFB4A}"/>
              </a:ext>
            </a:extLst>
          </p:cNvPr>
          <p:cNvSpPr/>
          <p:nvPr/>
        </p:nvSpPr>
        <p:spPr>
          <a:xfrm>
            <a:off x="5375486" y="4775462"/>
            <a:ext cx="3276793" cy="615688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67A944-5A56-4F15-4339-772DF6B3D7E7}"/>
              </a:ext>
            </a:extLst>
          </p:cNvPr>
          <p:cNvSpPr/>
          <p:nvPr/>
        </p:nvSpPr>
        <p:spPr>
          <a:xfrm>
            <a:off x="8652279" y="4775462"/>
            <a:ext cx="3276793" cy="615688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E277B7-B9F4-2F58-33DE-62B8DD049B27}"/>
              </a:ext>
            </a:extLst>
          </p:cNvPr>
          <p:cNvSpPr/>
          <p:nvPr/>
        </p:nvSpPr>
        <p:spPr>
          <a:xfrm>
            <a:off x="5375486" y="5391990"/>
            <a:ext cx="3276793" cy="615688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B3FA1A-0230-26B9-DE4F-535859EA6415}"/>
              </a:ext>
            </a:extLst>
          </p:cNvPr>
          <p:cNvSpPr/>
          <p:nvPr/>
        </p:nvSpPr>
        <p:spPr>
          <a:xfrm>
            <a:off x="8652279" y="5391150"/>
            <a:ext cx="3276793" cy="615688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5B5CB84-1A25-065C-3E9F-5D8703142D27}"/>
              </a:ext>
            </a:extLst>
          </p:cNvPr>
          <p:cNvSpPr txBox="1">
            <a:spLocks/>
          </p:cNvSpPr>
          <p:nvPr/>
        </p:nvSpPr>
        <p:spPr>
          <a:xfrm>
            <a:off x="8070228" y="3767531"/>
            <a:ext cx="1164101" cy="4339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rgbClr val="000000"/>
                </a:solidFill>
                <a:latin typeface="+mj-lt"/>
              </a:rPr>
              <a:t>Fields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CBE7ADF-8A07-5785-6DC9-F0366B6F76C4}"/>
              </a:ext>
            </a:extLst>
          </p:cNvPr>
          <p:cNvSpPr txBox="1">
            <a:spLocks/>
          </p:cNvSpPr>
          <p:nvPr/>
        </p:nvSpPr>
        <p:spPr>
          <a:xfrm>
            <a:off x="6447822" y="4924909"/>
            <a:ext cx="1164101" cy="4339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rgbClr val="000000"/>
                </a:solidFill>
                <a:latin typeface="+mj-lt"/>
              </a:rPr>
              <a:t>Filters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BDEC667-C9E9-629A-0E96-2C3AF1AC94C5}"/>
              </a:ext>
            </a:extLst>
          </p:cNvPr>
          <p:cNvSpPr txBox="1">
            <a:spLocks/>
          </p:cNvSpPr>
          <p:nvPr/>
        </p:nvSpPr>
        <p:spPr>
          <a:xfrm>
            <a:off x="9812770" y="4957603"/>
            <a:ext cx="1358237" cy="4339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rgbClr val="000000"/>
                </a:solidFill>
                <a:latin typeface="+mj-lt"/>
              </a:rPr>
              <a:t>Columns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B7B83C4-C06B-BB47-13F8-C82B75982035}"/>
              </a:ext>
            </a:extLst>
          </p:cNvPr>
          <p:cNvSpPr txBox="1">
            <a:spLocks/>
          </p:cNvSpPr>
          <p:nvPr/>
        </p:nvSpPr>
        <p:spPr>
          <a:xfrm>
            <a:off x="6544313" y="5543342"/>
            <a:ext cx="1358237" cy="4339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rgbClr val="000000"/>
                </a:solidFill>
                <a:latin typeface="+mj-lt"/>
              </a:rPr>
              <a:t>Rows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4EB10A8-FA33-210C-E2FE-6CF1061F1A9C}"/>
              </a:ext>
            </a:extLst>
          </p:cNvPr>
          <p:cNvSpPr txBox="1">
            <a:spLocks/>
          </p:cNvSpPr>
          <p:nvPr/>
        </p:nvSpPr>
        <p:spPr>
          <a:xfrm>
            <a:off x="10001888" y="5553228"/>
            <a:ext cx="1358237" cy="4339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rgbClr val="000000"/>
                </a:solidFill>
                <a:latin typeface="+mj-lt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171251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Pivot Table (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guidato</a:t>
            </a:r>
            <a:r>
              <a:rPr lang="en-US" dirty="0"/>
              <a:t> - 2)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7866" y="6356349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E95213-5CC2-3646-D54B-A85CBD45F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40" y="1222602"/>
            <a:ext cx="10674835" cy="158805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it-IT" dirty="0">
                <a:solidFill>
                  <a:srgbClr val="000000"/>
                </a:solidFill>
                <a:latin typeface="+mj-lt"/>
              </a:rPr>
              <a:t>3) Trascinare nell’area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Rows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, il campo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Prodotto</a:t>
            </a:r>
          </a:p>
          <a:p>
            <a:r>
              <a:rPr lang="it-IT" dirty="0">
                <a:solidFill>
                  <a:srgbClr val="000000"/>
                </a:solidFill>
                <a:latin typeface="+mj-lt"/>
              </a:rPr>
              <a:t>4) Trascinare nell’area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Columns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, il campo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Data</a:t>
            </a:r>
          </a:p>
          <a:p>
            <a:r>
              <a:rPr lang="it-IT" dirty="0">
                <a:solidFill>
                  <a:srgbClr val="000000"/>
                </a:solidFill>
                <a:latin typeface="+mj-lt"/>
              </a:rPr>
              <a:t>5) Trascinare nell’area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Values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, il campo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Importo</a:t>
            </a:r>
          </a:p>
          <a:p>
            <a:r>
              <a:rPr lang="it-IT" dirty="0">
                <a:solidFill>
                  <a:srgbClr val="000000"/>
                </a:solidFill>
                <a:latin typeface="+mj-lt"/>
              </a:rPr>
              <a:t>6) Fare clic sul nome del campo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"Importo" 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nell'area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"Valori" 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e selezionare 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"Somma"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 come tipo di riepilogo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298312-9719-CCE5-5DCE-716AA3CF0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51" y="2782443"/>
            <a:ext cx="7054497" cy="35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7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www.w3.org/XML/1998/namespace"/>
    <ds:schemaRef ds:uri="http://purl.org/dc/elements/1.1/"/>
    <ds:schemaRef ds:uri="http://purl.org/dc/dcmitype/"/>
    <ds:schemaRef ds:uri="230e9df3-be65-4c73-a93b-d1236ebd677e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{761079A5-C059-4BD4-AAB8-9F068179290B}tf45331398_win32</Template>
  <TotalTime>8466</TotalTime>
  <Words>602</Words>
  <Application>Microsoft Office PowerPoint</Application>
  <PresentationFormat>Widescreen</PresentationFormat>
  <Paragraphs>88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Office Theme</vt:lpstr>
      <vt:lpstr>Creazione di  Tabelle Pivot</vt:lpstr>
      <vt:lpstr>Subtotali</vt:lpstr>
      <vt:lpstr>Subtotali</vt:lpstr>
      <vt:lpstr>Subtotali (2)</vt:lpstr>
      <vt:lpstr>Esercizio 3-1</vt:lpstr>
      <vt:lpstr>Tabelle Pivot</vt:lpstr>
      <vt:lpstr>Pivot Table</vt:lpstr>
      <vt:lpstr>Pivot Table (Esempio guidato - 1)</vt:lpstr>
      <vt:lpstr>Pivot Table (Esempio guidato - 2)</vt:lpstr>
      <vt:lpstr>Pivot Table (Esempio guidato - 3)</vt:lpstr>
      <vt:lpstr>Esercizio 3-2</vt:lpstr>
      <vt:lpstr>Esercizio 3-3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Pierluigi Salera</dc:creator>
  <cp:lastModifiedBy>Pierluigi Salera</cp:lastModifiedBy>
  <cp:revision>124</cp:revision>
  <cp:lastPrinted>2023-06-19T11:57:07Z</cp:lastPrinted>
  <dcterms:created xsi:type="dcterms:W3CDTF">2023-06-12T19:52:14Z</dcterms:created>
  <dcterms:modified xsi:type="dcterms:W3CDTF">2023-07-11T20:38:18Z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