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6" autoAdjust="0"/>
    <p:restoredTop sz="94718"/>
  </p:normalViewPr>
  <p:slideViewPr>
    <p:cSldViewPr snapToGrid="0">
      <p:cViewPr varScale="1">
        <p:scale>
          <a:sx n="108" d="100"/>
          <a:sy n="108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3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7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1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9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11-Jul-23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0" y="2023770"/>
            <a:ext cx="8412079" cy="2810460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Creare</a:t>
            </a:r>
            <a:r>
              <a:rPr lang="en-US" sz="6600" b="1" dirty="0"/>
              <a:t> </a:t>
            </a:r>
            <a:r>
              <a:rPr lang="en-US" sz="6600" b="1" dirty="0" err="1"/>
              <a:t>Grafici</a:t>
            </a:r>
            <a:r>
              <a:rPr lang="en-US" sz="6600" b="1" dirty="0"/>
              <a:t> e </a:t>
            </a:r>
            <a:r>
              <a:rPr lang="en-US" sz="6600" b="1" dirty="0" err="1"/>
              <a:t>Diagrammi</a:t>
            </a:r>
            <a:endParaRPr lang="en-US" sz="66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6814" y="6347411"/>
            <a:ext cx="1900561" cy="365125"/>
          </a:xfrm>
        </p:spPr>
        <p:txBody>
          <a:bodyPr/>
          <a:lstStyle/>
          <a:p>
            <a:r>
              <a:rPr lang="en-US" dirty="0"/>
              <a:t>GIUGNO – LUGLIO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2EC22A0-0AB7-F4EF-7E9E-81490EE6E6FD}"/>
              </a:ext>
            </a:extLst>
          </p:cNvPr>
          <p:cNvSpPr txBox="1">
            <a:spLocks/>
          </p:cNvSpPr>
          <p:nvPr/>
        </p:nvSpPr>
        <p:spPr>
          <a:xfrm>
            <a:off x="1889959" y="0"/>
            <a:ext cx="8412079" cy="281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/>
              <a:t>5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6557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100% Stacked Column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ACD95A-F85E-7CD7-C3E1-32BB920B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5CBC8-C7F2-011A-6AE3-F6F81DEC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20627" y="2117616"/>
            <a:ext cx="4390372" cy="41549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37729-FD69-7AB3-ED57-488628EA5986}"/>
              </a:ext>
            </a:extLst>
          </p:cNvPr>
          <p:cNvSpPr txBox="1"/>
          <p:nvPr/>
        </p:nvSpPr>
        <p:spPr>
          <a:xfrm>
            <a:off x="473075" y="2370926"/>
            <a:ext cx="63834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100% Stacked Column is used to highlights the 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proportion of contribution for each data column in a category.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This is done by scaling the total value of each category in a stacked column chart to 100.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The charts are used when you have more than one data column</a:t>
            </a:r>
          </a:p>
        </p:txBody>
      </p:sp>
    </p:spTree>
    <p:extLst>
      <p:ext uri="{BB962C8B-B14F-4D97-AF65-F5344CB8AC3E}">
        <p14:creationId xmlns:p14="http://schemas.microsoft.com/office/powerpoint/2010/main" val="10730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4A63FB-61DA-E0A9-DEAE-A3115A3D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0F6C7-7A3F-5092-23C4-550A314BE84B}"/>
              </a:ext>
            </a:extLst>
          </p:cNvPr>
          <p:cNvSpPr txBox="1"/>
          <p:nvPr/>
        </p:nvSpPr>
        <p:spPr>
          <a:xfrm>
            <a:off x="473075" y="2352772"/>
            <a:ext cx="696796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Pie charts arrange the data as slices in a circle.</a:t>
            </a: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Pie charts are used for representing values of qualitative (categorical) data.</a:t>
            </a: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Pie charts show the contribution of each category to the total.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331C7-D805-AC1D-6819-E079D589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49" y="4088285"/>
            <a:ext cx="425103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Excel has two types of pie charts: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2-D pie (      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Doughnut (      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C40BF5B-3B84-5879-42DD-5C8B6A66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23" y="450828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5AF4315C-4944-FDE0-BE3A-4A30BD10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14" y="4855732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0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2D Pie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0E9690-0A41-EF5F-CFB7-2A4A63C7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F4CC9-C41F-C168-6B1B-45292461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76969" y="2187733"/>
            <a:ext cx="4390372" cy="41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E916B9-80F1-517E-6A2B-9E3A688FD561}"/>
              </a:ext>
            </a:extLst>
          </p:cNvPr>
          <p:cNvSpPr txBox="1"/>
          <p:nvPr/>
        </p:nvSpPr>
        <p:spPr>
          <a:xfrm>
            <a:off x="473075" y="2784874"/>
            <a:ext cx="69220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Pie charts arrange the data as slices in a circle.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2-D pie charts are used when you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only have one data column.</a:t>
            </a:r>
          </a:p>
        </p:txBody>
      </p:sp>
    </p:spTree>
    <p:extLst>
      <p:ext uri="{BB962C8B-B14F-4D97-AF65-F5344CB8AC3E}">
        <p14:creationId xmlns:p14="http://schemas.microsoft.com/office/powerpoint/2010/main" val="144073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Doughnut Pie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3DF274A-A7A6-86BE-E481-A883EECB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7D777-BE3B-03DA-0B9E-9DBD6061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3165" y="2045690"/>
            <a:ext cx="4375760" cy="41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C83EC-36A4-A5F7-0B34-B977E6B3DD46}"/>
              </a:ext>
            </a:extLst>
          </p:cNvPr>
          <p:cNvSpPr txBox="1"/>
          <p:nvPr/>
        </p:nvSpPr>
        <p:spPr>
          <a:xfrm>
            <a:off x="473075" y="2784874"/>
            <a:ext cx="63834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Doughnut charts arrange the data as slices in a circle with hollow center.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Doughnut charts are often used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when you have more than one data column.</a:t>
            </a:r>
          </a:p>
        </p:txBody>
      </p:sp>
    </p:spTree>
    <p:extLst>
      <p:ext uri="{BB962C8B-B14F-4D97-AF65-F5344CB8AC3E}">
        <p14:creationId xmlns:p14="http://schemas.microsoft.com/office/powerpoint/2010/main" val="135003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7B102A6-B99A-43A3-9A25-AA1C3AE4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F952B-95EC-9F1F-903F-0D43B902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7753" y="2169770"/>
            <a:ext cx="4369596" cy="41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26F7CA-7300-84C9-DB24-9BA6DF29BFCD}"/>
              </a:ext>
            </a:extLst>
          </p:cNvPr>
          <p:cNvSpPr txBox="1"/>
          <p:nvPr/>
        </p:nvSpPr>
        <p:spPr>
          <a:xfrm>
            <a:off x="354651" y="2345927"/>
            <a:ext cx="72327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Line charts show the data as a continuous line.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Line charts are typically used for showing trends over time.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In Line charts, the horizontal axis typically represents time.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Line charts are used with data which can be placed in an order, from low to high</a:t>
            </a:r>
          </a:p>
        </p:txBody>
      </p:sp>
    </p:spTree>
    <p:extLst>
      <p:ext uri="{BB962C8B-B14F-4D97-AF65-F5344CB8AC3E}">
        <p14:creationId xmlns:p14="http://schemas.microsoft.com/office/powerpoint/2010/main" val="89602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Stacked Line Charts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BBA0C6-B5F6-C15A-8B46-EE8B10F5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55A5F-E0EC-34A1-3ED4-93FC518D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41403" y="2132328"/>
            <a:ext cx="4369596" cy="4134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7931BE-0282-D674-BAC8-5E90A44DC9A8}"/>
              </a:ext>
            </a:extLst>
          </p:cNvPr>
          <p:cNvSpPr txBox="1"/>
          <p:nvPr/>
        </p:nvSpPr>
        <p:spPr>
          <a:xfrm>
            <a:off x="473075" y="2395012"/>
            <a:ext cx="6867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Stacked Line charts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show the contribution to trends in the data.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This is done by stacking lines on top of each other.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Stacked Line charts are used with data which can be placed in an order, from low to high.</a:t>
            </a:r>
          </a:p>
          <a:p>
            <a:pPr algn="l"/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The charts are used when you have more than one data column which all add up to the total trend.</a:t>
            </a:r>
          </a:p>
        </p:txBody>
      </p:sp>
    </p:spTree>
    <p:extLst>
      <p:ext uri="{BB962C8B-B14F-4D97-AF65-F5344CB8AC3E}">
        <p14:creationId xmlns:p14="http://schemas.microsoft.com/office/powerpoint/2010/main" val="25916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703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dirty="0"/>
              <a:t> </a:t>
            </a:r>
            <a:r>
              <a:rPr lang="en-US" b="1" dirty="0" err="1"/>
              <a:t>BarChart</a:t>
            </a:r>
            <a:r>
              <a:rPr lang="en-US" b="1" dirty="0"/>
              <a:t> </a:t>
            </a:r>
            <a:endParaRPr lang="en-US" sz="2400" b="1" dirty="0"/>
          </a:p>
          <a:p>
            <a:r>
              <a:rPr lang="en-US" b="1" dirty="0"/>
              <a:t>document27\BarChart.xlsx</a:t>
            </a:r>
          </a:p>
          <a:p>
            <a:r>
              <a:rPr lang="en-US" b="1" dirty="0"/>
              <a:t>document27\BarChart2.xlsx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703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dirty="0"/>
              <a:t> </a:t>
            </a:r>
            <a:r>
              <a:rPr lang="en-US" b="1" dirty="0" err="1"/>
              <a:t>ColumnChart</a:t>
            </a:r>
            <a:endParaRPr lang="en-US" sz="2400" b="1" dirty="0"/>
          </a:p>
          <a:p>
            <a:r>
              <a:rPr lang="en-US" b="1" dirty="0"/>
              <a:t>document27\ColumnChart.xlsx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703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dirty="0"/>
              <a:t> </a:t>
            </a:r>
            <a:r>
              <a:rPr lang="en-US" b="1" dirty="0" err="1"/>
              <a:t>LineChart</a:t>
            </a:r>
            <a:endParaRPr lang="en-US" sz="2400" b="1" dirty="0"/>
          </a:p>
          <a:p>
            <a:r>
              <a:rPr lang="en-US" b="1" dirty="0"/>
              <a:t>document27\LineChart.xlsx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703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Esercizio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dirty="0"/>
              <a:t> </a:t>
            </a:r>
            <a:r>
              <a:rPr lang="en-US" b="1" dirty="0" err="1"/>
              <a:t>PieChart</a:t>
            </a:r>
            <a:endParaRPr lang="en-US" sz="2400" b="1" dirty="0"/>
          </a:p>
          <a:p>
            <a:r>
              <a:rPr lang="en-US" b="1" dirty="0"/>
              <a:t>document27\PieChart.xlsx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962" y="2235200"/>
            <a:ext cx="6245912" cy="2387600"/>
          </a:xfrm>
        </p:spPr>
        <p:txBody>
          <a:bodyPr anchor="ctr"/>
          <a:lstStyle/>
          <a:p>
            <a:r>
              <a:rPr lang="en-US" dirty="0"/>
              <a:t>Excel Charts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524AD6-C9B9-9637-011C-39AAEDDED7AE}"/>
              </a:ext>
            </a:extLst>
          </p:cNvPr>
          <p:cNvSpPr txBox="1">
            <a:spLocks/>
          </p:cNvSpPr>
          <p:nvPr/>
        </p:nvSpPr>
        <p:spPr>
          <a:xfrm>
            <a:off x="10875146" y="0"/>
            <a:ext cx="1316854" cy="126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/>
              <a:t>5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859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5-5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703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Altro</a:t>
            </a:r>
            <a:r>
              <a:rPr lang="en-US" b="1" dirty="0"/>
              <a:t> </a:t>
            </a:r>
            <a:r>
              <a:rPr lang="en-US" b="1" dirty="0" err="1"/>
              <a:t>esercizio</a:t>
            </a:r>
            <a:r>
              <a:rPr lang="en-US" b="1" dirty="0"/>
              <a:t> </a:t>
            </a:r>
            <a:r>
              <a:rPr lang="en-US" b="1" dirty="0" err="1"/>
              <a:t>sulle</a:t>
            </a:r>
            <a:r>
              <a:rPr lang="en-US" b="1" dirty="0"/>
              <a:t> Charts</a:t>
            </a:r>
            <a:endParaRPr lang="en-US" sz="2400" b="1" dirty="0"/>
          </a:p>
          <a:p>
            <a:r>
              <a:rPr lang="en-US" b="1" dirty="0"/>
              <a:t>document27\Chart_Example.xlsx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396" y="6356350"/>
            <a:ext cx="2743200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0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Grafici</a:t>
            </a:r>
            <a:r>
              <a:rPr lang="en-US" dirty="0"/>
              <a:t> (Charts)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C6CB388-10BE-C0E2-3E42-1E5DECF96468}"/>
              </a:ext>
            </a:extLst>
          </p:cNvPr>
          <p:cNvSpPr txBox="1">
            <a:spLocks/>
          </p:cNvSpPr>
          <p:nvPr/>
        </p:nvSpPr>
        <p:spPr>
          <a:xfrm>
            <a:off x="825623" y="1068682"/>
            <a:ext cx="10182812" cy="3346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Charts are visual representations of data used to make it more understandable.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Commonly used charts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Pie chart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Column chart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Line chart</a:t>
            </a: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Different charts are used for different types of data.</a:t>
            </a:r>
          </a:p>
        </p:txBody>
      </p:sp>
    </p:spTree>
    <p:extLst>
      <p:ext uri="{BB962C8B-B14F-4D97-AF65-F5344CB8AC3E}">
        <p14:creationId xmlns:p14="http://schemas.microsoft.com/office/powerpoint/2010/main" val="7713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 err="1"/>
              <a:t>Grafici</a:t>
            </a:r>
            <a:r>
              <a:rPr lang="en-US" dirty="0"/>
              <a:t> –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esempi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AEB4FC7-B7EA-F909-4098-F3161047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32" y="3558556"/>
            <a:ext cx="4358736" cy="2586209"/>
          </a:xfrm>
          <a:prstGeom prst="rect">
            <a:avLst/>
          </a:prstGeom>
        </p:spPr>
      </p:pic>
      <p:pic>
        <p:nvPicPr>
          <p:cNvPr id="6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F4C2775-B383-9219-F7FB-E6A67CEE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7236" y="1167687"/>
            <a:ext cx="6383456" cy="1360814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E66D3D5-A297-3ABA-52A0-54C730D48E89}"/>
              </a:ext>
            </a:extLst>
          </p:cNvPr>
          <p:cNvSpPr txBox="1">
            <a:spLocks/>
          </p:cNvSpPr>
          <p:nvPr/>
        </p:nvSpPr>
        <p:spPr>
          <a:xfrm>
            <a:off x="2737235" y="2736074"/>
            <a:ext cx="6383457" cy="420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MENU: Insert &gt; Charts</a:t>
            </a:r>
          </a:p>
          <a:p>
            <a:pPr algn="ctr"/>
            <a:br>
              <a:rPr lang="it-IT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</a:br>
            <a:endParaRPr lang="it-IT" sz="2200" b="1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Clustered Bar Charts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748A46F-266C-619C-30B9-C2F5AB51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2" y="960114"/>
            <a:ext cx="6383456" cy="13608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611DC86-3FAA-560F-B1A1-066CED4F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6" y="2567226"/>
            <a:ext cx="5453031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There are three different type of </a:t>
            </a:r>
            <a:r>
              <a:rPr lang="en-US" alt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bar charts</a:t>
            </a: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Clustered bar(     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Stacked bar(     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100% Stacked bar(     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459160F-9183-8B63-331A-CC2C9C0B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13" y="2285017"/>
            <a:ext cx="4347981" cy="410186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CCABA62-FA1D-0774-6455-C8B6513B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14" y="2980867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05063790-385D-D61D-42F6-8D7345F9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4" y="3319293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1EB1DA1-4D4A-8499-A29D-524BBB82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884" y="3621821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6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14D76E-552A-EDF5-C13C-1A06228A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8" y="960114"/>
            <a:ext cx="6383456" cy="1360814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25B71E20-7257-8B33-0221-9CBA50185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58" y="1947478"/>
            <a:ext cx="709081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Stacked bar charts are used to highlights the 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total amount of contribution for each category (absolute value)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This is done by stacking the bars at the end of each other.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The charts are used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when you have more than one </a:t>
            </a:r>
          </a:p>
          <a:p>
            <a:pPr algn="l"/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data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F1AD32-F125-4C2F-B6A6-48E4D1E9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70" y="2161929"/>
            <a:ext cx="4390372" cy="41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100% Stacked Bar Charts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4A6EF2-7FA1-9702-5A31-A6577E93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CDD045C-7876-B76E-DC45-99A506EBD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2187733"/>
            <a:ext cx="67444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Stacked bar charts are used to highlights the total amount of contribution for each category referred on 1-100% scale.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This is done by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% stacking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the bars referred to a total of 100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The charts are used when you have more than one </a:t>
            </a: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data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07959-A714-5E2C-8E44-691CEEAF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28553" y="2187733"/>
            <a:ext cx="4390372" cy="4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4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Clustered Column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CEE0F9-0379-82C6-8DC0-1F9E62F8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BBC4B7C-2330-A7A9-2259-94747489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6" y="2465131"/>
            <a:ext cx="57570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Column charts show the data as 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vertical bars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</a:br>
            <a:endParaRPr lang="en-US" alt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2EBD3-F8A9-642B-AE0E-8FF79637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20627" y="2194860"/>
            <a:ext cx="4390372" cy="41614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7C499-F567-F645-451D-DD1865F9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6" y="2919471"/>
            <a:ext cx="6029664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Excel has three different types of column charts: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Clustered column(     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Stacked column(     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 100% Stacked column(     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B90E1D-F317-3343-13D6-C4B4140D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27" y="3316129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8BE6AA96-72B2-AF32-FBA9-FE0C6BB6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46" y="367012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40700DAB-82E1-BFFA-8421-B61F2B41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15" y="397793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5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76" y="-365449"/>
            <a:ext cx="10182813" cy="1325563"/>
          </a:xfrm>
        </p:spPr>
        <p:txBody>
          <a:bodyPr/>
          <a:lstStyle/>
          <a:p>
            <a:r>
              <a:rPr lang="en-US" dirty="0"/>
              <a:t>Stacked Column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7866" y="6356349"/>
            <a:ext cx="1701018" cy="365125"/>
          </a:xfrm>
        </p:spPr>
        <p:txBody>
          <a:bodyPr/>
          <a:lstStyle/>
          <a:p>
            <a:r>
              <a:rPr lang="en-US" dirty="0"/>
              <a:t>GIUGNO-LUGLIO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MICROSOFT EXCEL – BASE e AVANZATO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1B3EDB-BEA1-6B82-47DE-A1B4C8EB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985113"/>
            <a:ext cx="6383456" cy="13608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B45CEDE-602C-E8C4-E2DC-EC553159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8" y="2370926"/>
            <a:ext cx="655804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Stacked Column charts are used to highlights the </a:t>
            </a:r>
            <a:r>
              <a:rPr lang="en-US" sz="2200" b="1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total amount of contribution for each category</a:t>
            </a:r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This is done by stacking columns on top of each other.</a:t>
            </a:r>
          </a:p>
          <a:p>
            <a:pPr algn="l"/>
            <a:endParaRPr lang="en-US" sz="2200" dirty="0">
              <a:solidFill>
                <a:srgbClr val="141414"/>
              </a:solidFill>
              <a:latin typeface="Tenorite (Body)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solidFill>
                  <a:srgbClr val="141414"/>
                </a:solidFill>
                <a:latin typeface="Tenorite (Body)"/>
                <a:cs typeface="Arial" panose="020B0604020202020204" pitchFamily="34" charset="0"/>
              </a:rPr>
              <a:t>The charts are used when you have more than one data column.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11834-EB25-C63B-D4CC-04B05B33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20627" y="2187924"/>
            <a:ext cx="4390372" cy="41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www.w3.org/XML/1998/namespace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{761079A5-C059-4BD4-AAB8-9F068179290B}tf45331398_win32</Template>
  <TotalTime>8466</TotalTime>
  <Words>799</Words>
  <Application>Microsoft Office PowerPoint</Application>
  <PresentationFormat>Widescreen</PresentationFormat>
  <Paragraphs>159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Tenorite</vt:lpstr>
      <vt:lpstr>Tenorite (Body)</vt:lpstr>
      <vt:lpstr>Office Theme</vt:lpstr>
      <vt:lpstr>Creare Grafici e Diagrammi</vt:lpstr>
      <vt:lpstr>Excel Charts</vt:lpstr>
      <vt:lpstr>Grafici (Charts)</vt:lpstr>
      <vt:lpstr>Grafici – Primi esempi</vt:lpstr>
      <vt:lpstr>Clustered Bar Charts</vt:lpstr>
      <vt:lpstr>Stacked Bar Charts</vt:lpstr>
      <vt:lpstr>100% Stacked Bar Charts</vt:lpstr>
      <vt:lpstr>Clustered Column Chart</vt:lpstr>
      <vt:lpstr>Stacked Column Chart</vt:lpstr>
      <vt:lpstr>100% Stacked Column Chart</vt:lpstr>
      <vt:lpstr>Pie Chart</vt:lpstr>
      <vt:lpstr>2D Pie Chart</vt:lpstr>
      <vt:lpstr>Doughnut Pie Chart</vt:lpstr>
      <vt:lpstr>Line Charts</vt:lpstr>
      <vt:lpstr>Stacked Line Charts</vt:lpstr>
      <vt:lpstr>Esercizio 5-1</vt:lpstr>
      <vt:lpstr>Esercizio 5-2</vt:lpstr>
      <vt:lpstr>Esercizio 5-3</vt:lpstr>
      <vt:lpstr>Esercizio 5-4</vt:lpstr>
      <vt:lpstr>Esercizio 5-5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Pierluigi Salera</dc:creator>
  <cp:lastModifiedBy>Pierluigi Salera</cp:lastModifiedBy>
  <cp:revision>124</cp:revision>
  <cp:lastPrinted>2023-06-19T11:57:07Z</cp:lastPrinted>
  <dcterms:created xsi:type="dcterms:W3CDTF">2023-06-12T19:52:14Z</dcterms:created>
  <dcterms:modified xsi:type="dcterms:W3CDTF">2023-07-11T20:40:19Z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