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Montserrat"/>
      <p:regular r:id="rId47"/>
      <p:bold r:id="rId48"/>
      <p:italic r:id="rId49"/>
      <p:boldItalic r:id="rId50"/>
    </p:embeddedFont>
    <p:embeddedFont>
      <p:font typeface="Average"/>
      <p:regular r:id="rId51"/>
    </p:embeddedFont>
    <p:embeddedFont>
      <p:font typeface="Oswald"/>
      <p:regular r:id="rId52"/>
      <p:bold r:id="rId53"/>
    </p:embeddedFont>
    <p:embeddedFont>
      <p:font typeface="Merriweather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4F75B64-99CD-48D0-9D29-0B1732202B0B}">
  <a:tblStyle styleId="{34F75B64-99CD-48D0-9D29-0B1732202B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Montserrat-bold.fntdata"/><Relationship Id="rId47" Type="http://schemas.openxmlformats.org/officeDocument/2006/relationships/font" Target="fonts/Montserrat-regular.fntdata"/><Relationship Id="rId49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Average-regular.fntdata"/><Relationship Id="rId50" Type="http://schemas.openxmlformats.org/officeDocument/2006/relationships/font" Target="fonts/Montserrat-boldItalic.fntdata"/><Relationship Id="rId53" Type="http://schemas.openxmlformats.org/officeDocument/2006/relationships/font" Target="fonts/Oswald-bold.fntdata"/><Relationship Id="rId52" Type="http://schemas.openxmlformats.org/officeDocument/2006/relationships/font" Target="fonts/Oswald-regular.fntdata"/><Relationship Id="rId11" Type="http://schemas.openxmlformats.org/officeDocument/2006/relationships/slide" Target="slides/slide5.xml"/><Relationship Id="rId55" Type="http://schemas.openxmlformats.org/officeDocument/2006/relationships/font" Target="fonts/Merriweather-bold.fntdata"/><Relationship Id="rId10" Type="http://schemas.openxmlformats.org/officeDocument/2006/relationships/slide" Target="slides/slide4.xml"/><Relationship Id="rId54" Type="http://schemas.openxmlformats.org/officeDocument/2006/relationships/font" Target="fonts/Merriweather-regular.fntdata"/><Relationship Id="rId13" Type="http://schemas.openxmlformats.org/officeDocument/2006/relationships/slide" Target="slides/slide7.xml"/><Relationship Id="rId57" Type="http://schemas.openxmlformats.org/officeDocument/2006/relationships/font" Target="fonts/Merriweather-boldItalic.fntdata"/><Relationship Id="rId12" Type="http://schemas.openxmlformats.org/officeDocument/2006/relationships/slide" Target="slides/slide6.xml"/><Relationship Id="rId56" Type="http://schemas.openxmlformats.org/officeDocument/2006/relationships/font" Target="fonts/Merriweather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heuristica peso nas peças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f6b08d36b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f6b08d36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f6b08d36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f6b08d36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f6b08d36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f6b08d36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f6b08d36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f6b08d36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f6b08d36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f6b08d36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f6b08d36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f6b08d36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f6b08d36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f6b08d36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f6b08d36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f6b08d36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f6b08d36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f6b08d36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f6b08d36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f6b08d36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f6b08d36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f6b08d36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f6bb6e77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f6bb6e77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f6bb6e77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f6bb6e77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f6b08d36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f6b08d36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f6bb6e77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f6bb6e77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f6b08d36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f6b08d36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f6bb6e77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f6bb6e77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f6bb6e77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f6bb6e77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f6bb6e77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f6bb6e77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f6bb6e77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f6bb6e77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f6bb6e77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f6bb6e77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f6b08d3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f6b08d3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f6bb6e77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f6bb6e77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f6b08d36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f6b08d36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VISUALIZAR PLANILHAS NESTE MOMENTO! Com os gráficos e todo o resto.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f6cbe40b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f6cbe40b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f6cbe40b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f6cbe40b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f6cbe40b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f6cbe40b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f6cbe40b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f6cbe40b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f6b08d36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f6b08d36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f6b08d36b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f6b08d36b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f6b08d36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f6b08d36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f6b08d36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f6b08d36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f6b08d36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f6b08d36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f6b08d36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f6b08d36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f6b08d3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f6b08d3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f6b08d36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f6b08d36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f6b08d36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f6b08d36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f6b08d36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f6b08d36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f6b08d3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f6b08d3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Engenharia de software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-Xadrez-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3915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Eduardo Busch Loivos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Matheus Perrut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Pedro Paulo Teixeira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Ronald Campbell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Estimativa de Esforço e Custo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Custo: R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$4380,00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Lucro: 30% → R$1314,00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Valor do Projeto: R$5694,00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Forma de Pagamento: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Entrada de R$1423,50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Após o 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sétimo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sprint: R$2847,00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Ao fim do projeto: R$1423,50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Planning Poker das Atividades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3516050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Movimento do cavalo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699338" y="1555350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817650" y="1976700"/>
            <a:ext cx="10266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5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2277075" y="3516050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Movimento do rei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2664713" y="1555350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2783025" y="1976700"/>
            <a:ext cx="10266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5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4242450" y="3516050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Movimento do peão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4630088" y="1555350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4748400" y="1976700"/>
            <a:ext cx="10266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13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6280950" y="3516050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Função promoção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6668588" y="1555350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6786900" y="1976700"/>
            <a:ext cx="10266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Planning Poker das Atividades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3516050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Movimento da rainha</a:t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699338" y="1555350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758550" y="1976700"/>
            <a:ext cx="11448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10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2277075" y="3516050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Movimento do bispo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2664713" y="1555350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2723925" y="1976700"/>
            <a:ext cx="11448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10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4242450" y="3516050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Movimento da torre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4630088" y="1555350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4730813" y="1976700"/>
            <a:ext cx="10443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10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6280950" y="3516050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Verificar xeque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6668588" y="1555350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6769200" y="1976700"/>
            <a:ext cx="10443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16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Planning Poker das Atividades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3516050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Função joga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699338" y="1555350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817650" y="1976700"/>
            <a:ext cx="10266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5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2277075" y="3516050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Definir </a:t>
            </a:r>
            <a:r>
              <a:rPr lang="pt-BR"/>
              <a:t>estratégia</a:t>
            </a:r>
            <a:r>
              <a:rPr lang="pt-BR"/>
              <a:t> IA</a:t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2664713" y="1555350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2783025" y="1976700"/>
            <a:ext cx="10266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13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4242450" y="3516050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Programar IA</a:t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4630088" y="1555350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4666613" y="1976700"/>
            <a:ext cx="12633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20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6280950" y="3516050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Instanciar tabuleiro</a:t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6668588" y="1555350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6786900" y="1976700"/>
            <a:ext cx="10266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3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Planning Poker das Atividades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311700" y="3516050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Instanciar Peças</a:t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699338" y="1555350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817650" y="1976700"/>
            <a:ext cx="10878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10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2277075" y="3516050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Associar </a:t>
            </a:r>
            <a:r>
              <a:rPr lang="pt-BR"/>
              <a:t>gráfico</a:t>
            </a:r>
            <a:r>
              <a:rPr lang="pt-BR"/>
              <a:t> ao </a:t>
            </a:r>
            <a:r>
              <a:rPr lang="pt-BR"/>
              <a:t>código</a:t>
            </a:r>
            <a:r>
              <a:rPr lang="pt-BR"/>
              <a:t> do tabuleiro</a:t>
            </a:r>
            <a:endParaRPr/>
          </a:p>
        </p:txBody>
      </p:sp>
      <p:pic>
        <p:nvPicPr>
          <p:cNvPr id="184" name="Google Shape;184;p26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2664713" y="1555350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2783025" y="1976700"/>
            <a:ext cx="10266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4242450" y="3516050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associar </a:t>
            </a:r>
            <a:r>
              <a:rPr lang="pt-BR"/>
              <a:t>gráfico</a:t>
            </a:r>
            <a:r>
              <a:rPr lang="pt-BR"/>
              <a:t> ao </a:t>
            </a:r>
            <a:r>
              <a:rPr lang="pt-BR"/>
              <a:t>código</a:t>
            </a: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4630088" y="1555350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4748400" y="1976700"/>
            <a:ext cx="10266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13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6280950" y="3516050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Organizar trello/github</a:t>
            </a:r>
            <a:endParaRPr/>
          </a:p>
        </p:txBody>
      </p:sp>
      <p:pic>
        <p:nvPicPr>
          <p:cNvPr id="190" name="Google Shape;190;p26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6668588" y="1555350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6786900" y="1976700"/>
            <a:ext cx="10266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Planning Poker das Atividades</a:t>
            </a:r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311700" y="3516050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Preparar e apresentar 1</a:t>
            </a:r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699338" y="1555350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817650" y="1976700"/>
            <a:ext cx="10266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2277075" y="3516050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Preparar e apresentar 2</a:t>
            </a:r>
            <a:endParaRPr/>
          </a:p>
        </p:txBody>
      </p:sp>
      <p:pic>
        <p:nvPicPr>
          <p:cNvPr id="201" name="Google Shape;201;p27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2664713" y="1555350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2783025" y="1976700"/>
            <a:ext cx="10266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4242450" y="3516050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preparar e apresentar 3</a:t>
            </a:r>
            <a:endParaRPr/>
          </a:p>
        </p:txBody>
      </p:sp>
      <p:pic>
        <p:nvPicPr>
          <p:cNvPr id="204" name="Google Shape;204;p27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4630088" y="1555350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4748400" y="1976700"/>
            <a:ext cx="10266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6280950" y="3516050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Definir linguagem</a:t>
            </a:r>
            <a:endParaRPr/>
          </a:p>
        </p:txBody>
      </p:sp>
      <p:pic>
        <p:nvPicPr>
          <p:cNvPr id="207" name="Google Shape;207;p27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6668588" y="1555350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6786900" y="1976700"/>
            <a:ext cx="11448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Planning Poker das Atividades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835325" y="3475775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Definir</a:t>
            </a:r>
            <a:r>
              <a:rPr lang="pt-BR"/>
              <a:t> casos de teste</a:t>
            </a:r>
            <a:endParaRPr/>
          </a:p>
        </p:txBody>
      </p:sp>
      <p:pic>
        <p:nvPicPr>
          <p:cNvPr id="215" name="Google Shape;215;p28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1222962" y="1515075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1341275" y="1936425"/>
            <a:ext cx="11448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10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2800700" y="3475775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Programar teste</a:t>
            </a:r>
            <a:endParaRPr/>
          </a:p>
        </p:txBody>
      </p:sp>
      <p:pic>
        <p:nvPicPr>
          <p:cNvPr id="218" name="Google Shape;218;p28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3188338" y="1515075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3219100" y="1936425"/>
            <a:ext cx="12324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40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0" name="Google Shape;220;p28"/>
          <p:cNvSpPr txBox="1"/>
          <p:nvPr>
            <p:ph idx="1" type="body"/>
          </p:nvPr>
        </p:nvSpPr>
        <p:spPr>
          <a:xfrm>
            <a:off x="4766075" y="3475775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Testar</a:t>
            </a:r>
            <a:endParaRPr/>
          </a:p>
        </p:txBody>
      </p:sp>
      <p:pic>
        <p:nvPicPr>
          <p:cNvPr id="221" name="Google Shape;221;p28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5153713" y="1515075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5272025" y="1936425"/>
            <a:ext cx="11448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10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6565500" y="3475775"/>
            <a:ext cx="20385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Reuniões</a:t>
            </a:r>
            <a:endParaRPr/>
          </a:p>
        </p:txBody>
      </p:sp>
      <p:pic>
        <p:nvPicPr>
          <p:cNvPr id="224" name="Google Shape;224;p28"/>
          <p:cNvPicPr preferRelativeResize="0"/>
          <p:nvPr/>
        </p:nvPicPr>
        <p:blipFill rotWithShape="1">
          <a:blip r:embed="rId3">
            <a:alphaModFix/>
          </a:blip>
          <a:srcRect b="5140" l="7158" r="7415" t="5931"/>
          <a:stretch/>
        </p:blipFill>
        <p:spPr>
          <a:xfrm>
            <a:off x="6953138" y="1515075"/>
            <a:ext cx="1263224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7014750" y="1936425"/>
            <a:ext cx="12324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6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24</a:t>
            </a:r>
            <a:endParaRPr b="1" sz="60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Cronograma</a:t>
            </a:r>
            <a:endParaRPr/>
          </a:p>
        </p:txBody>
      </p:sp>
      <p:sp>
        <p:nvSpPr>
          <p:cNvPr id="231" name="Google Shape;231;p29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Cronograma Geral - Sprints</a:t>
            </a:r>
            <a:endParaRPr/>
          </a:p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r>
              <a:rPr lang="pt-BR"/>
              <a:t>nício 1º Sprint 18/09/2018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Duração 1 semana ou 5 dias úteis.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Sprints até o final 12.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311700" y="82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Cronograma Geral - Product Backlog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(Previsão de Término das Atividades)</a:t>
            </a:r>
            <a:endParaRPr/>
          </a:p>
        </p:txBody>
      </p:sp>
      <p:graphicFrame>
        <p:nvGraphicFramePr>
          <p:cNvPr id="243" name="Google Shape;243;p31"/>
          <p:cNvGraphicFramePr/>
          <p:nvPr/>
        </p:nvGraphicFramePr>
        <p:xfrm>
          <a:off x="882375" y="127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{34F75B64-99CD-48D0-9D29-0B1732202B0B}</a:tableStyleId>
              </a:tblPr>
              <a:tblGrid>
                <a:gridCol w="1503650"/>
                <a:gridCol w="5735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Término (sprint)</a:t>
                      </a: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Atividade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Definir linguagem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Instanciar tabuleiro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Instanciar peças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Organizar Trello/Github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Associar </a:t>
                      </a: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gráfico</a:t>
                      </a: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ao </a:t>
                      </a: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código das peças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Associar </a:t>
                      </a: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gráfico</a:t>
                      </a: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ao </a:t>
                      </a: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código</a:t>
                      </a: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do tabuleiro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Preparar e apresentar 1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Função joga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 do Produto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311700" y="82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Cronograma Geral - Product Backlog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(Previsão de Término das Atividades)</a:t>
            </a:r>
            <a:endParaRPr/>
          </a:p>
        </p:txBody>
      </p:sp>
      <p:graphicFrame>
        <p:nvGraphicFramePr>
          <p:cNvPr id="249" name="Google Shape;249;p32"/>
          <p:cNvGraphicFramePr/>
          <p:nvPr/>
        </p:nvGraphicFramePr>
        <p:xfrm>
          <a:off x="882375" y="127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{34F75B64-99CD-48D0-9D29-0B1732202B0B}</a:tableStyleId>
              </a:tblPr>
              <a:tblGrid>
                <a:gridCol w="1503650"/>
                <a:gridCol w="5735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Término (sprint) 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Atividade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Definir estratégia da IA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Função promoção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Verifica Xeque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Programar IA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Movimentos do rei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Movimentos do peão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Movimento do bispo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Movimento da rainha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title"/>
          </p:nvPr>
        </p:nvSpPr>
        <p:spPr>
          <a:xfrm>
            <a:off x="311700" y="82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Cronograma Geral </a:t>
            </a:r>
            <a:endParaRPr/>
          </a:p>
        </p:txBody>
      </p:sp>
      <p:graphicFrame>
        <p:nvGraphicFramePr>
          <p:cNvPr id="255" name="Google Shape;255;p33"/>
          <p:cNvGraphicFramePr/>
          <p:nvPr/>
        </p:nvGraphicFramePr>
        <p:xfrm>
          <a:off x="882375" y="127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{34F75B64-99CD-48D0-9D29-0B1732202B0B}</a:tableStyleId>
              </a:tblPr>
              <a:tblGrid>
                <a:gridCol w="1503650"/>
                <a:gridCol w="5735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Término (sprint) 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Atividade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Movimento do cavalo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movimento da torre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Preparar e apresentar 2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Definir casos de teste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Programar funções de teste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Teste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Reuniões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Preparar e apresentar 3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Riscos</a:t>
            </a:r>
            <a:endParaRPr/>
          </a:p>
        </p:txBody>
      </p:sp>
      <p:sp>
        <p:nvSpPr>
          <p:cNvPr id="261" name="Google Shape;261;p3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Riscos</a:t>
            </a:r>
            <a:endParaRPr/>
          </a:p>
        </p:txBody>
      </p:sp>
      <p:sp>
        <p:nvSpPr>
          <p:cNvPr id="267" name="Google Shape;26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Sobrecarga de membro: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Chance: 90%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Impacto: 0,6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Exposição: 0,54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Contenção: cumprir prazos, reservar tempos para tarefas.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Contingência: alocar mais membros para suprir a carência .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</a:t>
            </a:r>
            <a:r>
              <a:rPr lang="pt-BR"/>
              <a:t>Risco</a:t>
            </a:r>
            <a:r>
              <a:rPr lang="pt-BR"/>
              <a:t>s</a:t>
            </a:r>
            <a:endParaRPr/>
          </a:p>
        </p:txBody>
      </p:sp>
      <p:sp>
        <p:nvSpPr>
          <p:cNvPr id="273" name="Google Shape;27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Reuniões presenciais insuficientes: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Chance: 90%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Impacto: 0,5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Exposição: 0,45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Contenção: utilizar de reuniões via Skype e Discord.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Contingência: quadro hora-extra para as reuniões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Riscos</a:t>
            </a:r>
            <a:endParaRPr/>
          </a:p>
        </p:txBody>
      </p:sp>
      <p:sp>
        <p:nvSpPr>
          <p:cNvPr id="279" name="Google Shape;27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Dificuldade de Implementação(objetos do jogo):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Chance: 30%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Impacto: 0,25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Exposição:0,075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Contenção: planejar o diagrama UML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Contingência: hora extra e revisar o diagrama UML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Riscos</a:t>
            </a:r>
            <a:endParaRPr/>
          </a:p>
        </p:txBody>
      </p:sp>
      <p:sp>
        <p:nvSpPr>
          <p:cNvPr id="285" name="Google Shape;28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Atraso de atividade: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Chance: 75%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Impacto: 0,3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Exposição: 0,24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Contenção: fazer bom planejamento e monitoramento e controle.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Contingência: redistribuição de atividades entre e equipe.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Riscos</a:t>
            </a:r>
            <a:endParaRPr/>
          </a:p>
        </p:txBody>
      </p:sp>
      <p:sp>
        <p:nvSpPr>
          <p:cNvPr id="291" name="Google Shape;29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Dificuldade de Implementação(funções das regras do jogo):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Chance: 45%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Impacto: 0,3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Exposição: 0,135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Contenção: Código comentado e revisão dos commits 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Contingência: hora extra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Riscos</a:t>
            </a:r>
            <a:endParaRPr/>
          </a:p>
        </p:txBody>
      </p:sp>
      <p:sp>
        <p:nvSpPr>
          <p:cNvPr id="297" name="Google Shape;29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Dificuldade de Implementação(IA):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Chance: 75%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Impacto: 0,5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Exposição: 0,355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Contenção: fazer um estudo e treinamento sobre IA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Contingência: hora extra e buscar um algoritmo simples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Riscos</a:t>
            </a:r>
            <a:endParaRPr/>
          </a:p>
        </p:txBody>
      </p:sp>
      <p:sp>
        <p:nvSpPr>
          <p:cNvPr id="303" name="Google Shape;30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Dificuldade de definição do cronograma: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Chance: 40%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Impacto: 0,4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Exposição: 0,16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Contenção: Utilização de um fluxograma.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Contingência: hora extra.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 do Produto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-Jogar xadrez em uma Aplicação desktop.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-O Jogo é em em 2D.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-Jogar xadrez contra outro Jogador </a:t>
            </a:r>
            <a:br>
              <a:rPr lang="pt-BR"/>
            </a:br>
            <a:br>
              <a:rPr lang="pt-BR"/>
            </a:br>
            <a:r>
              <a:rPr lang="pt-BR"/>
              <a:t>-Jogar xadrez contra o computador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-Jogar com dificuldade única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-Jogar sem salvar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-Mostrar ao final o vencedor da partida ou o empate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Riscos</a:t>
            </a:r>
            <a:endParaRPr/>
          </a:p>
        </p:txBody>
      </p:sp>
      <p:sp>
        <p:nvSpPr>
          <p:cNvPr id="309" name="Google Shape;309;p42"/>
          <p:cNvSpPr txBox="1"/>
          <p:nvPr>
            <p:ph idx="1" type="body"/>
          </p:nvPr>
        </p:nvSpPr>
        <p:spPr>
          <a:xfrm>
            <a:off x="311700" y="1140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Imprevistos de caráter emergencial ocorridos com membros da equipe ou com familiares de membros: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Chance: 30%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Impacto: 0,4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Exposição: 0,12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Contenção: Ao ocorrer uma incidência e se for necessária a ausência do membro por determinado tempo, notificar com antecedência ao grupo .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Contingência: realocação de tarefas, e quando possível, o membro ausente comparecer às reuniões virtualmente e realizar as tarefas em Home Office.</a:t>
            </a:r>
            <a:endParaRPr sz="22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Monitoramento e Controle</a:t>
            </a:r>
            <a:endParaRPr/>
          </a:p>
        </p:txBody>
      </p:sp>
      <p:sp>
        <p:nvSpPr>
          <p:cNvPr id="315" name="Google Shape;315;p4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44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784" y="917972"/>
            <a:ext cx="5736431" cy="3307556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4"/>
          <p:cNvSpPr txBox="1"/>
          <p:nvPr>
            <p:ph idx="4294967295" type="title"/>
          </p:nvPr>
        </p:nvSpPr>
        <p:spPr>
          <a:xfrm>
            <a:off x="156700" y="14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Burndown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45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875" y="990800"/>
            <a:ext cx="5604201" cy="3459649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5"/>
          <p:cNvSpPr txBox="1"/>
          <p:nvPr/>
        </p:nvSpPr>
        <p:spPr>
          <a:xfrm>
            <a:off x="6761125" y="1691150"/>
            <a:ext cx="9879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</a:t>
            </a:r>
            <a:endParaRPr/>
          </a:p>
        </p:txBody>
      </p:sp>
      <p:sp>
        <p:nvSpPr>
          <p:cNvPr id="328" name="Google Shape;328;p45"/>
          <p:cNvSpPr txBox="1"/>
          <p:nvPr/>
        </p:nvSpPr>
        <p:spPr>
          <a:xfrm>
            <a:off x="6761125" y="1472900"/>
            <a:ext cx="9879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</a:t>
            </a:r>
            <a:endParaRPr/>
          </a:p>
        </p:txBody>
      </p:sp>
      <p:sp>
        <p:nvSpPr>
          <p:cNvPr id="329" name="Google Shape;329;p45"/>
          <p:cNvSpPr txBox="1"/>
          <p:nvPr/>
        </p:nvSpPr>
        <p:spPr>
          <a:xfrm>
            <a:off x="6761125" y="1267025"/>
            <a:ext cx="5232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PV</a:t>
            </a:r>
            <a:endParaRPr sz="1200"/>
          </a:p>
        </p:txBody>
      </p:sp>
      <p:sp>
        <p:nvSpPr>
          <p:cNvPr id="330" name="Google Shape;330;p45"/>
          <p:cNvSpPr txBox="1"/>
          <p:nvPr>
            <p:ph idx="4294967295" type="title"/>
          </p:nvPr>
        </p:nvSpPr>
        <p:spPr>
          <a:xfrm>
            <a:off x="156700" y="14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 PV EV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46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350" y="975725"/>
            <a:ext cx="5357813" cy="330755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6"/>
          <p:cNvSpPr txBox="1"/>
          <p:nvPr>
            <p:ph idx="4294967295" type="title"/>
          </p:nvPr>
        </p:nvSpPr>
        <p:spPr>
          <a:xfrm>
            <a:off x="156700" y="14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CPI/SPI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342" name="Google Shape;342;p47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GitHub do Projeto</a:t>
            </a:r>
            <a:endParaRPr/>
          </a:p>
        </p:txBody>
      </p:sp>
      <p:sp>
        <p:nvSpPr>
          <p:cNvPr id="348" name="Google Shape;34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Product Backlog Sprints 1 e 2</a:t>
            </a:r>
            <a:endParaRPr/>
          </a:p>
        </p:txBody>
      </p:sp>
      <p:sp>
        <p:nvSpPr>
          <p:cNvPr id="354" name="Google Shape;354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Product Backlog Sprints 1 e 2</a:t>
            </a:r>
            <a:endParaRPr/>
          </a:p>
        </p:txBody>
      </p:sp>
      <p:sp>
        <p:nvSpPr>
          <p:cNvPr id="360" name="Google Shape;360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Indicadores</a:t>
            </a:r>
            <a:endParaRPr/>
          </a:p>
        </p:txBody>
      </p:sp>
      <p:sp>
        <p:nvSpPr>
          <p:cNvPr id="366" name="Google Shape;366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 do Projeto</a:t>
            </a:r>
            <a:endParaRPr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 Drive</a:t>
            </a:r>
            <a:endParaRPr/>
          </a:p>
        </p:txBody>
      </p:sp>
      <p:sp>
        <p:nvSpPr>
          <p:cNvPr id="372" name="Google Shape;372;p5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1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 do Projeto - Organograma de Atividades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225" y="886175"/>
            <a:ext cx="7929549" cy="416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152400" y="155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 do Projeto - WBS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526" y="833575"/>
            <a:ext cx="6718925" cy="419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Ferramentas Utilizadas Até O Momento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5351588" y="3236475"/>
            <a:ext cx="15243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Excel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850" y="1837249"/>
            <a:ext cx="1411775" cy="1386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3863" y="1872288"/>
            <a:ext cx="1524350" cy="131628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6953888" y="3236475"/>
            <a:ext cx="15243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Google Drive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2238" y="1836450"/>
            <a:ext cx="1316275" cy="131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3699838" y="3208350"/>
            <a:ext cx="15243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GitHub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5663" y="1680100"/>
            <a:ext cx="1716576" cy="17165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2252038" y="3212325"/>
            <a:ext cx="15243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Trello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9788" y="1876275"/>
            <a:ext cx="1316275" cy="131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665775" y="3236475"/>
            <a:ext cx="15243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Pycharm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Estimativa de Esforço e Custo</a:t>
            </a:r>
            <a:endParaRPr/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Estimativa de Esforço e Custo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Esforço: 219 Homens-horas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Valor Homem-hora: R$20,00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 do Projeto: </a:t>
            </a:r>
            <a:r>
              <a:rPr b="1"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R$4380,00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