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13"/>
    </p:embeddedFont>
    <p:embeddedFont>
      <p:font typeface="Oswald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4"/>
    <p:restoredTop sz="94643"/>
  </p:normalViewPr>
  <p:slideViewPr>
    <p:cSldViewPr snapToGrid="0">
      <p:cViewPr varScale="1">
        <p:scale>
          <a:sx n="71" d="100"/>
          <a:sy n="71" d="100"/>
        </p:scale>
        <p:origin x="184" y="16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e3d98d5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e3d98d5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e3d98d5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e3d98d5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9a93990d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9a93990d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9a93990d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9a93990d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9a93990d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9a93990d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e3d98d5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e3d98d5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e3d98d5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e3d98d5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e3d98d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e3d98d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5C92B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24000" y="9211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Углубленное изучение вопросов ООП II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24000" y="2993725"/>
            <a:ext cx="42555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Абстракция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Полиморфизм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Абстрактные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интерфейсы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Приведение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типов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4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Интерфейс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SoundProducable</a:t>
            </a:r>
            <a:r>
              <a:rPr lang="en" dirty="0">
                <a:solidFill>
                  <a:srgbClr val="002060"/>
                </a:solidFill>
              </a:rPr>
              <a:t> (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callSound</a:t>
            </a:r>
            <a:r>
              <a:rPr lang="en" dirty="0">
                <a:solidFill>
                  <a:srgbClr val="002060"/>
                </a:solidFill>
              </a:rPr>
              <a:t>())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Реализовать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Dog </a:t>
            </a:r>
            <a:r>
              <a:rPr lang="en" dirty="0" err="1">
                <a:solidFill>
                  <a:srgbClr val="002060"/>
                </a:solidFill>
              </a:rPr>
              <a:t>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Интерфейса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SoundProducable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Main </a:t>
            </a:r>
            <a:r>
              <a:rPr lang="en" dirty="0" err="1">
                <a:solidFill>
                  <a:srgbClr val="002060"/>
                </a:solidFill>
              </a:rPr>
              <a:t>классе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также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распечатать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издаваемый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звук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lesson2.1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Абстракция</a:t>
            </a:r>
            <a:endParaRPr sz="1750" b="1">
              <a:solidFill>
                <a:srgbClr val="151F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выделение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важных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особенностей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характеристик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объекта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главным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образом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отличающего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его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других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объектов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Выделение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главных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особенностей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вдаваясь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подробности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вдаваясь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детали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Абстрактный класс и абстрактный метод</a:t>
            </a:r>
            <a:endParaRPr sz="1750" b="1">
              <a:solidFill>
                <a:srgbClr val="151F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Абстрактный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-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содержащий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один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или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больше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абстрактных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методов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Для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этого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достаточно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указать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ключевое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слово</a:t>
            </a:r>
            <a:r>
              <a:rPr lang="en" dirty="0">
                <a:solidFill>
                  <a:srgbClr val="002060"/>
                </a:solidFill>
              </a:rPr>
              <a:t> abstract </a:t>
            </a:r>
            <a:r>
              <a:rPr lang="en" dirty="0" err="1">
                <a:solidFill>
                  <a:srgbClr val="002060"/>
                </a:solidFill>
              </a:rPr>
              <a:t>перед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ключевым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словом</a:t>
            </a:r>
            <a:r>
              <a:rPr lang="en" dirty="0">
                <a:solidFill>
                  <a:srgbClr val="002060"/>
                </a:solidFill>
              </a:rPr>
              <a:t> class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начале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объявления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Экземпляр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абстрактного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может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быть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получен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непосредственно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помощью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оператора</a:t>
            </a:r>
            <a:r>
              <a:rPr lang="en" dirty="0">
                <a:solidFill>
                  <a:srgbClr val="002060"/>
                </a:solidFill>
              </a:rPr>
              <a:t> new. 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Абстрактные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призваны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предоставлять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базовый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функционал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для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классов-наследников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производные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уже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реализуют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этот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функционал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Абстрактный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 – </a:t>
            </a:r>
            <a:r>
              <a:rPr lang="en" dirty="0" err="1">
                <a:solidFill>
                  <a:srgbClr val="002060"/>
                </a:solidFill>
              </a:rPr>
              <a:t>это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без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тела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Вы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просто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объявляете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не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определяя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его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использованием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ключевого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слова</a:t>
            </a:r>
            <a:r>
              <a:rPr lang="en" dirty="0">
                <a:solidFill>
                  <a:srgbClr val="002060"/>
                </a:solidFill>
              </a:rPr>
              <a:t> abstract </a:t>
            </a: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объявлении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метода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err="1">
                <a:solidFill>
                  <a:srgbClr val="002060"/>
                </a:solidFill>
              </a:rPr>
              <a:t>Представление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разных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форм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одного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явления</a:t>
            </a:r>
            <a:r>
              <a:rPr lang="en" sz="1600" dirty="0">
                <a:solidFill>
                  <a:srgbClr val="002060"/>
                </a:solidFill>
              </a:rPr>
              <a:t>  —  </a:t>
            </a:r>
            <a:r>
              <a:rPr lang="en" sz="1600" dirty="0" err="1">
                <a:solidFill>
                  <a:srgbClr val="002060"/>
                </a:solidFill>
              </a:rPr>
              <a:t>это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и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есть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полиморфизм</a:t>
            </a:r>
            <a:r>
              <a:rPr lang="en" sz="1600" dirty="0">
                <a:solidFill>
                  <a:srgbClr val="002060"/>
                </a:solidFill>
              </a:rPr>
              <a:t>.</a:t>
            </a:r>
            <a:endParaRPr sz="16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err="1">
                <a:solidFill>
                  <a:srgbClr val="002060"/>
                </a:solidFill>
              </a:rPr>
              <a:t>это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возможность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класса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выступать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в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программе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в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роли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любого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из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своих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предков</a:t>
            </a:r>
            <a:r>
              <a:rPr lang="en" sz="1600" dirty="0">
                <a:solidFill>
                  <a:srgbClr val="002060"/>
                </a:solidFill>
              </a:rPr>
              <a:t>, </a:t>
            </a:r>
            <a:r>
              <a:rPr lang="en" sz="1600" dirty="0" err="1">
                <a:solidFill>
                  <a:srgbClr val="002060"/>
                </a:solidFill>
              </a:rPr>
              <a:t>несмотря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на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то</a:t>
            </a:r>
            <a:r>
              <a:rPr lang="en" sz="1600" dirty="0">
                <a:solidFill>
                  <a:srgbClr val="002060"/>
                </a:solidFill>
              </a:rPr>
              <a:t>, </a:t>
            </a:r>
            <a:r>
              <a:rPr lang="en" sz="1600" dirty="0" err="1">
                <a:solidFill>
                  <a:srgbClr val="002060"/>
                </a:solidFill>
              </a:rPr>
              <a:t>что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в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нем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может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быть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изменена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реализация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любого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из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методов</a:t>
            </a:r>
            <a:r>
              <a:rPr lang="en" sz="1600" dirty="0">
                <a:solidFill>
                  <a:srgbClr val="002060"/>
                </a:solidFill>
              </a:rPr>
              <a:t>.</a:t>
            </a:r>
            <a:endParaRPr sz="16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rgbClr val="002060"/>
                </a:solidFill>
              </a:rPr>
              <a:t>В</a:t>
            </a:r>
            <a:r>
              <a:rPr lang="en" sz="1600" dirty="0">
                <a:solidFill>
                  <a:srgbClr val="002060"/>
                </a:solidFill>
              </a:rPr>
              <a:t> Java </a:t>
            </a:r>
            <a:r>
              <a:rPr lang="en" sz="1600" dirty="0" err="1">
                <a:solidFill>
                  <a:srgbClr val="002060"/>
                </a:solidFill>
              </a:rPr>
              <a:t>полиморфизм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можно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реализовать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через</a:t>
            </a:r>
            <a:r>
              <a:rPr lang="en" sz="1600" dirty="0">
                <a:solidFill>
                  <a:srgbClr val="002060"/>
                </a:solidFill>
              </a:rPr>
              <a:t>:</a:t>
            </a:r>
            <a:endParaRPr sz="1600" dirty="0">
              <a:solidFill>
                <a:srgbClr val="002060"/>
              </a:solidFill>
            </a:endParaRPr>
          </a:p>
          <a:p>
            <a:pPr marL="457200" lvl="0" indent="-301625" algn="l" rtl="0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rgbClr val="2C2D30"/>
              </a:buClr>
              <a:buSzPts val="1150"/>
              <a:buFont typeface="Roboto"/>
              <a:buChar char="●"/>
            </a:pPr>
            <a:r>
              <a:rPr lang="en" sz="1600" dirty="0" err="1">
                <a:solidFill>
                  <a:srgbClr val="002060"/>
                </a:solidFill>
              </a:rPr>
              <a:t>наследование</a:t>
            </a:r>
            <a:r>
              <a:rPr lang="en" sz="1600" dirty="0">
                <a:solidFill>
                  <a:srgbClr val="002060"/>
                </a:solidFill>
              </a:rPr>
              <a:t> — </a:t>
            </a:r>
            <a:r>
              <a:rPr lang="en" sz="1600" dirty="0" err="1">
                <a:solidFill>
                  <a:srgbClr val="002060"/>
                </a:solidFill>
              </a:rPr>
              <a:t>с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переопределением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параметров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и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методов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базового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класса</a:t>
            </a:r>
            <a:r>
              <a:rPr lang="en" sz="1600" dirty="0">
                <a:solidFill>
                  <a:srgbClr val="002060"/>
                </a:solidFill>
              </a:rPr>
              <a:t>;</a:t>
            </a:r>
            <a:endParaRPr sz="1600" dirty="0">
              <a:solidFill>
                <a:srgbClr val="002060"/>
              </a:solidFill>
            </a:endParaRPr>
          </a:p>
          <a:p>
            <a:pPr marL="457200" lvl="0" indent="-301625" algn="l" rtl="0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50"/>
              <a:buFont typeface="Roboto"/>
              <a:buChar char="●"/>
            </a:pPr>
            <a:r>
              <a:rPr lang="en" sz="1600" dirty="0" err="1">
                <a:solidFill>
                  <a:srgbClr val="002060"/>
                </a:solidFill>
              </a:rPr>
              <a:t>абстрактные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классы</a:t>
            </a:r>
            <a:r>
              <a:rPr lang="en" sz="1600" dirty="0">
                <a:solidFill>
                  <a:srgbClr val="002060"/>
                </a:solidFill>
              </a:rPr>
              <a:t> — </a:t>
            </a:r>
            <a:r>
              <a:rPr lang="en" sz="1600" dirty="0" err="1">
                <a:solidFill>
                  <a:srgbClr val="002060"/>
                </a:solidFill>
              </a:rPr>
              <a:t>шаблоны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для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раздельной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реализации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в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разных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классах</a:t>
            </a:r>
            <a:r>
              <a:rPr lang="en" sz="1600" dirty="0">
                <a:solidFill>
                  <a:srgbClr val="002060"/>
                </a:solidFill>
              </a:rPr>
              <a:t>;</a:t>
            </a:r>
            <a:endParaRPr sz="1600" dirty="0">
              <a:solidFill>
                <a:srgbClr val="002060"/>
              </a:solidFill>
            </a:endParaRPr>
          </a:p>
          <a:p>
            <a:pPr marL="457200" lvl="0" indent="-301625" algn="l" rtl="0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50"/>
              <a:buFont typeface="Roboto"/>
              <a:buChar char="●"/>
            </a:pPr>
            <a:r>
              <a:rPr lang="en" sz="1600" dirty="0" err="1">
                <a:solidFill>
                  <a:srgbClr val="002060"/>
                </a:solidFill>
              </a:rPr>
              <a:t>интерфейсы</a:t>
            </a:r>
            <a:r>
              <a:rPr lang="en" sz="1600" dirty="0">
                <a:solidFill>
                  <a:srgbClr val="002060"/>
                </a:solidFill>
              </a:rPr>
              <a:t> — </a:t>
            </a:r>
            <a:r>
              <a:rPr lang="en" sz="1600" dirty="0" err="1">
                <a:solidFill>
                  <a:srgbClr val="002060"/>
                </a:solidFill>
              </a:rPr>
              <a:t>для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имплементации</a:t>
            </a:r>
            <a:r>
              <a:rPr lang="en" sz="1600" dirty="0">
                <a:solidFill>
                  <a:srgbClr val="002060"/>
                </a:solidFill>
              </a:rPr>
              <a:t> </a:t>
            </a:r>
            <a:r>
              <a:rPr lang="en" sz="1600" dirty="0" err="1">
                <a:solidFill>
                  <a:srgbClr val="002060"/>
                </a:solidFill>
              </a:rPr>
              <a:t>классами</a:t>
            </a:r>
            <a:r>
              <a:rPr lang="en" sz="1600" dirty="0">
                <a:solidFill>
                  <a:srgbClr val="002060"/>
                </a:solidFill>
              </a:rPr>
              <a:t>.</a:t>
            </a:r>
            <a:endParaRPr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Чем</a:t>
            </a:r>
            <a:r>
              <a:rPr lang="en" dirty="0"/>
              <a:t> </a:t>
            </a:r>
            <a:r>
              <a:rPr lang="en" dirty="0" err="1"/>
              <a:t>интерфейс</a:t>
            </a:r>
            <a:r>
              <a:rPr lang="en" dirty="0"/>
              <a:t> </a:t>
            </a:r>
            <a:r>
              <a:rPr lang="en" dirty="0" err="1"/>
              <a:t>отличается</a:t>
            </a:r>
            <a:r>
              <a:rPr lang="en" dirty="0"/>
              <a:t> 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абстрактного</a:t>
            </a:r>
            <a:r>
              <a:rPr lang="en" dirty="0"/>
              <a:t> </a:t>
            </a:r>
            <a:r>
              <a:rPr lang="en" dirty="0" err="1"/>
              <a:t>класса</a:t>
            </a:r>
            <a:r>
              <a:rPr lang="en" dirty="0"/>
              <a:t>?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 err="1">
                <a:solidFill>
                  <a:srgbClr val="002060"/>
                </a:solidFill>
              </a:rPr>
              <a:t>Абстрактный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наследуется</a:t>
            </a:r>
            <a:r>
              <a:rPr lang="en" sz="1700" dirty="0">
                <a:solidFill>
                  <a:srgbClr val="002060"/>
                </a:solidFill>
              </a:rPr>
              <a:t> (</a:t>
            </a:r>
            <a:r>
              <a:rPr lang="en" sz="1700" dirty="0" err="1">
                <a:solidFill>
                  <a:srgbClr val="002060"/>
                </a:solidFill>
              </a:rPr>
              <a:t>etxends</a:t>
            </a:r>
            <a:r>
              <a:rPr lang="en" sz="1700" dirty="0">
                <a:solidFill>
                  <a:srgbClr val="002060"/>
                </a:solidFill>
              </a:rPr>
              <a:t>), </a:t>
            </a:r>
            <a:r>
              <a:rPr lang="en" sz="1700" dirty="0" err="1">
                <a:solidFill>
                  <a:srgbClr val="002060"/>
                </a:solidFill>
              </a:rPr>
              <a:t>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интерфейс</a:t>
            </a:r>
            <a:r>
              <a:rPr lang="en" sz="1700" dirty="0">
                <a:solidFill>
                  <a:srgbClr val="002060"/>
                </a:solidFill>
              </a:rPr>
              <a:t> — </a:t>
            </a:r>
            <a:r>
              <a:rPr lang="en" sz="1700" dirty="0" err="1">
                <a:solidFill>
                  <a:srgbClr val="002060"/>
                </a:solidFill>
              </a:rPr>
              <a:t>реализуется</a:t>
            </a:r>
            <a:r>
              <a:rPr lang="en" sz="1700" dirty="0">
                <a:solidFill>
                  <a:srgbClr val="002060"/>
                </a:solidFill>
              </a:rPr>
              <a:t> (implements). </a:t>
            </a:r>
            <a:r>
              <a:rPr lang="en" sz="1700" dirty="0" err="1">
                <a:solidFill>
                  <a:srgbClr val="002060"/>
                </a:solidFill>
              </a:rPr>
              <a:t>Мы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можем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наследовать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только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один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реализовать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интерфейсов</a:t>
            </a:r>
            <a:r>
              <a:rPr lang="en" sz="1700" dirty="0">
                <a:solidFill>
                  <a:srgbClr val="002060"/>
                </a:solidFill>
              </a:rPr>
              <a:t> — </a:t>
            </a:r>
            <a:r>
              <a:rPr lang="en" sz="1700" dirty="0" err="1">
                <a:solidFill>
                  <a:srgbClr val="002060"/>
                </a:solidFill>
              </a:rPr>
              <a:t>сколько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угодно</a:t>
            </a:r>
            <a:r>
              <a:rPr lang="en" sz="1700" dirty="0">
                <a:solidFill>
                  <a:srgbClr val="002060"/>
                </a:solidFill>
              </a:rPr>
              <a:t>. </a:t>
            </a:r>
            <a:r>
              <a:rPr lang="en" sz="1700" dirty="0" err="1">
                <a:solidFill>
                  <a:srgbClr val="002060"/>
                </a:solidFill>
              </a:rPr>
              <a:t>Интерфейс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может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наследовать</a:t>
            </a:r>
            <a:r>
              <a:rPr lang="en" sz="1700" dirty="0">
                <a:solidFill>
                  <a:srgbClr val="002060"/>
                </a:solidFill>
              </a:rPr>
              <a:t> (extends) </a:t>
            </a:r>
            <a:r>
              <a:rPr lang="en" sz="1700" dirty="0" err="1">
                <a:solidFill>
                  <a:srgbClr val="002060"/>
                </a:solidFill>
              </a:rPr>
              <a:t>другой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интерфейс</a:t>
            </a:r>
            <a:r>
              <a:rPr lang="en" sz="1700" dirty="0">
                <a:solidFill>
                  <a:srgbClr val="002060"/>
                </a:solidFill>
              </a:rPr>
              <a:t>/</a:t>
            </a:r>
            <a:r>
              <a:rPr lang="en" sz="1700" dirty="0" err="1">
                <a:solidFill>
                  <a:srgbClr val="002060"/>
                </a:solidFill>
              </a:rPr>
              <a:t>интерфейсы</a:t>
            </a:r>
            <a:r>
              <a:rPr lang="en" sz="1700" dirty="0">
                <a:solidFill>
                  <a:srgbClr val="002060"/>
                </a:solidFill>
              </a:rPr>
              <a:t>.</a:t>
            </a:r>
            <a:endParaRPr sz="17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 err="1">
                <a:solidFill>
                  <a:srgbClr val="002060"/>
                </a:solidFill>
              </a:rPr>
              <a:t>Интерфейс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описывает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только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поведение</a:t>
            </a:r>
            <a:r>
              <a:rPr lang="en" sz="1700" dirty="0">
                <a:solidFill>
                  <a:srgbClr val="002060"/>
                </a:solidFill>
              </a:rPr>
              <a:t> (</a:t>
            </a:r>
            <a:r>
              <a:rPr lang="en" sz="1700" dirty="0" err="1">
                <a:solidFill>
                  <a:srgbClr val="002060"/>
                </a:solidFill>
              </a:rPr>
              <a:t>методы</a:t>
            </a:r>
            <a:r>
              <a:rPr lang="en" sz="1700" dirty="0">
                <a:solidFill>
                  <a:srgbClr val="002060"/>
                </a:solidFill>
              </a:rPr>
              <a:t>) </a:t>
            </a:r>
            <a:r>
              <a:rPr lang="en" sz="1700" dirty="0" err="1">
                <a:solidFill>
                  <a:srgbClr val="002060"/>
                </a:solidFill>
              </a:rPr>
              <a:t>объекта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вот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состояний</a:t>
            </a:r>
            <a:r>
              <a:rPr lang="en" sz="1700" dirty="0">
                <a:solidFill>
                  <a:srgbClr val="002060"/>
                </a:solidFill>
              </a:rPr>
              <a:t> (</a:t>
            </a:r>
            <a:r>
              <a:rPr lang="en" sz="1700" dirty="0" err="1">
                <a:solidFill>
                  <a:srgbClr val="002060"/>
                </a:solidFill>
              </a:rPr>
              <a:t>полей</a:t>
            </a:r>
            <a:r>
              <a:rPr lang="en" sz="1700" dirty="0">
                <a:solidFill>
                  <a:srgbClr val="002060"/>
                </a:solidFill>
              </a:rPr>
              <a:t>) </a:t>
            </a:r>
            <a:r>
              <a:rPr lang="en" sz="1700" dirty="0" err="1">
                <a:solidFill>
                  <a:srgbClr val="002060"/>
                </a:solidFill>
              </a:rPr>
              <a:t>у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него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нет</a:t>
            </a:r>
            <a:r>
              <a:rPr lang="en" sz="1700" dirty="0">
                <a:solidFill>
                  <a:srgbClr val="002060"/>
                </a:solidFill>
              </a:rPr>
              <a:t> (</a:t>
            </a:r>
            <a:r>
              <a:rPr lang="en" sz="1700" dirty="0" err="1">
                <a:solidFill>
                  <a:srgbClr val="002060"/>
                </a:solidFill>
              </a:rPr>
              <a:t>кроме</a:t>
            </a:r>
            <a:r>
              <a:rPr lang="en" sz="1700" dirty="0">
                <a:solidFill>
                  <a:srgbClr val="002060"/>
                </a:solidFill>
              </a:rPr>
              <a:t> public static final), </a:t>
            </a:r>
            <a:r>
              <a:rPr lang="en" sz="1700" dirty="0" err="1">
                <a:solidFill>
                  <a:srgbClr val="002060"/>
                </a:solidFill>
              </a:rPr>
              <a:t>в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то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время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как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у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абстрактного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они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могут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быть</a:t>
            </a:r>
            <a:r>
              <a:rPr lang="en" sz="1700" dirty="0">
                <a:solidFill>
                  <a:srgbClr val="002060"/>
                </a:solidFill>
              </a:rPr>
              <a:t>.</a:t>
            </a:r>
            <a:endParaRPr sz="17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 err="1">
                <a:solidFill>
                  <a:srgbClr val="002060"/>
                </a:solidFill>
              </a:rPr>
              <a:t>Абстрактные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классы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используются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когда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есть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отношение</a:t>
            </a:r>
            <a:r>
              <a:rPr lang="en" sz="1700" dirty="0">
                <a:solidFill>
                  <a:srgbClr val="002060"/>
                </a:solidFill>
              </a:rPr>
              <a:t> "is-a", </a:t>
            </a:r>
            <a:r>
              <a:rPr lang="en" sz="1700" dirty="0" err="1">
                <a:solidFill>
                  <a:srgbClr val="002060"/>
                </a:solidFill>
              </a:rPr>
              <a:t>то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есть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класс-наследник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расширяет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базовый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абстрактный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а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интерфейсы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могут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быть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реализованы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разными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классами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вовсе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не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связанными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друг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другом</a:t>
            </a:r>
            <a:r>
              <a:rPr lang="en" sz="1700" dirty="0">
                <a:solidFill>
                  <a:srgbClr val="002060"/>
                </a:solidFill>
              </a:rPr>
              <a:t>.</a:t>
            </a:r>
            <a:endParaRPr sz="1700"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 err="1">
                <a:solidFill>
                  <a:srgbClr val="002060"/>
                </a:solidFill>
              </a:rPr>
              <a:t>интерфейсы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окончанием</a:t>
            </a:r>
            <a:r>
              <a:rPr lang="en" sz="1700" dirty="0">
                <a:solidFill>
                  <a:srgbClr val="002060"/>
                </a:solidFill>
              </a:rPr>
              <a:t> -able/-</a:t>
            </a:r>
            <a:r>
              <a:rPr lang="en" sz="1700" dirty="0" err="1">
                <a:solidFill>
                  <a:srgbClr val="002060"/>
                </a:solidFill>
              </a:rPr>
              <a:t>ible</a:t>
            </a:r>
            <a:r>
              <a:rPr lang="en" sz="1700" dirty="0">
                <a:solidFill>
                  <a:srgbClr val="002060"/>
                </a:solidFill>
              </a:rPr>
              <a:t>  —  </a:t>
            </a:r>
            <a:r>
              <a:rPr lang="en" sz="1700" dirty="0" err="1">
                <a:solidFill>
                  <a:srgbClr val="002060"/>
                </a:solidFill>
              </a:rPr>
              <a:t>это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показывает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что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с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объектами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имплементирующими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интерфейс</a:t>
            </a:r>
            <a:r>
              <a:rPr lang="en" sz="1700" dirty="0">
                <a:solidFill>
                  <a:srgbClr val="002060"/>
                </a:solidFill>
              </a:rPr>
              <a:t>, </a:t>
            </a:r>
            <a:r>
              <a:rPr lang="en" sz="1700" dirty="0" err="1">
                <a:solidFill>
                  <a:srgbClr val="002060"/>
                </a:solidFill>
              </a:rPr>
              <a:t>можно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что-то</a:t>
            </a:r>
            <a:r>
              <a:rPr lang="en" sz="1700" dirty="0">
                <a:solidFill>
                  <a:srgbClr val="002060"/>
                </a:solidFill>
              </a:rPr>
              <a:t> </a:t>
            </a:r>
            <a:r>
              <a:rPr lang="en" sz="1700" dirty="0" err="1">
                <a:solidFill>
                  <a:srgbClr val="002060"/>
                </a:solidFill>
              </a:rPr>
              <a:t>делать</a:t>
            </a:r>
            <a:endParaRPr sz="17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Приведение типов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Объект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класса-потомка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можно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присвоить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переменной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типа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класса-предка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При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этом</a:t>
            </a:r>
            <a:r>
              <a:rPr lang="en" dirty="0">
                <a:solidFill>
                  <a:srgbClr val="002060"/>
                </a:solidFill>
              </a:rPr>
              <a:t> Java </a:t>
            </a:r>
            <a:r>
              <a:rPr lang="en" dirty="0" err="1">
                <a:solidFill>
                  <a:srgbClr val="002060"/>
                </a:solidFill>
              </a:rPr>
              <a:t>производит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автоматическое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преобразование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типа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называемое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расширением</a:t>
            </a:r>
            <a:r>
              <a:rPr lang="en" dirty="0">
                <a:solidFill>
                  <a:srgbClr val="002060"/>
                </a:solidFill>
              </a:rPr>
              <a:t>. 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Расширение</a:t>
            </a:r>
            <a:r>
              <a:rPr lang="en" dirty="0">
                <a:solidFill>
                  <a:srgbClr val="002060"/>
                </a:solidFill>
              </a:rPr>
              <a:t> — </a:t>
            </a:r>
            <a:r>
              <a:rPr lang="en" dirty="0" err="1">
                <a:solidFill>
                  <a:srgbClr val="002060"/>
                </a:solidFill>
              </a:rPr>
              <a:t>это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переход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более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конкретного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типа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менее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конкретному</a:t>
            </a:r>
            <a:r>
              <a:rPr lang="en" dirty="0">
                <a:solidFill>
                  <a:srgbClr val="002060"/>
                </a:solidFill>
              </a:rPr>
              <a:t>.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1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классы</a:t>
            </a:r>
            <a:r>
              <a:rPr lang="en" dirty="0">
                <a:solidFill>
                  <a:srgbClr val="002060"/>
                </a:solidFill>
              </a:rPr>
              <a:t> Circle, Triangle, Square, Rectangle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Main </a:t>
            </a:r>
            <a:r>
              <a:rPr lang="en" dirty="0" err="1">
                <a:solidFill>
                  <a:srgbClr val="002060"/>
                </a:solidFill>
              </a:rPr>
              <a:t>классе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экземпляры</a:t>
            </a:r>
            <a:r>
              <a:rPr lang="en" dirty="0">
                <a:solidFill>
                  <a:srgbClr val="002060"/>
                </a:solidFill>
              </a:rPr>
              <a:t> Circle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Square </a:t>
            </a:r>
            <a:r>
              <a:rPr lang="en" dirty="0" err="1">
                <a:solidFill>
                  <a:srgbClr val="002060"/>
                </a:solidFill>
              </a:rPr>
              <a:t>распечатать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название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периметр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lesson2.1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2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абстрактный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Figure (</a:t>
            </a:r>
            <a:r>
              <a:rPr lang="en" dirty="0" err="1">
                <a:solidFill>
                  <a:srgbClr val="002060"/>
                </a:solidFill>
              </a:rPr>
              <a:t>поле</a:t>
            </a:r>
            <a:r>
              <a:rPr lang="en" dirty="0">
                <a:solidFill>
                  <a:srgbClr val="002060"/>
                </a:solidFill>
              </a:rPr>
              <a:t> private String name, </a:t>
            </a:r>
            <a:r>
              <a:rPr lang="en" dirty="0" err="1">
                <a:solidFill>
                  <a:srgbClr val="002060"/>
                </a:solidFill>
              </a:rPr>
              <a:t>методы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getName</a:t>
            </a:r>
            <a:r>
              <a:rPr lang="en" dirty="0">
                <a:solidFill>
                  <a:srgbClr val="002060"/>
                </a:solidFill>
              </a:rPr>
              <a:t>(), </a:t>
            </a:r>
            <a:r>
              <a:rPr lang="en" dirty="0" err="1">
                <a:solidFill>
                  <a:srgbClr val="002060"/>
                </a:solidFill>
              </a:rPr>
              <a:t>setName</a:t>
            </a:r>
            <a:r>
              <a:rPr lang="en" dirty="0">
                <a:solidFill>
                  <a:srgbClr val="002060"/>
                </a:solidFill>
              </a:rPr>
              <a:t>(), public abstract </a:t>
            </a:r>
            <a:r>
              <a:rPr lang="en" dirty="0" err="1">
                <a:solidFill>
                  <a:srgbClr val="002060"/>
                </a:solidFill>
              </a:rPr>
              <a:t>int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calculatePerimeter</a:t>
            </a:r>
            <a:r>
              <a:rPr lang="en" dirty="0">
                <a:solidFill>
                  <a:srgbClr val="002060"/>
                </a:solidFill>
              </a:rPr>
              <a:t>(),  public abstract  String draw())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Сделать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классы</a:t>
            </a:r>
            <a:r>
              <a:rPr lang="en" dirty="0">
                <a:solidFill>
                  <a:srgbClr val="002060"/>
                </a:solidFill>
              </a:rPr>
              <a:t> Circle, Triangle, Square, Rectangle </a:t>
            </a:r>
            <a:r>
              <a:rPr lang="en" dirty="0" err="1">
                <a:solidFill>
                  <a:srgbClr val="002060"/>
                </a:solidFill>
              </a:rPr>
              <a:t>потомками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</a:t>
            </a:r>
            <a:r>
              <a:rPr lang="en" dirty="0">
                <a:solidFill>
                  <a:srgbClr val="002060"/>
                </a:solidFill>
              </a:rPr>
              <a:t> Figure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Main </a:t>
            </a:r>
            <a:r>
              <a:rPr lang="en" dirty="0" err="1">
                <a:solidFill>
                  <a:srgbClr val="002060"/>
                </a:solidFill>
              </a:rPr>
              <a:t>классе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массив</a:t>
            </a:r>
            <a:r>
              <a:rPr lang="en" dirty="0">
                <a:solidFill>
                  <a:srgbClr val="002060"/>
                </a:solidFill>
              </a:rPr>
              <a:t> Figure[]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поместить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туда</a:t>
            </a:r>
            <a:r>
              <a:rPr lang="en" dirty="0">
                <a:solidFill>
                  <a:srgbClr val="002060"/>
                </a:solidFill>
              </a:rPr>
              <a:t> 6 </a:t>
            </a:r>
            <a:r>
              <a:rPr lang="en" dirty="0" err="1">
                <a:solidFill>
                  <a:srgbClr val="002060"/>
                </a:solidFill>
              </a:rPr>
              <a:t>экземпляров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фигур</a:t>
            </a:r>
            <a:r>
              <a:rPr lang="en" dirty="0">
                <a:solidFill>
                  <a:srgbClr val="002060"/>
                </a:solidFill>
              </a:rPr>
              <a:t>. </a:t>
            </a:r>
            <a:r>
              <a:rPr lang="en" dirty="0" err="1">
                <a:solidFill>
                  <a:srgbClr val="002060"/>
                </a:solidFill>
              </a:rPr>
              <a:t>Также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распечатать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их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название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рисунок</a:t>
            </a:r>
            <a:r>
              <a:rPr lang="en" dirty="0">
                <a:solidFill>
                  <a:srgbClr val="002060"/>
                </a:solidFill>
              </a:rPr>
              <a:t>, </a:t>
            </a:r>
            <a:r>
              <a:rPr lang="en" dirty="0" err="1">
                <a:solidFill>
                  <a:srgbClr val="002060"/>
                </a:solidFill>
              </a:rPr>
              <a:t>периметр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lesson2.1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Практический пример шаг 3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абстрактный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Animal (</a:t>
            </a:r>
            <a:r>
              <a:rPr lang="en" dirty="0" err="1">
                <a:solidFill>
                  <a:srgbClr val="002060"/>
                </a:solidFill>
              </a:rPr>
              <a:t>поле</a:t>
            </a:r>
            <a:r>
              <a:rPr lang="en" dirty="0">
                <a:solidFill>
                  <a:srgbClr val="002060"/>
                </a:solidFill>
              </a:rPr>
              <a:t>  name, 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getName</a:t>
            </a:r>
            <a:r>
              <a:rPr lang="en" dirty="0">
                <a:solidFill>
                  <a:srgbClr val="002060"/>
                </a:solidFill>
              </a:rPr>
              <a:t>)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потомок</a:t>
            </a:r>
            <a:r>
              <a:rPr lang="en" dirty="0">
                <a:solidFill>
                  <a:srgbClr val="002060"/>
                </a:solidFill>
              </a:rPr>
              <a:t> Dog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Интерфейс</a:t>
            </a:r>
            <a:r>
              <a:rPr lang="en" dirty="0">
                <a:solidFill>
                  <a:srgbClr val="002060"/>
                </a:solidFill>
              </a:rPr>
              <a:t> Drawable (</a:t>
            </a:r>
            <a:r>
              <a:rPr lang="en" dirty="0" err="1">
                <a:solidFill>
                  <a:srgbClr val="002060"/>
                </a:solidFill>
              </a:rPr>
              <a:t>метод</a:t>
            </a:r>
            <a:r>
              <a:rPr lang="en" dirty="0">
                <a:solidFill>
                  <a:srgbClr val="002060"/>
                </a:solidFill>
              </a:rPr>
              <a:t> draw())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Реализовать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классы</a:t>
            </a:r>
            <a:r>
              <a:rPr lang="en" dirty="0">
                <a:solidFill>
                  <a:srgbClr val="002060"/>
                </a:solidFill>
              </a:rPr>
              <a:t> Dog, Circle, Triangle, Square, Rectangle </a:t>
            </a:r>
            <a:r>
              <a:rPr lang="en" dirty="0" err="1">
                <a:solidFill>
                  <a:srgbClr val="002060"/>
                </a:solidFill>
              </a:rPr>
              <a:t>от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Интерфейса</a:t>
            </a:r>
            <a:r>
              <a:rPr lang="en" dirty="0">
                <a:solidFill>
                  <a:srgbClr val="002060"/>
                </a:solidFill>
              </a:rPr>
              <a:t> Drawable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rgbClr val="002060"/>
                </a:solidFill>
              </a:rPr>
              <a:t>В</a:t>
            </a:r>
            <a:r>
              <a:rPr lang="en" dirty="0">
                <a:solidFill>
                  <a:srgbClr val="002060"/>
                </a:solidFill>
              </a:rPr>
              <a:t> Main </a:t>
            </a:r>
            <a:r>
              <a:rPr lang="en" dirty="0" err="1">
                <a:solidFill>
                  <a:srgbClr val="002060"/>
                </a:solidFill>
              </a:rPr>
              <a:t>классе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создать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экземпляр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класса</a:t>
            </a:r>
            <a:r>
              <a:rPr lang="en" dirty="0">
                <a:solidFill>
                  <a:srgbClr val="002060"/>
                </a:solidFill>
              </a:rPr>
              <a:t> Dog </a:t>
            </a:r>
            <a:r>
              <a:rPr lang="en" dirty="0" err="1">
                <a:solidFill>
                  <a:srgbClr val="002060"/>
                </a:solidFill>
              </a:rPr>
              <a:t>распечатать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название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и</a:t>
            </a: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 err="1">
                <a:solidFill>
                  <a:srgbClr val="002060"/>
                </a:solidFill>
              </a:rPr>
              <a:t>рисунок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lesson2.1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544</Words>
  <Application>Microsoft Macintosh PowerPoint</Application>
  <PresentationFormat>Экран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Oswald</vt:lpstr>
      <vt:lpstr>Roboto</vt:lpstr>
      <vt:lpstr>Arial</vt:lpstr>
      <vt:lpstr>Average</vt:lpstr>
      <vt:lpstr>Slate</vt:lpstr>
      <vt:lpstr>Углубленное изучение вопросов ООП II</vt:lpstr>
      <vt:lpstr>Абстракция </vt:lpstr>
      <vt:lpstr>Абстрактный класс и абстрактный метод </vt:lpstr>
      <vt:lpstr>Полиморфизм</vt:lpstr>
      <vt:lpstr>Чем интерфейс отличается  от абстрактного класса?</vt:lpstr>
      <vt:lpstr>Приведение типов</vt:lpstr>
      <vt:lpstr>Практический пример шаг 1</vt:lpstr>
      <vt:lpstr>Практический пример шаг 2</vt:lpstr>
      <vt:lpstr>Практический пример шаг 3</vt:lpstr>
      <vt:lpstr>Практический пример шаг 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изучение вопросов ООП II</dc:title>
  <cp:lastModifiedBy>Microsoft Office User</cp:lastModifiedBy>
  <cp:revision>7</cp:revision>
  <dcterms:modified xsi:type="dcterms:W3CDTF">2021-02-25T08:36:51Z</dcterms:modified>
</cp:coreProperties>
</file>