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</p:sldIdLst>
  <p:sldSz cx="9144000" cy="5143500" type="screen16x9"/>
  <p:notesSz cx="6858000" cy="9144000"/>
  <p:embeddedFontLst>
    <p:embeddedFont>
      <p:font typeface="Average" panose="02000503040000020003" pitchFamily="2" charset="0"/>
      <p:regular r:id="rId18"/>
    </p:embeddedFont>
    <p:embeddedFont>
      <p:font typeface="Oswald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9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779"/>
    <p:restoredTop sz="94581"/>
  </p:normalViewPr>
  <p:slideViewPr>
    <p:cSldViewPr snapToGrid="0">
      <p:cViewPr varScale="1">
        <p:scale>
          <a:sx n="74" d="100"/>
          <a:sy n="74" d="100"/>
        </p:scale>
        <p:origin x="176" y="1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fcb6011f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fcb6011f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b6ff79d7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b6ff79d7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b8ab2ea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b8ab2ea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c696a18e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c696a18e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c696a18e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c696a18e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c696a18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c696a18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ec5637896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ec5637896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fcb6011f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fcb6011f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fcb6011f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fcb6011f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fcb6011f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fcb6011f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fcb6011f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fcb6011f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fcb6011f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fcb6011f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fcb6011f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fcb6011f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fcb6011f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fcb6011f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5C92B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E%D0%B1%D1%80%D0%B0%D0%B1%D0%BE%D1%82%D0%BA%D0%B0_%D0%B8%D1%81%D0%BA%D0%BB%D1%8E%D1%87%D0%B5%D0%BD%D0%B8%D0%B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51800" y="521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Исключения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94200" y="1766175"/>
            <a:ext cx="4255500" cy="25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002060"/>
                </a:solidFill>
              </a:rPr>
              <a:t>Концепция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обработки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исключений</a:t>
            </a:r>
            <a:r>
              <a:rPr lang="en" dirty="0">
                <a:solidFill>
                  <a:srgbClr val="002060"/>
                </a:solidFill>
              </a:rPr>
              <a:t>, </a:t>
            </a:r>
            <a:r>
              <a:rPr lang="en" dirty="0" err="1">
                <a:solidFill>
                  <a:srgbClr val="002060"/>
                </a:solidFill>
              </a:rPr>
              <a:t>её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сравнение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традиционным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механизмом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обработки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ошибок</a:t>
            </a:r>
            <a:r>
              <a:rPr lang="en" dirty="0">
                <a:solidFill>
                  <a:srgbClr val="002060"/>
                </a:solidFill>
              </a:rPr>
              <a:t>, </a:t>
            </a:r>
            <a:r>
              <a:rPr lang="en" dirty="0" err="1">
                <a:solidFill>
                  <a:srgbClr val="002060"/>
                </a:solidFill>
              </a:rPr>
              <a:t>блок</a:t>
            </a:r>
            <a:r>
              <a:rPr lang="en" dirty="0">
                <a:solidFill>
                  <a:srgbClr val="002060"/>
                </a:solidFill>
              </a:rPr>
              <a:t> try-catch-finally, </a:t>
            </a:r>
            <a:r>
              <a:rPr lang="en" dirty="0" err="1">
                <a:solidFill>
                  <a:srgbClr val="002060"/>
                </a:solidFill>
              </a:rPr>
              <a:t>типы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исключений</a:t>
            </a:r>
            <a:r>
              <a:rPr lang="en" dirty="0">
                <a:solidFill>
                  <a:srgbClr val="002060"/>
                </a:solidFill>
              </a:rPr>
              <a:t>, </a:t>
            </a:r>
            <a:r>
              <a:rPr lang="en" dirty="0" err="1">
                <a:solidFill>
                  <a:srgbClr val="002060"/>
                </a:solidFill>
              </a:rPr>
              <a:t>стандартные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исключения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</a:t>
            </a:r>
            <a:r>
              <a:rPr lang="en" dirty="0">
                <a:solidFill>
                  <a:srgbClr val="002060"/>
                </a:solidFill>
              </a:rPr>
              <a:t> Java </a:t>
            </a:r>
            <a:r>
              <a:rPr lang="en" dirty="0" err="1">
                <a:solidFill>
                  <a:srgbClr val="002060"/>
                </a:solidFill>
              </a:rPr>
              <a:t>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их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роль</a:t>
            </a:r>
            <a:r>
              <a:rPr lang="en" dirty="0">
                <a:solidFill>
                  <a:srgbClr val="002060"/>
                </a:solidFill>
              </a:rPr>
              <a:t>, </a:t>
            </a:r>
            <a:r>
              <a:rPr lang="en" dirty="0" err="1">
                <a:solidFill>
                  <a:srgbClr val="002060"/>
                </a:solidFill>
              </a:rPr>
              <a:t>выброс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исключения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из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метода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32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собственных исключений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2016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Все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исключения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должны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быть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дочерними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элементами</a:t>
            </a:r>
            <a:r>
              <a:rPr lang="en" dirty="0">
                <a:solidFill>
                  <a:srgbClr val="002060"/>
                </a:solidFill>
              </a:rPr>
              <a:t> Throwable.</a:t>
            </a:r>
            <a:endParaRPr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Если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вы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планируете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произвести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запись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контролируемого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исключения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автоматическим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использованием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за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счет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правила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обработки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или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объявления</a:t>
            </a:r>
            <a:r>
              <a:rPr lang="en" dirty="0">
                <a:solidFill>
                  <a:srgbClr val="002060"/>
                </a:solidFill>
              </a:rPr>
              <a:t>, </a:t>
            </a:r>
            <a:r>
              <a:rPr lang="en" dirty="0" err="1">
                <a:solidFill>
                  <a:srgbClr val="002060"/>
                </a:solidFill>
              </a:rPr>
              <a:t>вам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следует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расширить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класс</a:t>
            </a:r>
            <a:r>
              <a:rPr lang="en" dirty="0">
                <a:solidFill>
                  <a:srgbClr val="002060"/>
                </a:solidFill>
              </a:rPr>
              <a:t> Exception.</a:t>
            </a:r>
            <a:endParaRPr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Если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вы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хотите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произвести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запись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исключения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на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этапе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выполнения</a:t>
            </a:r>
            <a:r>
              <a:rPr lang="en" dirty="0">
                <a:solidFill>
                  <a:srgbClr val="002060"/>
                </a:solidFill>
              </a:rPr>
              <a:t>, </a:t>
            </a:r>
            <a:r>
              <a:rPr lang="en" dirty="0" err="1">
                <a:solidFill>
                  <a:srgbClr val="002060"/>
                </a:solidFill>
              </a:rPr>
              <a:t>вам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следует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расширить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класс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RuntimeException</a:t>
            </a:r>
            <a:r>
              <a:rPr lang="en" dirty="0">
                <a:solidFill>
                  <a:srgbClr val="002060"/>
                </a:solidFill>
              </a:rPr>
              <a:t>.</a:t>
            </a:r>
            <a:endParaRPr dirty="0">
              <a:solidFill>
                <a:srgbClr val="002060"/>
              </a:solidFill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l="10467" t="67335" r="49395" b="8394"/>
          <a:stretch/>
        </p:blipFill>
        <p:spPr>
          <a:xfrm>
            <a:off x="1154475" y="3228775"/>
            <a:ext cx="5378152" cy="182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3.2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 err="1">
                <a:solidFill>
                  <a:srgbClr val="002060"/>
                </a:solidFill>
              </a:rPr>
              <a:t>ThrowExample</a:t>
            </a:r>
            <a:endParaRPr sz="1200" dirty="0">
              <a:solidFill>
                <a:srgbClr val="002060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 err="1">
                <a:solidFill>
                  <a:srgbClr val="002060"/>
                </a:solidFill>
              </a:rPr>
              <a:t>ThrowsExample</a:t>
            </a:r>
            <a:endParaRPr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Практический пример Шаг 1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Разработать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проверяемое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Исключение</a:t>
            </a:r>
            <a:r>
              <a:rPr lang="en" dirty="0">
                <a:solidFill>
                  <a:srgbClr val="002060"/>
                </a:solidFill>
              </a:rPr>
              <a:t>:</a:t>
            </a:r>
            <a:endParaRPr dirty="0">
              <a:solidFill>
                <a:srgbClr val="002060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 err="1">
                <a:solidFill>
                  <a:srgbClr val="002060"/>
                </a:solidFill>
              </a:rPr>
              <a:t>Исключение</a:t>
            </a:r>
            <a:r>
              <a:rPr lang="en" sz="1500" dirty="0">
                <a:solidFill>
                  <a:srgbClr val="002060"/>
                </a:solidFill>
              </a:rPr>
              <a:t> </a:t>
            </a:r>
            <a:r>
              <a:rPr lang="en" sz="1500" dirty="0" err="1">
                <a:solidFill>
                  <a:srgbClr val="002060"/>
                </a:solidFill>
              </a:rPr>
              <a:t>которое</a:t>
            </a:r>
            <a:r>
              <a:rPr lang="en" sz="1500" dirty="0">
                <a:solidFill>
                  <a:srgbClr val="002060"/>
                </a:solidFill>
              </a:rPr>
              <a:t> </a:t>
            </a:r>
            <a:r>
              <a:rPr lang="en" sz="1500" dirty="0" err="1">
                <a:solidFill>
                  <a:srgbClr val="002060"/>
                </a:solidFill>
              </a:rPr>
              <a:t>выбрасывается</a:t>
            </a:r>
            <a:r>
              <a:rPr lang="en" sz="1500" dirty="0">
                <a:solidFill>
                  <a:srgbClr val="002060"/>
                </a:solidFill>
              </a:rPr>
              <a:t> </a:t>
            </a:r>
            <a:r>
              <a:rPr lang="en" sz="1500" dirty="0" err="1">
                <a:solidFill>
                  <a:srgbClr val="002060"/>
                </a:solidFill>
              </a:rPr>
              <a:t>если</a:t>
            </a:r>
            <a:r>
              <a:rPr lang="en" sz="1500" dirty="0">
                <a:solidFill>
                  <a:srgbClr val="002060"/>
                </a:solidFill>
              </a:rPr>
              <a:t> </a:t>
            </a:r>
            <a:r>
              <a:rPr lang="en" sz="1500" dirty="0" err="1">
                <a:solidFill>
                  <a:srgbClr val="002060"/>
                </a:solidFill>
              </a:rPr>
              <a:t>длина</a:t>
            </a:r>
            <a:r>
              <a:rPr lang="en" sz="1500" dirty="0">
                <a:solidFill>
                  <a:srgbClr val="002060"/>
                </a:solidFill>
              </a:rPr>
              <a:t> </a:t>
            </a:r>
            <a:r>
              <a:rPr lang="en" sz="1500" dirty="0" err="1">
                <a:solidFill>
                  <a:srgbClr val="002060"/>
                </a:solidFill>
              </a:rPr>
              <a:t>имени</a:t>
            </a:r>
            <a:r>
              <a:rPr lang="en" sz="1500" dirty="0">
                <a:solidFill>
                  <a:srgbClr val="002060"/>
                </a:solidFill>
              </a:rPr>
              <a:t> </a:t>
            </a:r>
            <a:r>
              <a:rPr lang="en" sz="1500" dirty="0" err="1">
                <a:solidFill>
                  <a:srgbClr val="002060"/>
                </a:solidFill>
              </a:rPr>
              <a:t>больше</a:t>
            </a:r>
            <a:r>
              <a:rPr lang="en" sz="1500" dirty="0">
                <a:solidFill>
                  <a:srgbClr val="002060"/>
                </a:solidFill>
              </a:rPr>
              <a:t> 20 </a:t>
            </a:r>
            <a:r>
              <a:rPr lang="en" sz="1500" dirty="0" err="1">
                <a:solidFill>
                  <a:srgbClr val="002060"/>
                </a:solidFill>
              </a:rPr>
              <a:t>символов</a:t>
            </a:r>
            <a:r>
              <a:rPr lang="en" sz="1500" dirty="0">
                <a:solidFill>
                  <a:srgbClr val="002060"/>
                </a:solidFill>
              </a:rPr>
              <a:t>, </a:t>
            </a:r>
            <a:r>
              <a:rPr lang="en" sz="1500" dirty="0" err="1">
                <a:solidFill>
                  <a:srgbClr val="002060"/>
                </a:solidFill>
              </a:rPr>
              <a:t>назовите</a:t>
            </a:r>
            <a:r>
              <a:rPr lang="en" sz="1500" dirty="0">
                <a:solidFill>
                  <a:srgbClr val="002060"/>
                </a:solidFill>
              </a:rPr>
              <a:t> </a:t>
            </a:r>
            <a:r>
              <a:rPr lang="en" sz="1500" dirty="0" err="1">
                <a:solidFill>
                  <a:srgbClr val="002060"/>
                </a:solidFill>
              </a:rPr>
              <a:t>IllegalNameLengthException</a:t>
            </a:r>
            <a:endParaRPr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002060"/>
                </a:solidFill>
              </a:rPr>
              <a:t>lesson3.3</a:t>
            </a:r>
            <a:endParaRPr sz="15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Практический пример Шаг 2</a:t>
            </a: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Разработать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непроверямое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Исключение</a:t>
            </a:r>
            <a:r>
              <a:rPr lang="en" dirty="0">
                <a:solidFill>
                  <a:srgbClr val="002060"/>
                </a:solidFill>
              </a:rPr>
              <a:t>, </a:t>
            </a:r>
            <a:r>
              <a:rPr lang="en" dirty="0" err="1">
                <a:solidFill>
                  <a:srgbClr val="002060"/>
                </a:solidFill>
              </a:rPr>
              <a:t>которое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выбрасывается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если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возраст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человека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вне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предела</a:t>
            </a:r>
            <a:r>
              <a:rPr lang="en" dirty="0">
                <a:solidFill>
                  <a:srgbClr val="002060"/>
                </a:solidFill>
              </a:rPr>
              <a:t> 1-100, </a:t>
            </a:r>
            <a:r>
              <a:rPr lang="en" dirty="0" err="1">
                <a:solidFill>
                  <a:srgbClr val="002060"/>
                </a:solidFill>
              </a:rPr>
              <a:t>назовите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IllegalAgeException</a:t>
            </a:r>
            <a:endParaRPr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002060"/>
                </a:solidFill>
              </a:rPr>
              <a:t>lesson3.3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Практический пример Шаг 3</a:t>
            </a:r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Разработать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класс</a:t>
            </a:r>
            <a:r>
              <a:rPr lang="en" dirty="0">
                <a:solidFill>
                  <a:srgbClr val="002060"/>
                </a:solidFill>
              </a:rPr>
              <a:t> User </a:t>
            </a:r>
            <a:r>
              <a:rPr lang="en" dirty="0" err="1">
                <a:solidFill>
                  <a:srgbClr val="002060"/>
                </a:solidFill>
              </a:rPr>
              <a:t>со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свойствами</a:t>
            </a:r>
            <a:r>
              <a:rPr lang="en" dirty="0">
                <a:solidFill>
                  <a:srgbClr val="002060"/>
                </a:solidFill>
              </a:rPr>
              <a:t> name, age, </a:t>
            </a:r>
            <a:r>
              <a:rPr lang="en" dirty="0" err="1">
                <a:solidFill>
                  <a:srgbClr val="002060"/>
                </a:solidFill>
              </a:rPr>
              <a:t>с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методами</a:t>
            </a:r>
            <a:r>
              <a:rPr lang="en" dirty="0">
                <a:solidFill>
                  <a:srgbClr val="002060"/>
                </a:solidFill>
              </a:rPr>
              <a:t> getter/setter</a:t>
            </a:r>
            <a:endParaRPr dirty="0">
              <a:solidFill>
                <a:srgbClr val="00206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В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методах</a:t>
            </a:r>
            <a:r>
              <a:rPr lang="en" dirty="0">
                <a:solidFill>
                  <a:srgbClr val="002060"/>
                </a:solidFill>
              </a:rPr>
              <a:t> setter </a:t>
            </a:r>
            <a:r>
              <a:rPr lang="en" dirty="0" err="1">
                <a:solidFill>
                  <a:srgbClr val="002060"/>
                </a:solidFill>
              </a:rPr>
              <a:t>проверять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на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ошибки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случае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ошибки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выбрасывать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разработанные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исключения</a:t>
            </a:r>
            <a:endParaRPr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002060"/>
                </a:solidFill>
              </a:rPr>
              <a:t>lesson3.3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Практический пример Шаг 4</a:t>
            </a:r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Разработать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методе</a:t>
            </a:r>
            <a:r>
              <a:rPr lang="en" dirty="0">
                <a:solidFill>
                  <a:srgbClr val="002060"/>
                </a:solidFill>
              </a:rPr>
              <a:t> main, </a:t>
            </a:r>
            <a:r>
              <a:rPr lang="en" dirty="0" err="1">
                <a:solidFill>
                  <a:srgbClr val="002060"/>
                </a:solidFill>
              </a:rPr>
              <a:t>бесконечный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цикл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для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ввода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имени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возраста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Пользователя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установить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их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через</a:t>
            </a:r>
            <a:r>
              <a:rPr lang="en" dirty="0">
                <a:solidFill>
                  <a:srgbClr val="002060"/>
                </a:solidFill>
              </a:rPr>
              <a:t> setter </a:t>
            </a:r>
            <a:r>
              <a:rPr lang="en" dirty="0" err="1">
                <a:solidFill>
                  <a:srgbClr val="002060"/>
                </a:solidFill>
              </a:rPr>
              <a:t>при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этом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ловить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выбрасываемые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исключения</a:t>
            </a:r>
            <a:endParaRPr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002060"/>
                </a:solidFill>
              </a:rPr>
              <a:t>lesson3.3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такое исключение?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В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мире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программирования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возникновение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ошибок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непредвиденных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ситуаций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при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выполнении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программы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называют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исключением</a:t>
            </a:r>
            <a:r>
              <a:rPr lang="en" dirty="0">
                <a:solidFill>
                  <a:srgbClr val="002060"/>
                </a:solidFill>
              </a:rPr>
              <a:t>. </a:t>
            </a:r>
            <a:endParaRPr dirty="0">
              <a:solidFill>
                <a:srgbClr val="00206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В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программе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исключения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могут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возникать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результате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неправильных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действий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пользователя</a:t>
            </a:r>
            <a:r>
              <a:rPr lang="en" dirty="0">
                <a:solidFill>
                  <a:srgbClr val="002060"/>
                </a:solidFill>
              </a:rPr>
              <a:t>, </a:t>
            </a:r>
            <a:r>
              <a:rPr lang="en" dirty="0" err="1">
                <a:solidFill>
                  <a:srgbClr val="002060"/>
                </a:solidFill>
              </a:rPr>
              <a:t>отсутствии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необходимого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ресурса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на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диске</a:t>
            </a:r>
            <a:r>
              <a:rPr lang="en" dirty="0">
                <a:solidFill>
                  <a:srgbClr val="002060"/>
                </a:solidFill>
              </a:rPr>
              <a:t>, </a:t>
            </a:r>
            <a:r>
              <a:rPr lang="en" dirty="0" err="1">
                <a:solidFill>
                  <a:srgbClr val="002060"/>
                </a:solidFill>
              </a:rPr>
              <a:t>или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потери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соединения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сервером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по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сети</a:t>
            </a:r>
            <a:r>
              <a:rPr lang="en" dirty="0">
                <a:solidFill>
                  <a:srgbClr val="002060"/>
                </a:solidFill>
              </a:rPr>
              <a:t>.</a:t>
            </a:r>
            <a:endParaRPr dirty="0">
              <a:solidFill>
                <a:srgbClr val="00206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Причинами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исключений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при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выполнении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программы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также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могут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быть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ошибки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программирования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или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неправильное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использование</a:t>
            </a:r>
            <a:r>
              <a:rPr lang="en" dirty="0">
                <a:solidFill>
                  <a:srgbClr val="002060"/>
                </a:solidFill>
              </a:rPr>
              <a:t> API.</a:t>
            </a:r>
            <a:endParaRPr dirty="0">
              <a:solidFill>
                <a:srgbClr val="00206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В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отличие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от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нашего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мира</a:t>
            </a:r>
            <a:r>
              <a:rPr lang="en" dirty="0">
                <a:solidFill>
                  <a:srgbClr val="002060"/>
                </a:solidFill>
              </a:rPr>
              <a:t>, </a:t>
            </a:r>
            <a:r>
              <a:rPr lang="en" dirty="0" err="1">
                <a:solidFill>
                  <a:srgbClr val="002060"/>
                </a:solidFill>
              </a:rPr>
              <a:t>программа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должна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четко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знать</a:t>
            </a:r>
            <a:r>
              <a:rPr lang="en" dirty="0">
                <a:solidFill>
                  <a:srgbClr val="002060"/>
                </a:solidFill>
              </a:rPr>
              <a:t>, </a:t>
            </a:r>
            <a:r>
              <a:rPr lang="en" dirty="0" err="1">
                <a:solidFill>
                  <a:srgbClr val="002060"/>
                </a:solidFill>
              </a:rPr>
              <a:t>как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поступать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такой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ситуации</a:t>
            </a:r>
            <a:r>
              <a:rPr lang="en" dirty="0">
                <a:solidFill>
                  <a:srgbClr val="002060"/>
                </a:solidFill>
              </a:rPr>
              <a:t>. </a:t>
            </a:r>
            <a:r>
              <a:rPr lang="en" dirty="0" err="1">
                <a:solidFill>
                  <a:srgbClr val="002060"/>
                </a:solidFill>
              </a:rPr>
              <a:t>Для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этого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</a:t>
            </a:r>
            <a:r>
              <a:rPr lang="en" dirty="0">
                <a:solidFill>
                  <a:srgbClr val="002060"/>
                </a:solidFill>
              </a:rPr>
              <a:t> Java </a:t>
            </a:r>
            <a:r>
              <a:rPr lang="en" dirty="0" err="1">
                <a:solidFill>
                  <a:srgbClr val="002060"/>
                </a:solidFill>
              </a:rPr>
              <a:t>предусмотрен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механизм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chemeClr val="accent5"/>
                </a:solidFill>
              </a:rPr>
              <a:t>о</a:t>
            </a:r>
            <a:r>
              <a:rPr lang="en" dirty="0" err="1">
                <a:solidFill>
                  <a:schemeClr val="accent5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бработки</a:t>
            </a:r>
            <a:r>
              <a:rPr lang="en" dirty="0">
                <a:solidFill>
                  <a:schemeClr val="accent5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исключительных ситуаций </a:t>
            </a:r>
            <a:r>
              <a:rPr lang="en" dirty="0">
                <a:solidFill>
                  <a:schemeClr val="accent5"/>
                </a:solidFill>
              </a:rPr>
              <a:t>(exception handling). </a:t>
            </a:r>
            <a:endParaRPr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Кратко о ключевых словах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 err="1">
                <a:solidFill>
                  <a:srgbClr val="002060"/>
                </a:solidFill>
              </a:rPr>
              <a:t>Обработка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исключений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в</a:t>
            </a:r>
            <a:r>
              <a:rPr lang="en" sz="1700" dirty="0">
                <a:solidFill>
                  <a:srgbClr val="002060"/>
                </a:solidFill>
              </a:rPr>
              <a:t> Java </a:t>
            </a:r>
            <a:r>
              <a:rPr lang="en" sz="1700" dirty="0" err="1">
                <a:solidFill>
                  <a:srgbClr val="002060"/>
                </a:solidFill>
              </a:rPr>
              <a:t>основана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на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использовании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в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программе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следующих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ключевых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слов</a:t>
            </a:r>
            <a:r>
              <a:rPr lang="en" sz="1700" dirty="0">
                <a:solidFill>
                  <a:srgbClr val="002060"/>
                </a:solidFill>
              </a:rPr>
              <a:t>:</a:t>
            </a:r>
            <a:endParaRPr sz="1700"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700" dirty="0">
                <a:solidFill>
                  <a:srgbClr val="002060"/>
                </a:solidFill>
              </a:rPr>
              <a:t>try – </a:t>
            </a:r>
            <a:r>
              <a:rPr lang="en" sz="1700" dirty="0" err="1">
                <a:solidFill>
                  <a:srgbClr val="002060"/>
                </a:solidFill>
              </a:rPr>
              <a:t>определяет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блок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кода</a:t>
            </a:r>
            <a:r>
              <a:rPr lang="en" sz="1700" dirty="0">
                <a:solidFill>
                  <a:srgbClr val="002060"/>
                </a:solidFill>
              </a:rPr>
              <a:t>, </a:t>
            </a:r>
            <a:r>
              <a:rPr lang="en" sz="1700" dirty="0" err="1">
                <a:solidFill>
                  <a:srgbClr val="002060"/>
                </a:solidFill>
              </a:rPr>
              <a:t>в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котором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может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произойти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исключение</a:t>
            </a:r>
            <a:r>
              <a:rPr lang="en" sz="1700" dirty="0">
                <a:solidFill>
                  <a:srgbClr val="002060"/>
                </a:solidFill>
              </a:rPr>
              <a:t>;</a:t>
            </a:r>
            <a:endParaRPr sz="1700"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 dirty="0">
                <a:solidFill>
                  <a:srgbClr val="002060"/>
                </a:solidFill>
              </a:rPr>
              <a:t>catch – </a:t>
            </a:r>
            <a:r>
              <a:rPr lang="en" sz="1700" dirty="0" err="1">
                <a:solidFill>
                  <a:srgbClr val="002060"/>
                </a:solidFill>
              </a:rPr>
              <a:t>определяет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блок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кода</a:t>
            </a:r>
            <a:r>
              <a:rPr lang="en" sz="1700" dirty="0">
                <a:solidFill>
                  <a:srgbClr val="002060"/>
                </a:solidFill>
              </a:rPr>
              <a:t>, </a:t>
            </a:r>
            <a:r>
              <a:rPr lang="en" sz="1700" dirty="0" err="1">
                <a:solidFill>
                  <a:srgbClr val="002060"/>
                </a:solidFill>
              </a:rPr>
              <a:t>в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котором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происходит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обработка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исключения</a:t>
            </a:r>
            <a:r>
              <a:rPr lang="en" sz="1700" dirty="0">
                <a:solidFill>
                  <a:srgbClr val="002060"/>
                </a:solidFill>
              </a:rPr>
              <a:t>;</a:t>
            </a:r>
            <a:endParaRPr sz="1700"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 dirty="0">
                <a:solidFill>
                  <a:srgbClr val="002060"/>
                </a:solidFill>
              </a:rPr>
              <a:t>finally – </a:t>
            </a:r>
            <a:r>
              <a:rPr lang="en" sz="1700" dirty="0" err="1">
                <a:solidFill>
                  <a:srgbClr val="002060"/>
                </a:solidFill>
              </a:rPr>
              <a:t>определяет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блок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кода</a:t>
            </a:r>
            <a:r>
              <a:rPr lang="en" sz="1700" dirty="0">
                <a:solidFill>
                  <a:srgbClr val="002060"/>
                </a:solidFill>
              </a:rPr>
              <a:t>, </a:t>
            </a:r>
            <a:r>
              <a:rPr lang="en" sz="1700" dirty="0" err="1">
                <a:solidFill>
                  <a:srgbClr val="002060"/>
                </a:solidFill>
              </a:rPr>
              <a:t>который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является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необязательным</a:t>
            </a:r>
            <a:r>
              <a:rPr lang="en" sz="1700" dirty="0">
                <a:solidFill>
                  <a:srgbClr val="002060"/>
                </a:solidFill>
              </a:rPr>
              <a:t>, </a:t>
            </a:r>
            <a:r>
              <a:rPr lang="en" sz="1700" dirty="0" err="1">
                <a:solidFill>
                  <a:srgbClr val="002060"/>
                </a:solidFill>
              </a:rPr>
              <a:t>но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при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его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наличии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выполняется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в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любом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случае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независимо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от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результатов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выполнения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блока</a:t>
            </a:r>
            <a:r>
              <a:rPr lang="en" sz="1700" dirty="0">
                <a:solidFill>
                  <a:srgbClr val="002060"/>
                </a:solidFill>
              </a:rPr>
              <a:t> try.</a:t>
            </a:r>
            <a:endParaRPr sz="1700"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1600"/>
              </a:spcAft>
              <a:buNone/>
            </a:pPr>
            <a:r>
              <a:rPr lang="en" sz="1700" dirty="0" err="1">
                <a:solidFill>
                  <a:srgbClr val="002060"/>
                </a:solidFill>
              </a:rPr>
              <a:t>Эти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ключевые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слова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используются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для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создания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в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программном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коде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специальных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обрабатывающих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конструкций</a:t>
            </a:r>
            <a:r>
              <a:rPr lang="en" sz="1700" dirty="0">
                <a:solidFill>
                  <a:srgbClr val="002060"/>
                </a:solidFill>
              </a:rPr>
              <a:t>: try{}catch, try{}catch{}finally, try{}finally{}.</a:t>
            </a:r>
            <a:endParaRPr sz="17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- Блок try-catch-finally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try { </a:t>
            </a:r>
            <a:endParaRPr dirty="0">
              <a:solidFill>
                <a:srgbClr val="00206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2060"/>
                </a:solidFill>
              </a:rPr>
              <a:t>   // </a:t>
            </a:r>
            <a:r>
              <a:rPr lang="en" dirty="0" err="1">
                <a:solidFill>
                  <a:srgbClr val="002060"/>
                </a:solidFill>
              </a:rPr>
              <a:t>блок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кода</a:t>
            </a:r>
            <a:r>
              <a:rPr lang="en" dirty="0">
                <a:solidFill>
                  <a:srgbClr val="002060"/>
                </a:solidFill>
              </a:rPr>
              <a:t>, </a:t>
            </a:r>
            <a:r>
              <a:rPr lang="en" dirty="0" err="1">
                <a:solidFill>
                  <a:srgbClr val="002060"/>
                </a:solidFill>
              </a:rPr>
              <a:t>где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отслеживаются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ошибки</a:t>
            </a:r>
            <a:r>
              <a:rPr lang="en" dirty="0">
                <a:solidFill>
                  <a:srgbClr val="002060"/>
                </a:solidFill>
              </a:rPr>
              <a:t>  </a:t>
            </a:r>
            <a:endParaRPr dirty="0">
              <a:solidFill>
                <a:srgbClr val="00206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2060"/>
                </a:solidFill>
              </a:rPr>
              <a:t>} catch (тип_исключения_1 </a:t>
            </a:r>
            <a:r>
              <a:rPr lang="en" dirty="0" err="1">
                <a:solidFill>
                  <a:srgbClr val="002060"/>
                </a:solidFill>
              </a:rPr>
              <a:t>exceptionObject</a:t>
            </a:r>
            <a:r>
              <a:rPr lang="en" dirty="0">
                <a:solidFill>
                  <a:srgbClr val="002060"/>
                </a:solidFill>
              </a:rPr>
              <a:t>) { </a:t>
            </a:r>
            <a:endParaRPr dirty="0">
              <a:solidFill>
                <a:srgbClr val="00206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2060"/>
                </a:solidFill>
              </a:rPr>
              <a:t>   // </a:t>
            </a:r>
            <a:r>
              <a:rPr lang="en" dirty="0" err="1">
                <a:solidFill>
                  <a:srgbClr val="002060"/>
                </a:solidFill>
              </a:rPr>
              <a:t>обрабатываем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ошибку</a:t>
            </a:r>
            <a:r>
              <a:rPr lang="en" dirty="0">
                <a:solidFill>
                  <a:srgbClr val="002060"/>
                </a:solidFill>
              </a:rPr>
              <a:t>  </a:t>
            </a:r>
            <a:endParaRPr dirty="0">
              <a:solidFill>
                <a:srgbClr val="00206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2060"/>
                </a:solidFill>
              </a:rPr>
              <a:t>} catch (тип_исключения_2 </a:t>
            </a:r>
            <a:r>
              <a:rPr lang="en" dirty="0" err="1">
                <a:solidFill>
                  <a:srgbClr val="002060"/>
                </a:solidFill>
              </a:rPr>
              <a:t>exceptionObject</a:t>
            </a:r>
            <a:r>
              <a:rPr lang="en" dirty="0">
                <a:solidFill>
                  <a:srgbClr val="002060"/>
                </a:solidFill>
              </a:rPr>
              <a:t>) { </a:t>
            </a:r>
            <a:endParaRPr dirty="0">
              <a:solidFill>
                <a:srgbClr val="00206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2060"/>
                </a:solidFill>
              </a:rPr>
              <a:t>   // </a:t>
            </a:r>
            <a:r>
              <a:rPr lang="en" dirty="0" err="1">
                <a:solidFill>
                  <a:srgbClr val="002060"/>
                </a:solidFill>
              </a:rPr>
              <a:t>обрабатываем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ошибку</a:t>
            </a:r>
            <a:r>
              <a:rPr lang="en" dirty="0">
                <a:solidFill>
                  <a:srgbClr val="002060"/>
                </a:solidFill>
              </a:rPr>
              <a:t>  </a:t>
            </a:r>
            <a:endParaRPr dirty="0">
              <a:solidFill>
                <a:srgbClr val="00206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2060"/>
                </a:solidFill>
              </a:rPr>
              <a:t>} finally { </a:t>
            </a:r>
            <a:endParaRPr dirty="0">
              <a:solidFill>
                <a:srgbClr val="00206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2060"/>
                </a:solidFill>
              </a:rPr>
              <a:t>   // </a:t>
            </a:r>
            <a:r>
              <a:rPr lang="en" dirty="0" err="1">
                <a:solidFill>
                  <a:srgbClr val="002060"/>
                </a:solidFill>
              </a:rPr>
              <a:t>код</a:t>
            </a:r>
            <a:r>
              <a:rPr lang="en" dirty="0">
                <a:solidFill>
                  <a:srgbClr val="002060"/>
                </a:solidFill>
              </a:rPr>
              <a:t>, </a:t>
            </a:r>
            <a:r>
              <a:rPr lang="en" dirty="0" err="1">
                <a:solidFill>
                  <a:srgbClr val="002060"/>
                </a:solidFill>
              </a:rPr>
              <a:t>который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выполняется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любом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случае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независимо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от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результатов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выполнения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блока</a:t>
            </a:r>
            <a:r>
              <a:rPr lang="en" dirty="0">
                <a:solidFill>
                  <a:srgbClr val="002060"/>
                </a:solidFill>
              </a:rPr>
              <a:t> try</a:t>
            </a:r>
            <a:endParaRPr dirty="0">
              <a:solidFill>
                <a:srgbClr val="00206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2060"/>
                </a:solidFill>
              </a:rPr>
              <a:t>} </a:t>
            </a:r>
            <a:endParaRPr dirty="0">
              <a:solidFill>
                <a:srgbClr val="00206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3.1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b="1" dirty="0" err="1">
                <a:solidFill>
                  <a:srgbClr val="002060"/>
                </a:solidFill>
              </a:rPr>
              <a:t>WithOutExHandling</a:t>
            </a:r>
            <a:endParaRPr lang="ru-RU" sz="2800" b="1"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b="1" dirty="0" err="1">
                <a:solidFill>
                  <a:srgbClr val="002060"/>
                </a:solidFill>
              </a:rPr>
              <a:t>WithExHandling</a:t>
            </a:r>
            <a:endParaRPr lang="en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Иерархия классов Исключений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900" y="1538004"/>
            <a:ext cx="6652250" cy="27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Типы исключений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rgbClr val="002060"/>
                </a:solidFill>
              </a:rPr>
              <a:t>Error </a:t>
            </a:r>
            <a:r>
              <a:rPr lang="en" dirty="0">
                <a:solidFill>
                  <a:srgbClr val="002060"/>
                </a:solidFill>
              </a:rPr>
              <a:t>(unchecked) - </a:t>
            </a:r>
            <a:r>
              <a:rPr lang="en" dirty="0" err="1">
                <a:solidFill>
                  <a:srgbClr val="002060"/>
                </a:solidFill>
              </a:rPr>
              <a:t>Это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ошибки</a:t>
            </a:r>
            <a:r>
              <a:rPr lang="en" dirty="0">
                <a:solidFill>
                  <a:srgbClr val="002060"/>
                </a:solidFill>
              </a:rPr>
              <a:t>, </a:t>
            </a:r>
            <a:r>
              <a:rPr lang="en" dirty="0" err="1">
                <a:solidFill>
                  <a:srgbClr val="002060"/>
                </a:solidFill>
              </a:rPr>
              <a:t>возникающие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при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выполнении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программы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результате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сбоя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работы</a:t>
            </a:r>
            <a:r>
              <a:rPr lang="en" dirty="0">
                <a:solidFill>
                  <a:srgbClr val="002060"/>
                </a:solidFill>
              </a:rPr>
              <a:t> JVM, </a:t>
            </a:r>
            <a:r>
              <a:rPr lang="en" dirty="0" err="1">
                <a:solidFill>
                  <a:srgbClr val="002060"/>
                </a:solidFill>
              </a:rPr>
              <a:t>переполнения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памяти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или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сбоя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системы</a:t>
            </a:r>
            <a:r>
              <a:rPr lang="en" dirty="0">
                <a:solidFill>
                  <a:srgbClr val="002060"/>
                </a:solidFill>
              </a:rPr>
              <a:t>. </a:t>
            </a:r>
            <a:r>
              <a:rPr lang="en" dirty="0" err="1">
                <a:solidFill>
                  <a:srgbClr val="002060"/>
                </a:solidFill>
              </a:rPr>
              <a:t>Обычно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они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свидетельствуют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серьезных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проблемах</a:t>
            </a:r>
            <a:r>
              <a:rPr lang="en" dirty="0">
                <a:solidFill>
                  <a:srgbClr val="002060"/>
                </a:solidFill>
              </a:rPr>
              <a:t>, </a:t>
            </a:r>
            <a:r>
              <a:rPr lang="en" dirty="0" err="1">
                <a:solidFill>
                  <a:srgbClr val="002060"/>
                </a:solidFill>
              </a:rPr>
              <a:t>устранить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которые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программными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средствами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невозможно</a:t>
            </a:r>
            <a:r>
              <a:rPr lang="en" dirty="0">
                <a:solidFill>
                  <a:srgbClr val="002060"/>
                </a:solidFill>
              </a:rPr>
              <a:t>.</a:t>
            </a:r>
            <a:endParaRPr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 err="1">
                <a:solidFill>
                  <a:srgbClr val="002060"/>
                </a:solidFill>
              </a:rPr>
              <a:t>RuntimeException</a:t>
            </a:r>
            <a:r>
              <a:rPr lang="en" dirty="0">
                <a:solidFill>
                  <a:srgbClr val="002060"/>
                </a:solidFill>
              </a:rPr>
              <a:t> (unchecked) -  </a:t>
            </a:r>
            <a:r>
              <a:rPr lang="en" dirty="0" err="1">
                <a:solidFill>
                  <a:srgbClr val="002060"/>
                </a:solidFill>
              </a:rPr>
              <a:t>исключения</a:t>
            </a:r>
            <a:r>
              <a:rPr lang="en" dirty="0">
                <a:solidFill>
                  <a:srgbClr val="002060"/>
                </a:solidFill>
              </a:rPr>
              <a:t>, </a:t>
            </a:r>
            <a:r>
              <a:rPr lang="en" dirty="0" err="1">
                <a:solidFill>
                  <a:srgbClr val="002060"/>
                </a:solidFill>
              </a:rPr>
              <a:t>наследники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класса</a:t>
            </a:r>
            <a:r>
              <a:rPr lang="en" dirty="0">
                <a:solidFill>
                  <a:srgbClr val="002060"/>
                </a:solidFill>
              </a:rPr>
              <a:t> Exception, </a:t>
            </a:r>
            <a:r>
              <a:rPr lang="en" dirty="0" err="1">
                <a:solidFill>
                  <a:srgbClr val="002060"/>
                </a:solidFill>
              </a:rPr>
              <a:t>генерируемые</a:t>
            </a:r>
            <a:r>
              <a:rPr lang="en" dirty="0">
                <a:solidFill>
                  <a:srgbClr val="002060"/>
                </a:solidFill>
              </a:rPr>
              <a:t>  JVM </a:t>
            </a:r>
            <a:r>
              <a:rPr lang="en" dirty="0" err="1">
                <a:solidFill>
                  <a:srgbClr val="002060"/>
                </a:solidFill>
              </a:rPr>
              <a:t>во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время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выполнения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программы</a:t>
            </a:r>
            <a:r>
              <a:rPr lang="en" dirty="0">
                <a:solidFill>
                  <a:srgbClr val="002060"/>
                </a:solidFill>
              </a:rPr>
              <a:t>. </a:t>
            </a:r>
            <a:r>
              <a:rPr lang="en" dirty="0" err="1">
                <a:solidFill>
                  <a:srgbClr val="002060"/>
                </a:solidFill>
              </a:rPr>
              <a:t>Часто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причиной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возникновения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их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являются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ошибки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программирования</a:t>
            </a:r>
            <a:r>
              <a:rPr lang="en" dirty="0">
                <a:solidFill>
                  <a:srgbClr val="002060"/>
                </a:solidFill>
              </a:rPr>
              <a:t>. </a:t>
            </a:r>
            <a:r>
              <a:rPr lang="en" dirty="0" err="1">
                <a:solidFill>
                  <a:srgbClr val="002060"/>
                </a:solidFill>
              </a:rPr>
              <a:t>Написание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кода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по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их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обработке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не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является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обязательным</a:t>
            </a:r>
            <a:r>
              <a:rPr lang="en" dirty="0">
                <a:solidFill>
                  <a:srgbClr val="002060"/>
                </a:solidFill>
              </a:rPr>
              <a:t>.</a:t>
            </a:r>
            <a:endParaRPr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rgbClr val="002060"/>
                </a:solidFill>
              </a:rPr>
              <a:t>Exception</a:t>
            </a:r>
            <a:r>
              <a:rPr lang="en" dirty="0">
                <a:solidFill>
                  <a:srgbClr val="002060"/>
                </a:solidFill>
              </a:rPr>
              <a:t> (checked) -  </a:t>
            </a:r>
            <a:r>
              <a:rPr lang="en" dirty="0" err="1">
                <a:solidFill>
                  <a:srgbClr val="002060"/>
                </a:solidFill>
              </a:rPr>
              <a:t>предвидимые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еще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на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стадии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написания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программы</a:t>
            </a:r>
            <a:r>
              <a:rPr lang="en" dirty="0">
                <a:solidFill>
                  <a:srgbClr val="002060"/>
                </a:solidFill>
              </a:rPr>
              <a:t>, </a:t>
            </a:r>
            <a:r>
              <a:rPr lang="en" dirty="0" err="1">
                <a:solidFill>
                  <a:srgbClr val="002060"/>
                </a:solidFill>
              </a:rPr>
              <a:t>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для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которых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должен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быть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написан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код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обработки</a:t>
            </a:r>
            <a:r>
              <a:rPr lang="en" dirty="0">
                <a:solidFill>
                  <a:srgbClr val="002060"/>
                </a:solidFill>
              </a:rPr>
              <a:t>. 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Оператор throw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l="10137" t="66746" r="35561" b="14133"/>
          <a:stretch/>
        </p:blipFill>
        <p:spPr>
          <a:xfrm>
            <a:off x="311700" y="1370325"/>
            <a:ext cx="8520600" cy="168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Оператор throws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Когда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вы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не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планируете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обрабатывать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исключение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своем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методе</a:t>
            </a:r>
            <a:r>
              <a:rPr lang="en" dirty="0">
                <a:solidFill>
                  <a:srgbClr val="002060"/>
                </a:solidFill>
              </a:rPr>
              <a:t>, </a:t>
            </a:r>
            <a:r>
              <a:rPr lang="en" dirty="0" err="1">
                <a:solidFill>
                  <a:srgbClr val="002060"/>
                </a:solidFill>
              </a:rPr>
              <a:t>но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хотите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предупредить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пользователей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метода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возможных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исключительных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ситуациях</a:t>
            </a:r>
            <a:r>
              <a:rPr lang="en" dirty="0">
                <a:solidFill>
                  <a:srgbClr val="002060"/>
                </a:solidFill>
              </a:rPr>
              <a:t> — </a:t>
            </a:r>
            <a:r>
              <a:rPr lang="en" dirty="0" err="1">
                <a:solidFill>
                  <a:srgbClr val="002060"/>
                </a:solidFill>
              </a:rPr>
              <a:t>используйте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ключевое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слово</a:t>
            </a:r>
            <a:r>
              <a:rPr lang="en" dirty="0">
                <a:solidFill>
                  <a:srgbClr val="002060"/>
                </a:solidFill>
              </a:rPr>
              <a:t> throws. </a:t>
            </a:r>
            <a:r>
              <a:rPr lang="en" dirty="0" err="1">
                <a:solidFill>
                  <a:srgbClr val="002060"/>
                </a:solidFill>
              </a:rPr>
              <a:t>Это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ключевое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слово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сигнатуре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метода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означает</a:t>
            </a:r>
            <a:r>
              <a:rPr lang="en" dirty="0">
                <a:solidFill>
                  <a:srgbClr val="002060"/>
                </a:solidFill>
              </a:rPr>
              <a:t>, </a:t>
            </a:r>
            <a:r>
              <a:rPr lang="en" dirty="0" err="1">
                <a:solidFill>
                  <a:srgbClr val="002060"/>
                </a:solidFill>
              </a:rPr>
              <a:t>что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при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определенных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условиях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метод</a:t>
            </a:r>
            <a:r>
              <a:rPr lang="en" dirty="0">
                <a:solidFill>
                  <a:srgbClr val="002060"/>
                </a:solidFill>
              </a:rPr>
              <a:t>, </a:t>
            </a:r>
            <a:r>
              <a:rPr lang="en" dirty="0" err="1">
                <a:solidFill>
                  <a:srgbClr val="002060"/>
                </a:solidFill>
              </a:rPr>
              <a:t>может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выбросить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исключение</a:t>
            </a:r>
            <a:r>
              <a:rPr lang="en" dirty="0">
                <a:solidFill>
                  <a:srgbClr val="002060"/>
                </a:solidFill>
              </a:rPr>
              <a:t>. </a:t>
            </a:r>
            <a:endParaRPr dirty="0">
              <a:solidFill>
                <a:srgbClr val="002060"/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 err="1">
                <a:solidFill>
                  <a:srgbClr val="002060"/>
                </a:solidFill>
              </a:rPr>
              <a:t>тип</a:t>
            </a:r>
            <a:r>
              <a:rPr lang="en" b="1" dirty="0">
                <a:solidFill>
                  <a:srgbClr val="002060"/>
                </a:solidFill>
              </a:rPr>
              <a:t> </a:t>
            </a:r>
            <a:r>
              <a:rPr lang="en" b="1" dirty="0" err="1">
                <a:solidFill>
                  <a:srgbClr val="002060"/>
                </a:solidFill>
              </a:rPr>
              <a:t>имя_метода</a:t>
            </a:r>
            <a:r>
              <a:rPr lang="en" b="1" dirty="0">
                <a:solidFill>
                  <a:srgbClr val="002060"/>
                </a:solidFill>
              </a:rPr>
              <a:t>(</a:t>
            </a:r>
            <a:r>
              <a:rPr lang="en" b="1" dirty="0" err="1">
                <a:solidFill>
                  <a:srgbClr val="002060"/>
                </a:solidFill>
              </a:rPr>
              <a:t>список_параметров</a:t>
            </a:r>
            <a:r>
              <a:rPr lang="en" b="1" dirty="0">
                <a:solidFill>
                  <a:srgbClr val="002060"/>
                </a:solidFill>
              </a:rPr>
              <a:t>) throws </a:t>
            </a:r>
            <a:r>
              <a:rPr lang="en" b="1" dirty="0" err="1">
                <a:solidFill>
                  <a:srgbClr val="002060"/>
                </a:solidFill>
              </a:rPr>
              <a:t>список_исключений</a:t>
            </a:r>
            <a:r>
              <a:rPr lang="en" b="1" dirty="0">
                <a:solidFill>
                  <a:srgbClr val="002060"/>
                </a:solidFill>
              </a:rPr>
              <a:t> { </a:t>
            </a:r>
            <a:endParaRPr b="1" dirty="0">
              <a:solidFill>
                <a:srgbClr val="002060"/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2060"/>
                </a:solidFill>
              </a:rPr>
              <a:t>   // </a:t>
            </a:r>
            <a:r>
              <a:rPr lang="en" b="1" dirty="0" err="1">
                <a:solidFill>
                  <a:srgbClr val="002060"/>
                </a:solidFill>
              </a:rPr>
              <a:t>код</a:t>
            </a:r>
            <a:r>
              <a:rPr lang="en" b="1" dirty="0">
                <a:solidFill>
                  <a:srgbClr val="002060"/>
                </a:solidFill>
              </a:rPr>
              <a:t> </a:t>
            </a:r>
            <a:r>
              <a:rPr lang="en" b="1" dirty="0" err="1">
                <a:solidFill>
                  <a:srgbClr val="002060"/>
                </a:solidFill>
              </a:rPr>
              <a:t>внутри</a:t>
            </a:r>
            <a:r>
              <a:rPr lang="en" b="1" dirty="0">
                <a:solidFill>
                  <a:srgbClr val="002060"/>
                </a:solidFill>
              </a:rPr>
              <a:t> </a:t>
            </a:r>
            <a:r>
              <a:rPr lang="en" b="1" dirty="0" err="1">
                <a:solidFill>
                  <a:srgbClr val="002060"/>
                </a:solidFill>
              </a:rPr>
              <a:t>метода</a:t>
            </a:r>
            <a:r>
              <a:rPr lang="en" b="1" dirty="0">
                <a:solidFill>
                  <a:srgbClr val="002060"/>
                </a:solidFill>
              </a:rPr>
              <a:t>  </a:t>
            </a:r>
            <a:endParaRPr b="1" dirty="0">
              <a:solidFill>
                <a:srgbClr val="002060"/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2060"/>
                </a:solidFill>
              </a:rPr>
              <a:t>}</a:t>
            </a:r>
            <a:endParaRPr dirty="0">
              <a:solidFill>
                <a:srgbClr val="002060"/>
              </a:solidFill>
            </a:endParaRPr>
          </a:p>
          <a:p>
            <a:pPr marL="457200" lvl="0" indent="0" algn="l" rtl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b="1" dirty="0">
              <a:solidFill>
                <a:srgbClr val="002060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l="10367" t="66788" r="44161" b="15876"/>
          <a:stretch/>
        </p:blipFill>
        <p:spPr>
          <a:xfrm>
            <a:off x="910425" y="3677200"/>
            <a:ext cx="6222900" cy="13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599</Words>
  <Application>Microsoft Macintosh PowerPoint</Application>
  <PresentationFormat>Экран (16:9)</PresentationFormat>
  <Paragraphs>58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Oswald</vt:lpstr>
      <vt:lpstr>Arial</vt:lpstr>
      <vt:lpstr>Average</vt:lpstr>
      <vt:lpstr>Slate</vt:lpstr>
      <vt:lpstr>Исключения</vt:lpstr>
      <vt:lpstr>Что такое исключение?</vt:lpstr>
      <vt:lpstr>Кратко о ключевых словах</vt:lpstr>
      <vt:lpstr>Пример - Блок try-catch-finally </vt:lpstr>
      <vt:lpstr>Пример 3.1 </vt:lpstr>
      <vt:lpstr>Иерархия классов Исключений </vt:lpstr>
      <vt:lpstr>Типы исключений </vt:lpstr>
      <vt:lpstr>Оператор throw</vt:lpstr>
      <vt:lpstr>Оператор throws</vt:lpstr>
      <vt:lpstr>Создание собственных исключений</vt:lpstr>
      <vt:lpstr>Пример 3.2 </vt:lpstr>
      <vt:lpstr>Практический пример Шаг 1</vt:lpstr>
      <vt:lpstr>Практический пример Шаг 2</vt:lpstr>
      <vt:lpstr>Практический пример Шаг 3</vt:lpstr>
      <vt:lpstr>Практический пример Шаг 4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Исключения</dc:title>
  <cp:lastModifiedBy>Microsoft Office User</cp:lastModifiedBy>
  <cp:revision>9</cp:revision>
  <dcterms:modified xsi:type="dcterms:W3CDTF">2021-02-25T08:38:47Z</dcterms:modified>
</cp:coreProperties>
</file>