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7"/>
    <p:restoredTop sz="94603"/>
  </p:normalViewPr>
  <p:slideViewPr>
    <p:cSldViewPr snapToGrid="0" snapToObjects="1">
      <p:cViewPr varScale="1">
        <p:scale>
          <a:sx n="119" d="100"/>
          <a:sy n="119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Рисунок 38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Рисунок 74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6" name="Рисунок 75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B18ABE97-BB25-4A79-89A6-80174FE20A09}" type="slidenum">
              <a:rPr lang="en-US" sz="10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5894B814-E57F-4A9F-A4F1-CB97773972EE}" type="slidenum">
              <a:rPr lang="en-US" sz="1000" b="0" strike="noStrike" spc="-1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56760" y="568440"/>
            <a:ext cx="4255200" cy="1872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КОЛЛЕКЦИИ I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356760" y="1672200"/>
            <a:ext cx="4255200" cy="2506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76320" algn="ctr">
              <a:lnSpc>
                <a:spcPct val="115000"/>
              </a:lnSpc>
            </a:pP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Типы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коллекций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Интерфейс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Collection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его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основные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методы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List,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итерация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21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21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сортировка</a:t>
            </a:r>
            <a:endParaRPr lang="en-US" sz="32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java.util.Comparable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Интерфейс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используется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сортировки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объектов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которые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поддерживают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“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естественный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порядок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сортировки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класса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”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compareTo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сравнивает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два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аргумента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отрицательное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число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ноль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или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положительное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число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первый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аргумент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меньше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равен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или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больше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второго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соответственно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Google Shape;117;p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28" y="1887637"/>
            <a:ext cx="2739544" cy="82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Пример сортировки коллекций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lesson</a:t>
            </a:r>
            <a:r>
              <a:rPr lang="ru-RU" sz="18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7</a:t>
            </a:r>
            <a:r>
              <a:rPr lang="en-US" sz="1800" b="0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.3</a:t>
            </a:r>
            <a:endParaRPr lang="en-US" sz="1400" b="0" strike="noStrike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Практический пример списков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45687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Начальный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размер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- 3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Добаляем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3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типа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String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Увеличиваем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размер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6 </a:t>
            </a:r>
            <a:r>
              <a:rPr lang="en-US" sz="18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list.ensureCapacity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(6);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Добавляем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еще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2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Сортируем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список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алфавиту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обратном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порядке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Collections.reverse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(list) -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список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обратном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порядке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Перемешиваем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Collections.shuffle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(list);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Lesson6.4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30;p24"/>
          <p:cNvPicPr/>
          <p:nvPr/>
        </p:nvPicPr>
        <p:blipFill>
          <a:blip r:embed="rId2"/>
          <a:srcRect l="7184" t="28476" r="60697" b="10037"/>
          <a:stretch/>
        </p:blipFill>
        <p:spPr>
          <a:xfrm>
            <a:off x="4962240" y="721800"/>
            <a:ext cx="3972960" cy="427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Коллекции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1017720"/>
            <a:ext cx="8520120" cy="3881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хранения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наборов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данных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Java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предназначены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массивы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Однако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их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всегда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удобно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использовать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прежде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всего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потому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что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они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имеют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фиксированную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длину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Эту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проблему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Java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решают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общем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виде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—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это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возможность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собрать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некоторую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группу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/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множество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работать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этой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группой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(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добавлять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удалять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просматривать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группе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прочие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более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специализированные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операции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)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Группа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включает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подавляющем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большинстве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случаев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однотипных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одного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класса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).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Базовые интерфейсы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Google Shape;72;p15"/>
          <p:cNvPicPr/>
          <p:nvPr/>
        </p:nvPicPr>
        <p:blipFill>
          <a:blip r:embed="rId2"/>
          <a:stretch/>
        </p:blipFill>
        <p:spPr>
          <a:xfrm>
            <a:off x="424440" y="1574280"/>
            <a:ext cx="8040960" cy="235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8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Интерфейс Collection
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92880" y="621720"/>
            <a:ext cx="8895240" cy="4367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java.util.Collection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—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основной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интерфейс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описывает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базовые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которыми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должна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обладать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любая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add (E item)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добавляет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коллекцию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item.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удачном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добавлении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addAll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(Collection&lt;? extends E&gt; col)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добавляет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коллекцию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col.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удачном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добавлении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void clear ()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удаляет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contains (Object item)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item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содержится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isEmpty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пуста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иначе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false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remove (Object item)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item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удачно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удален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removeAll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(Collection&lt;?&gt; col)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удаляет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col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текущей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текущая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изменилась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boolean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retainAll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(Collection&lt;?&gt; col)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удаляет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текущей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кроме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тех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которые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содержатся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col.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текущая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после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удаления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изменилась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int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size ()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число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элементов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2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Object[] </a:t>
            </a: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toArray</a:t>
            </a: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()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массив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содержащий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все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32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java.util.List
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201680"/>
            <a:ext cx="8520120" cy="3673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интерфейс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операций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коллекцией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которая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является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списком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Список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обладает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следующими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важными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признаками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Список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может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включать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одинаковые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хранятся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том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порядке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котором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они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туда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помещались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Также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вы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можете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добавить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какую-то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позицию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тогда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произойдет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сдвиг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других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элементов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Можно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получить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доступ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любому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элементу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его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порядковому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номеру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/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индексу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внутри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списка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Основные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классы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готовой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реализацией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ArrayList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-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пожалуй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самая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часто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используемая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ArrayList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инкапсулирует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себе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обычный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массив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длина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которого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автоматически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увеличивается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добавлении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новых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элементов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317160">
              <a:lnSpc>
                <a:spcPct val="100000"/>
              </a:lnSpc>
              <a:buClr>
                <a:srgbClr val="CACACA"/>
              </a:buClr>
              <a:buFont typeface="Average"/>
              <a:buChar char="○"/>
            </a:pPr>
            <a:r>
              <a:rPr lang="en-US" sz="14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LinkedList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-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Двусвязный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список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Это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структура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данных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состоящая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узлов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каждый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которых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содержит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как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собственно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данные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так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две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ссылки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(«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связки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»)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следующий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предыдущий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узел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4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списка</a:t>
            </a:r>
            <a:r>
              <a:rPr lang="en-US" sz="1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Пример Arraylist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lesson</a:t>
            </a:r>
            <a:r>
              <a:rPr lang="ru-RU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7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.1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32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Iterator&lt;E&gt; iterator()
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422360"/>
            <a:ext cx="8520120" cy="3452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итератор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позволяющий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пройтись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элементам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удалить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некоторые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hasNext</a:t>
            </a:r>
            <a:r>
              <a:rPr lang="en-US" sz="18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()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true 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если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остались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еще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next()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возвращает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следующий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remove()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позволяет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удалить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последний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возвращенный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методом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next()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элемент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Внимание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!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время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использования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итератора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нельзя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изменять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коллекцию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любым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другим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способом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кроме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remove()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этого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итератора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иначе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возникнет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исключение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Google Shape;97;p19"/>
          <p:cNvPicPr/>
          <p:nvPr/>
        </p:nvPicPr>
        <p:blipFill>
          <a:blip r:embed="rId2"/>
          <a:srcRect l="43855" t="55680" r="39924" b="33759"/>
          <a:stretch/>
        </p:blipFill>
        <p:spPr>
          <a:xfrm>
            <a:off x="4906440" y="77760"/>
            <a:ext cx="3205440" cy="117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Пример итерации через коллекцию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lesson</a:t>
            </a:r>
            <a:r>
              <a:rPr lang="ru-RU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7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.2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Сортировка объектов списка
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Список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List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может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быть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отсортирован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помощью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метода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: </a:t>
            </a:r>
            <a:r>
              <a:rPr lang="en-US" sz="1800" b="1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Collections.sort</a:t>
            </a:r>
            <a:r>
              <a:rPr lang="en-US" sz="1800" b="1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(l);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Реализации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интерфейса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java.lang.Comparable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предоставляют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естественный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порядок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сортировки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для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класса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,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который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позволяет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отсортировать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объекты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класса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 </a:t>
            </a:r>
            <a:r>
              <a:rPr lang="en-US" sz="1800" b="0" strike="noStrike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автоматически</a:t>
            </a:r>
            <a:r>
              <a:rPr lang="en-US" sz="18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. </a:t>
            </a:r>
            <a:endParaRPr lang="en-US" sz="1400" b="0" strike="noStrike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Google Shape;110;p21"/>
          <p:cNvPicPr/>
          <p:nvPr/>
        </p:nvPicPr>
        <p:blipFill>
          <a:blip r:embed="rId2"/>
          <a:srcRect l="19051" t="34473" r="40037" b="40083"/>
          <a:stretch/>
        </p:blipFill>
        <p:spPr>
          <a:xfrm>
            <a:off x="1134360" y="2571840"/>
            <a:ext cx="6874920" cy="240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667</Words>
  <Application>Microsoft Macintosh PowerPoint</Application>
  <PresentationFormat>Экран (16:9)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Average</vt:lpstr>
      <vt:lpstr>DejaVu Sans</vt:lpstr>
      <vt:lpstr>Oswald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Роза Чайкозова</cp:lastModifiedBy>
  <cp:revision>8</cp:revision>
  <dcterms:modified xsi:type="dcterms:W3CDTF">2021-04-08T16:09:44Z</dcterms:modified>
  <dc:language>en-US</dc:language>
</cp:coreProperties>
</file>