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Average" panose="02000503040000020003" pitchFamily="2" charset="0"/>
      <p:regular r:id="rId12"/>
    </p:embeddedFont>
    <p:embeddedFont>
      <p:font typeface="Oswald" pitchFamily="2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92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83"/>
    <p:restoredTop sz="94643"/>
  </p:normalViewPr>
  <p:slideViewPr>
    <p:cSldViewPr snapToGrid="0">
      <p:cViewPr varScale="1">
        <p:scale>
          <a:sx n="160" d="100"/>
          <a:sy n="160" d="100"/>
        </p:scale>
        <p:origin x="408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e9a93990d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e9a93990d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e9a93990d_0_9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e9a93990d_0_9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e9a93990d_0_10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e9a93990d_0_10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e9a93990d_0_1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e9a93990d_0_1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e9a93990d_0_10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e9a93990d_0_10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ae8bfde4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ae8bfde43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ae8bfde4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ae8bfde43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6080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ae8bfde4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ae8bfde43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9238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rgbClr val="5C92B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3125" y="737488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Введение в </a:t>
            </a:r>
            <a:r>
              <a:rPr lang="en-GB" dirty="0"/>
              <a:t>Android Studio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364750" y="2436100"/>
            <a:ext cx="4255500" cy="20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2060"/>
                </a:solidFill>
              </a:rPr>
              <a:t>Android Manifest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2060"/>
                </a:solidFill>
              </a:rPr>
              <a:t>Gradle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02060"/>
                </a:solidFill>
              </a:rPr>
              <a:t>Верстка экрана </a:t>
            </a:r>
            <a:r>
              <a:rPr lang="ru-RU" dirty="0" err="1">
                <a:solidFill>
                  <a:srgbClr val="002060"/>
                </a:solidFill>
              </a:rPr>
              <a:t>активити</a:t>
            </a:r>
            <a:endParaRPr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Android Manifest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5C92B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1600" dirty="0">
                <a:solidFill>
                  <a:srgbClr val="002060"/>
                </a:solidFill>
              </a:rPr>
              <a:t>Каждое приложение содержит файл манифеста </a:t>
            </a:r>
            <a:r>
              <a:rPr lang="de-DE" sz="1600" b="1" dirty="0" err="1">
                <a:solidFill>
                  <a:srgbClr val="002060"/>
                </a:solidFill>
              </a:rPr>
              <a:t>AndroidManifest.xml</a:t>
            </a:r>
            <a:r>
              <a:rPr lang="de-DE" sz="1600" dirty="0">
                <a:solidFill>
                  <a:srgbClr val="002060"/>
                </a:solidFill>
              </a:rPr>
              <a:t>. </a:t>
            </a:r>
            <a:r>
              <a:rPr lang="ru-RU" sz="1600" dirty="0">
                <a:solidFill>
                  <a:srgbClr val="002060"/>
                </a:solidFill>
              </a:rPr>
              <a:t>Данный файл определяет важную информацию о приложении - название, версию, иконки, какие разрешения приложение использует, регистрирует все используемые классы </a:t>
            </a:r>
            <a:r>
              <a:rPr lang="de-DE" sz="1600" dirty="0" err="1">
                <a:solidFill>
                  <a:srgbClr val="002060"/>
                </a:solidFill>
              </a:rPr>
              <a:t>activity</a:t>
            </a:r>
            <a:r>
              <a:rPr lang="de-DE" sz="1600" dirty="0">
                <a:solidFill>
                  <a:srgbClr val="002060"/>
                </a:solidFill>
              </a:rPr>
              <a:t>, </a:t>
            </a:r>
            <a:r>
              <a:rPr lang="ru-RU" sz="1600" dirty="0">
                <a:solidFill>
                  <a:srgbClr val="002060"/>
                </a:solidFill>
              </a:rPr>
              <a:t>сервисы и т.д. Данный файл можно найти в проекте в папке </a:t>
            </a:r>
            <a:r>
              <a:rPr lang="de-DE" sz="1600" b="1" dirty="0" err="1">
                <a:solidFill>
                  <a:srgbClr val="002060"/>
                </a:solidFill>
              </a:rPr>
              <a:t>manifests</a:t>
            </a:r>
            <a:r>
              <a:rPr lang="de-DE" sz="1600" dirty="0">
                <a:solidFill>
                  <a:srgbClr val="002060"/>
                </a:solidFill>
              </a:rPr>
              <a:t>:</a:t>
            </a:r>
            <a:endParaRPr sz="1600" dirty="0">
              <a:solidFill>
                <a:srgbClr val="002060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055D94A-8E0A-B040-9EA5-8644F33C1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257" y="2604185"/>
            <a:ext cx="2554097" cy="19646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Настройки</a:t>
            </a:r>
            <a:r>
              <a:rPr lang="en-GB" dirty="0"/>
              <a:t> </a:t>
            </a:r>
            <a:r>
              <a:rPr lang="ru-RU" dirty="0"/>
              <a:t>в </a:t>
            </a:r>
            <a:r>
              <a:rPr lang="en-GB" dirty="0"/>
              <a:t>Android Manifest</a:t>
            </a:r>
            <a:endParaRPr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033011"/>
            <a:ext cx="5460947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1050" dirty="0">
                <a:solidFill>
                  <a:srgbClr val="002060"/>
                </a:solidFill>
              </a:rPr>
              <a:t>Большинство настроек уровня приложения определяются элементом </a:t>
            </a:r>
            <a:r>
              <a:rPr lang="de-DE" sz="1050" dirty="0" err="1">
                <a:solidFill>
                  <a:srgbClr val="002060"/>
                </a:solidFill>
              </a:rPr>
              <a:t>application</a:t>
            </a:r>
            <a:r>
              <a:rPr lang="ru-RU" sz="1050" dirty="0">
                <a:solidFill>
                  <a:srgbClr val="002060"/>
                </a:solidFill>
              </a:rPr>
              <a:t>.</a:t>
            </a:r>
          </a:p>
          <a:p>
            <a:r>
              <a:rPr lang="de-DE" sz="1050" b="1" dirty="0" err="1">
                <a:solidFill>
                  <a:srgbClr val="002060"/>
                </a:solidFill>
              </a:rPr>
              <a:t>android:allowBackup</a:t>
            </a:r>
            <a:r>
              <a:rPr lang="de-DE" sz="1050" dirty="0">
                <a:solidFill>
                  <a:srgbClr val="002060"/>
                </a:solidFill>
              </a:rPr>
              <a:t> </a:t>
            </a:r>
            <a:r>
              <a:rPr lang="ru-RU" sz="1050" dirty="0">
                <a:solidFill>
                  <a:srgbClr val="002060"/>
                </a:solidFill>
              </a:rPr>
              <a:t>указывает, будет ли для приложения создаваться резервная копия. Значение </a:t>
            </a:r>
            <a:r>
              <a:rPr lang="de-DE" sz="1050" dirty="0" err="1">
                <a:solidFill>
                  <a:srgbClr val="002060"/>
                </a:solidFill>
              </a:rPr>
              <a:t>android:allowBackup</a:t>
            </a:r>
            <a:r>
              <a:rPr lang="de-DE" sz="1050" dirty="0">
                <a:solidFill>
                  <a:srgbClr val="002060"/>
                </a:solidFill>
              </a:rPr>
              <a:t>="</a:t>
            </a:r>
            <a:r>
              <a:rPr lang="de-DE" sz="1050" dirty="0" err="1">
                <a:solidFill>
                  <a:srgbClr val="002060"/>
                </a:solidFill>
              </a:rPr>
              <a:t>true</a:t>
            </a:r>
            <a:r>
              <a:rPr lang="de-DE" sz="1050" dirty="0">
                <a:solidFill>
                  <a:srgbClr val="002060"/>
                </a:solidFill>
              </a:rPr>
              <a:t>"</a:t>
            </a:r>
            <a:r>
              <a:rPr lang="ru-RU" sz="1050" dirty="0">
                <a:solidFill>
                  <a:srgbClr val="002060"/>
                </a:solidFill>
              </a:rPr>
              <a:t>разрешает создание резервной копии.</a:t>
            </a:r>
          </a:p>
          <a:p>
            <a:r>
              <a:rPr lang="de-DE" sz="1050" b="1" dirty="0" err="1">
                <a:solidFill>
                  <a:srgbClr val="002060"/>
                </a:solidFill>
              </a:rPr>
              <a:t>android:icon</a:t>
            </a:r>
            <a:r>
              <a:rPr lang="de-DE" sz="1050" dirty="0">
                <a:solidFill>
                  <a:srgbClr val="002060"/>
                </a:solidFill>
              </a:rPr>
              <a:t> </a:t>
            </a:r>
            <a:r>
              <a:rPr lang="ru-RU" sz="1050" dirty="0">
                <a:solidFill>
                  <a:srgbClr val="002060"/>
                </a:solidFill>
              </a:rPr>
              <a:t>устанавливает иконку приложения. При значении </a:t>
            </a:r>
            <a:r>
              <a:rPr lang="de-DE" sz="1050" dirty="0" err="1">
                <a:solidFill>
                  <a:srgbClr val="002060"/>
                </a:solidFill>
              </a:rPr>
              <a:t>android:icon</a:t>
            </a:r>
            <a:r>
              <a:rPr lang="de-DE" sz="1050" dirty="0">
                <a:solidFill>
                  <a:srgbClr val="002060"/>
                </a:solidFill>
              </a:rPr>
              <a:t>="@</a:t>
            </a:r>
            <a:r>
              <a:rPr lang="de-DE" sz="1050" dirty="0" err="1">
                <a:solidFill>
                  <a:srgbClr val="002060"/>
                </a:solidFill>
              </a:rPr>
              <a:t>mipmap</a:t>
            </a:r>
            <a:r>
              <a:rPr lang="de-DE" sz="1050" dirty="0">
                <a:solidFill>
                  <a:srgbClr val="002060"/>
                </a:solidFill>
              </a:rPr>
              <a:t>/</a:t>
            </a:r>
            <a:r>
              <a:rPr lang="de-DE" sz="1050" dirty="0" err="1">
                <a:solidFill>
                  <a:srgbClr val="002060"/>
                </a:solidFill>
              </a:rPr>
              <a:t>ic_launcher</a:t>
            </a:r>
            <a:r>
              <a:rPr lang="de-DE" sz="1050" dirty="0">
                <a:solidFill>
                  <a:srgbClr val="002060"/>
                </a:solidFill>
              </a:rPr>
              <a:t>" </a:t>
            </a:r>
            <a:r>
              <a:rPr lang="ru-RU" sz="1050" dirty="0">
                <a:solidFill>
                  <a:srgbClr val="002060"/>
                </a:solidFill>
              </a:rPr>
              <a:t>иконка приложения берется из каталога </a:t>
            </a:r>
            <a:r>
              <a:rPr lang="de-DE" sz="1050" b="1" dirty="0" err="1">
                <a:solidFill>
                  <a:srgbClr val="002060"/>
                </a:solidFill>
              </a:rPr>
              <a:t>res</a:t>
            </a:r>
            <a:r>
              <a:rPr lang="de-DE" sz="1050" b="1" dirty="0">
                <a:solidFill>
                  <a:srgbClr val="002060"/>
                </a:solidFill>
              </a:rPr>
              <a:t>/</a:t>
            </a:r>
            <a:r>
              <a:rPr lang="de-DE" sz="1050" b="1" dirty="0" err="1">
                <a:solidFill>
                  <a:srgbClr val="002060"/>
                </a:solidFill>
              </a:rPr>
              <a:t>mipmap</a:t>
            </a:r>
            <a:endParaRPr lang="de-DE" sz="1050" dirty="0">
              <a:solidFill>
                <a:srgbClr val="002060"/>
              </a:solidFill>
            </a:endParaRPr>
          </a:p>
          <a:p>
            <a:r>
              <a:rPr lang="de-DE" sz="1050" b="1" dirty="0" err="1">
                <a:solidFill>
                  <a:srgbClr val="002060"/>
                </a:solidFill>
              </a:rPr>
              <a:t>android:roundIcon</a:t>
            </a:r>
            <a:r>
              <a:rPr lang="de-DE" sz="1050" dirty="0">
                <a:solidFill>
                  <a:srgbClr val="002060"/>
                </a:solidFill>
              </a:rPr>
              <a:t> </a:t>
            </a:r>
            <a:r>
              <a:rPr lang="ru-RU" sz="1050" dirty="0">
                <a:solidFill>
                  <a:srgbClr val="002060"/>
                </a:solidFill>
              </a:rPr>
              <a:t>устанавливает круглую иконку приложения. Также берется из каталога </a:t>
            </a:r>
            <a:r>
              <a:rPr lang="de-DE" sz="1050" b="1" dirty="0" err="1">
                <a:solidFill>
                  <a:srgbClr val="002060"/>
                </a:solidFill>
              </a:rPr>
              <a:t>res</a:t>
            </a:r>
            <a:r>
              <a:rPr lang="de-DE" sz="1050" b="1" dirty="0">
                <a:solidFill>
                  <a:srgbClr val="002060"/>
                </a:solidFill>
              </a:rPr>
              <a:t>/</a:t>
            </a:r>
            <a:r>
              <a:rPr lang="de-DE" sz="1050" b="1" dirty="0" err="1">
                <a:solidFill>
                  <a:srgbClr val="002060"/>
                </a:solidFill>
              </a:rPr>
              <a:t>mipmap</a:t>
            </a:r>
            <a:endParaRPr lang="de-DE" sz="1050" dirty="0">
              <a:solidFill>
                <a:srgbClr val="002060"/>
              </a:solidFill>
            </a:endParaRPr>
          </a:p>
          <a:p>
            <a:r>
              <a:rPr lang="de-DE" sz="1050" b="1" dirty="0" err="1">
                <a:solidFill>
                  <a:srgbClr val="002060"/>
                </a:solidFill>
              </a:rPr>
              <a:t>android:label</a:t>
            </a:r>
            <a:r>
              <a:rPr lang="de-DE" sz="1050" dirty="0">
                <a:solidFill>
                  <a:srgbClr val="002060"/>
                </a:solidFill>
              </a:rPr>
              <a:t> </a:t>
            </a:r>
            <a:r>
              <a:rPr lang="ru-RU" sz="1050" dirty="0">
                <a:solidFill>
                  <a:srgbClr val="002060"/>
                </a:solidFill>
              </a:rPr>
              <a:t>задает название приложение, которое будет отображаться на мобильном устройстве в списке приложений и в заголовке. В данном случае оно хранится в строковых ресурсах - </a:t>
            </a:r>
            <a:r>
              <a:rPr lang="de-DE" sz="1050" dirty="0" err="1">
                <a:solidFill>
                  <a:srgbClr val="002060"/>
                </a:solidFill>
              </a:rPr>
              <a:t>android:label</a:t>
            </a:r>
            <a:r>
              <a:rPr lang="de-DE" sz="1050" dirty="0">
                <a:solidFill>
                  <a:srgbClr val="002060"/>
                </a:solidFill>
              </a:rPr>
              <a:t>="@</a:t>
            </a:r>
            <a:r>
              <a:rPr lang="de-DE" sz="1050" dirty="0" err="1">
                <a:solidFill>
                  <a:srgbClr val="002060"/>
                </a:solidFill>
              </a:rPr>
              <a:t>string</a:t>
            </a:r>
            <a:r>
              <a:rPr lang="de-DE" sz="1050" dirty="0">
                <a:solidFill>
                  <a:srgbClr val="002060"/>
                </a:solidFill>
              </a:rPr>
              <a:t>/</a:t>
            </a:r>
            <a:r>
              <a:rPr lang="de-DE" sz="1050" dirty="0" err="1">
                <a:solidFill>
                  <a:srgbClr val="002060"/>
                </a:solidFill>
              </a:rPr>
              <a:t>app_name</a:t>
            </a:r>
            <a:r>
              <a:rPr lang="de-DE" sz="1050" dirty="0">
                <a:solidFill>
                  <a:srgbClr val="002060"/>
                </a:solidFill>
              </a:rPr>
              <a:t>".</a:t>
            </a:r>
          </a:p>
          <a:p>
            <a:r>
              <a:rPr lang="de-DE" sz="1050" b="1" dirty="0" err="1">
                <a:solidFill>
                  <a:srgbClr val="002060"/>
                </a:solidFill>
              </a:rPr>
              <a:t>android:supportsRtl</a:t>
            </a:r>
            <a:r>
              <a:rPr lang="de-DE" sz="1050" dirty="0">
                <a:solidFill>
                  <a:srgbClr val="002060"/>
                </a:solidFill>
              </a:rPr>
              <a:t> </a:t>
            </a:r>
            <a:r>
              <a:rPr lang="ru-RU" sz="1050" dirty="0">
                <a:solidFill>
                  <a:srgbClr val="002060"/>
                </a:solidFill>
              </a:rPr>
              <a:t>указывает, могут ли использоваться различные </a:t>
            </a:r>
            <a:r>
              <a:rPr lang="de-DE" sz="1050" dirty="0">
                <a:solidFill>
                  <a:srgbClr val="002060"/>
                </a:solidFill>
              </a:rPr>
              <a:t>RTL API - </a:t>
            </a:r>
            <a:r>
              <a:rPr lang="ru-RU" sz="1050" dirty="0">
                <a:solidFill>
                  <a:srgbClr val="002060"/>
                </a:solidFill>
              </a:rPr>
              <a:t>специальные </a:t>
            </a:r>
            <a:r>
              <a:rPr lang="de-DE" sz="1050" dirty="0">
                <a:solidFill>
                  <a:srgbClr val="002060"/>
                </a:solidFill>
              </a:rPr>
              <a:t>API </a:t>
            </a:r>
            <a:r>
              <a:rPr lang="ru-RU" sz="1050" dirty="0">
                <a:solidFill>
                  <a:srgbClr val="002060"/>
                </a:solidFill>
              </a:rPr>
              <a:t>для работы с правосторонней ориентацией текста (например, для таких языков как арабский или фарси).</a:t>
            </a:r>
          </a:p>
          <a:p>
            <a:r>
              <a:rPr lang="de-DE" sz="1050" b="1" dirty="0" err="1">
                <a:solidFill>
                  <a:srgbClr val="002060"/>
                </a:solidFill>
              </a:rPr>
              <a:t>android:theme</a:t>
            </a:r>
            <a:r>
              <a:rPr lang="de-DE" sz="1050" dirty="0">
                <a:solidFill>
                  <a:srgbClr val="002060"/>
                </a:solidFill>
              </a:rPr>
              <a:t> </a:t>
            </a:r>
            <a:r>
              <a:rPr lang="ru-RU" sz="1050" dirty="0">
                <a:solidFill>
                  <a:srgbClr val="002060"/>
                </a:solidFill>
              </a:rPr>
              <a:t>устанавливает тему приложения. Тема определяет общий стиль приложения. Значение @</a:t>
            </a:r>
            <a:r>
              <a:rPr lang="de-DE" sz="1050" dirty="0">
                <a:solidFill>
                  <a:srgbClr val="002060"/>
                </a:solidFill>
              </a:rPr>
              <a:t>style/</a:t>
            </a:r>
            <a:r>
              <a:rPr lang="de-DE" sz="1050" dirty="0" err="1">
                <a:solidFill>
                  <a:srgbClr val="002060"/>
                </a:solidFill>
              </a:rPr>
              <a:t>Theme.ViewApp</a:t>
            </a:r>
            <a:r>
              <a:rPr lang="de-DE" sz="1050" dirty="0">
                <a:solidFill>
                  <a:srgbClr val="002060"/>
                </a:solidFill>
              </a:rPr>
              <a:t>" </a:t>
            </a:r>
            <a:r>
              <a:rPr lang="ru-RU" sz="1050" dirty="0">
                <a:solidFill>
                  <a:srgbClr val="002060"/>
                </a:solidFill>
              </a:rPr>
              <a:t>берет тему "</a:t>
            </a:r>
            <a:r>
              <a:rPr lang="de-DE" sz="1050" dirty="0" err="1">
                <a:solidFill>
                  <a:srgbClr val="002060"/>
                </a:solidFill>
              </a:rPr>
              <a:t>Theme.ViewApp</a:t>
            </a:r>
            <a:r>
              <a:rPr lang="de-DE" sz="1050" dirty="0">
                <a:solidFill>
                  <a:srgbClr val="002060"/>
                </a:solidFill>
              </a:rPr>
              <a:t>" </a:t>
            </a:r>
            <a:r>
              <a:rPr lang="ru-RU" sz="1050" dirty="0">
                <a:solidFill>
                  <a:srgbClr val="002060"/>
                </a:solidFill>
              </a:rPr>
              <a:t>из каталога </a:t>
            </a:r>
            <a:r>
              <a:rPr lang="de-DE" sz="1050" b="1" dirty="0" err="1">
                <a:solidFill>
                  <a:srgbClr val="002060"/>
                </a:solidFill>
              </a:rPr>
              <a:t>res</a:t>
            </a:r>
            <a:r>
              <a:rPr lang="de-DE" sz="1050" b="1" dirty="0">
                <a:solidFill>
                  <a:srgbClr val="002060"/>
                </a:solidFill>
              </a:rPr>
              <a:t>/</a:t>
            </a:r>
            <a:r>
              <a:rPr lang="de-DE" sz="1050" b="1" dirty="0" err="1">
                <a:solidFill>
                  <a:srgbClr val="002060"/>
                </a:solidFill>
              </a:rPr>
              <a:t>values</a:t>
            </a:r>
            <a:r>
              <a:rPr lang="de-DE" sz="1050" b="1" dirty="0">
                <a:solidFill>
                  <a:srgbClr val="002060"/>
                </a:solidFill>
              </a:rPr>
              <a:t>/</a:t>
            </a:r>
            <a:r>
              <a:rPr lang="de-DE" sz="1050" b="1" dirty="0" err="1">
                <a:solidFill>
                  <a:srgbClr val="002060"/>
                </a:solidFill>
              </a:rPr>
              <a:t>themes</a:t>
            </a:r>
            <a:endParaRPr lang="de-DE" sz="1050" dirty="0">
              <a:solidFill>
                <a:srgbClr val="002060"/>
              </a:solidFill>
            </a:endParaRPr>
          </a:p>
          <a:p>
            <a:pPr lvl="0"/>
            <a:endParaRPr sz="1050" dirty="0">
              <a:solidFill>
                <a:srgbClr val="002060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A36BD09-06DE-5B4E-94EA-0263276C7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830" y="1017725"/>
            <a:ext cx="3664705" cy="115078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310101"/>
            <a:ext cx="8520600" cy="42587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buNone/>
            </a:pPr>
            <a:r>
              <a:rPr lang="ru-RU" sz="1600" dirty="0">
                <a:solidFill>
                  <a:srgbClr val="002060"/>
                </a:solidFill>
              </a:rPr>
              <a:t>Вложенные элементы </a:t>
            </a:r>
            <a:r>
              <a:rPr lang="de-DE" sz="1600" b="1" dirty="0" err="1">
                <a:solidFill>
                  <a:srgbClr val="002060"/>
                </a:solidFill>
              </a:rPr>
              <a:t>activity</a:t>
            </a:r>
            <a:r>
              <a:rPr lang="de-DE" sz="1600" dirty="0">
                <a:solidFill>
                  <a:srgbClr val="002060"/>
                </a:solidFill>
              </a:rPr>
              <a:t> </a:t>
            </a:r>
            <a:r>
              <a:rPr lang="ru-RU" sz="1600" dirty="0">
                <a:solidFill>
                  <a:srgbClr val="002060"/>
                </a:solidFill>
              </a:rPr>
              <a:t>определяют все используемые в приложении </a:t>
            </a:r>
            <a:r>
              <a:rPr lang="de-DE" sz="1600" dirty="0" err="1">
                <a:solidFill>
                  <a:srgbClr val="002060"/>
                </a:solidFill>
              </a:rPr>
              <a:t>activity</a:t>
            </a:r>
            <a:r>
              <a:rPr lang="de-DE" sz="1600" dirty="0">
                <a:solidFill>
                  <a:srgbClr val="002060"/>
                </a:solidFill>
              </a:rPr>
              <a:t>. </a:t>
            </a:r>
            <a:r>
              <a:rPr lang="ru-RU" sz="1600" dirty="0">
                <a:solidFill>
                  <a:srgbClr val="002060"/>
                </a:solidFill>
              </a:rPr>
              <a:t>В данном случае видно, что в приложении есть только одна </a:t>
            </a:r>
            <a:r>
              <a:rPr lang="de-DE" sz="1600" dirty="0" err="1">
                <a:solidFill>
                  <a:srgbClr val="002060"/>
                </a:solidFill>
              </a:rPr>
              <a:t>activity</a:t>
            </a:r>
            <a:r>
              <a:rPr lang="de-DE" sz="1600" dirty="0">
                <a:solidFill>
                  <a:srgbClr val="002060"/>
                </a:solidFill>
              </a:rPr>
              <a:t> - </a:t>
            </a:r>
            <a:r>
              <a:rPr lang="de-DE" sz="1600" dirty="0" err="1">
                <a:solidFill>
                  <a:srgbClr val="002060"/>
                </a:solidFill>
              </a:rPr>
              <a:t>MainActivity</a:t>
            </a:r>
            <a:r>
              <a:rPr lang="de-DE" sz="1600" dirty="0">
                <a:solidFill>
                  <a:srgbClr val="002060"/>
                </a:solidFill>
              </a:rPr>
              <a:t>.</a:t>
            </a:r>
          </a:p>
          <a:p>
            <a:pPr marL="114300" lvl="0" indent="0">
              <a:buNone/>
            </a:pPr>
            <a:endParaRPr lang="de-DE" sz="1600" dirty="0">
              <a:solidFill>
                <a:srgbClr val="002060"/>
              </a:solidFill>
            </a:endParaRPr>
          </a:p>
          <a:p>
            <a:pPr marL="114300" lvl="0" indent="0">
              <a:buNone/>
            </a:pPr>
            <a:endParaRPr lang="de-DE" sz="1600" dirty="0">
              <a:solidFill>
                <a:srgbClr val="002060"/>
              </a:solidFill>
            </a:endParaRPr>
          </a:p>
          <a:p>
            <a:pPr marL="114300" lvl="0" indent="0">
              <a:buNone/>
            </a:pPr>
            <a:endParaRPr lang="de-DE" sz="1600" dirty="0">
              <a:solidFill>
                <a:srgbClr val="002060"/>
              </a:solidFill>
            </a:endParaRPr>
          </a:p>
          <a:p>
            <a:pPr marL="114300" lvl="0" indent="0">
              <a:buNone/>
            </a:pPr>
            <a:endParaRPr lang="de-DE" sz="1600" dirty="0">
              <a:solidFill>
                <a:srgbClr val="002060"/>
              </a:solidFill>
            </a:endParaRPr>
          </a:p>
          <a:p>
            <a:pPr marL="114300" lvl="0" indent="0">
              <a:buNone/>
            </a:pPr>
            <a:endParaRPr lang="ru-RU" sz="1600" dirty="0">
              <a:solidFill>
                <a:srgbClr val="002060"/>
              </a:solidFill>
            </a:endParaRPr>
          </a:p>
          <a:p>
            <a:pPr marL="114300" lvl="0" indent="0">
              <a:buNone/>
            </a:pPr>
            <a:endParaRPr lang="de-DE" sz="1600" dirty="0">
              <a:solidFill>
                <a:srgbClr val="002060"/>
              </a:solidFill>
            </a:endParaRPr>
          </a:p>
          <a:p>
            <a:r>
              <a:rPr lang="ru-RU" sz="1600" dirty="0">
                <a:solidFill>
                  <a:srgbClr val="002060"/>
                </a:solidFill>
              </a:rPr>
              <a:t>Элемент</a:t>
            </a:r>
            <a:r>
              <a:rPr lang="ru-RU" sz="1600" b="1" i="1" dirty="0">
                <a:solidFill>
                  <a:srgbClr val="002060"/>
                </a:solidFill>
              </a:rPr>
              <a:t> </a:t>
            </a:r>
            <a:r>
              <a:rPr lang="de-DE" sz="1600" b="1" dirty="0" err="1">
                <a:solidFill>
                  <a:srgbClr val="002060"/>
                </a:solidFill>
              </a:rPr>
              <a:t>intent</a:t>
            </a:r>
            <a:r>
              <a:rPr lang="de-DE" sz="1600" b="1" dirty="0">
                <a:solidFill>
                  <a:srgbClr val="002060"/>
                </a:solidFill>
              </a:rPr>
              <a:t>-filter</a:t>
            </a:r>
            <a:r>
              <a:rPr lang="de-DE" sz="1600" b="1" i="1" dirty="0">
                <a:solidFill>
                  <a:srgbClr val="002060"/>
                </a:solidFill>
              </a:rPr>
              <a:t> </a:t>
            </a:r>
            <a:r>
              <a:rPr lang="ru-RU" sz="1600" dirty="0">
                <a:solidFill>
                  <a:srgbClr val="002060"/>
                </a:solidFill>
              </a:rPr>
              <a:t>в </a:t>
            </a:r>
            <a:r>
              <a:rPr lang="de-DE" sz="1600" dirty="0" err="1">
                <a:solidFill>
                  <a:srgbClr val="002060"/>
                </a:solidFill>
              </a:rPr>
              <a:t>MainActivity</a:t>
            </a:r>
            <a:r>
              <a:rPr lang="de-DE" sz="1600" dirty="0">
                <a:solidFill>
                  <a:srgbClr val="002060"/>
                </a:solidFill>
              </a:rPr>
              <a:t> </a:t>
            </a:r>
            <a:r>
              <a:rPr lang="ru-RU" sz="1600" dirty="0">
                <a:solidFill>
                  <a:srgbClr val="002060"/>
                </a:solidFill>
              </a:rPr>
              <a:t>указывает, как данная </a:t>
            </a:r>
            <a:r>
              <a:rPr lang="de-DE" sz="1600" dirty="0" err="1">
                <a:solidFill>
                  <a:srgbClr val="002060"/>
                </a:solidFill>
              </a:rPr>
              <a:t>activity</a:t>
            </a:r>
            <a:r>
              <a:rPr lang="de-DE" sz="1600" dirty="0">
                <a:solidFill>
                  <a:srgbClr val="002060"/>
                </a:solidFill>
              </a:rPr>
              <a:t> </a:t>
            </a:r>
            <a:r>
              <a:rPr lang="ru-RU" sz="1600" dirty="0">
                <a:solidFill>
                  <a:srgbClr val="002060"/>
                </a:solidFill>
              </a:rPr>
              <a:t>будет использоваться. В частности, с помощью узла </a:t>
            </a:r>
            <a:r>
              <a:rPr lang="de-DE" sz="1600" b="1" dirty="0" err="1">
                <a:solidFill>
                  <a:srgbClr val="002060"/>
                </a:solidFill>
              </a:rPr>
              <a:t>action</a:t>
            </a:r>
            <a:r>
              <a:rPr lang="de-DE" sz="1600" b="1" dirty="0">
                <a:solidFill>
                  <a:srgbClr val="002060"/>
                </a:solidFill>
              </a:rPr>
              <a:t> </a:t>
            </a:r>
            <a:r>
              <a:rPr lang="de-DE" sz="1600" b="1" dirty="0" err="1">
                <a:solidFill>
                  <a:srgbClr val="002060"/>
                </a:solidFill>
              </a:rPr>
              <a:t>android:name</a:t>
            </a:r>
            <a:r>
              <a:rPr lang="de-DE" sz="1600" b="1" dirty="0">
                <a:solidFill>
                  <a:srgbClr val="002060"/>
                </a:solidFill>
              </a:rPr>
              <a:t>="</a:t>
            </a:r>
            <a:r>
              <a:rPr lang="de-DE" sz="1600" b="1" dirty="0" err="1">
                <a:solidFill>
                  <a:srgbClr val="002060"/>
                </a:solidFill>
              </a:rPr>
              <a:t>android.intent.action.MAIN</a:t>
            </a:r>
            <a:r>
              <a:rPr lang="de-DE" sz="1600" b="1" dirty="0">
                <a:solidFill>
                  <a:srgbClr val="002060"/>
                </a:solidFill>
              </a:rPr>
              <a:t>", </a:t>
            </a:r>
            <a:r>
              <a:rPr lang="ru-RU" sz="1600" dirty="0">
                <a:solidFill>
                  <a:srgbClr val="002060"/>
                </a:solidFill>
              </a:rPr>
              <a:t>что данная </a:t>
            </a:r>
            <a:r>
              <a:rPr lang="de-DE" sz="1600" dirty="0" err="1">
                <a:solidFill>
                  <a:srgbClr val="002060"/>
                </a:solidFill>
              </a:rPr>
              <a:t>activity</a:t>
            </a:r>
            <a:r>
              <a:rPr lang="de-DE" sz="1600" dirty="0">
                <a:solidFill>
                  <a:srgbClr val="002060"/>
                </a:solidFill>
              </a:rPr>
              <a:t> </a:t>
            </a:r>
            <a:r>
              <a:rPr lang="ru-RU" sz="1600" dirty="0">
                <a:solidFill>
                  <a:srgbClr val="002060"/>
                </a:solidFill>
              </a:rPr>
              <a:t>будет входной точкой в приложение и не должна получать какие-либо данные извне.</a:t>
            </a:r>
            <a:endParaRPr lang="en-GB" sz="1600" dirty="0">
              <a:solidFill>
                <a:srgbClr val="002060"/>
              </a:solidFill>
            </a:endParaRPr>
          </a:p>
          <a:p>
            <a:r>
              <a:rPr lang="ru-RU" sz="1600" dirty="0">
                <a:solidFill>
                  <a:srgbClr val="002060"/>
                </a:solidFill>
              </a:rPr>
              <a:t>Элемент </a:t>
            </a:r>
            <a:r>
              <a:rPr lang="de-DE" sz="1600" b="1" dirty="0" err="1">
                <a:solidFill>
                  <a:srgbClr val="002060"/>
                </a:solidFill>
              </a:rPr>
              <a:t>category</a:t>
            </a:r>
            <a:r>
              <a:rPr lang="de-DE" sz="1600" b="1" dirty="0">
                <a:solidFill>
                  <a:srgbClr val="002060"/>
                </a:solidFill>
              </a:rPr>
              <a:t> </a:t>
            </a:r>
            <a:r>
              <a:rPr lang="de-DE" sz="1600" b="1" dirty="0" err="1">
                <a:solidFill>
                  <a:srgbClr val="002060"/>
                </a:solidFill>
              </a:rPr>
              <a:t>android:name</a:t>
            </a:r>
            <a:r>
              <a:rPr lang="de-DE" sz="1600" b="1" dirty="0">
                <a:solidFill>
                  <a:srgbClr val="002060"/>
                </a:solidFill>
              </a:rPr>
              <a:t>="</a:t>
            </a:r>
            <a:r>
              <a:rPr lang="de-DE" sz="1600" b="1" dirty="0" err="1">
                <a:solidFill>
                  <a:srgbClr val="002060"/>
                </a:solidFill>
              </a:rPr>
              <a:t>android.intent.category.LAUNCHER</a:t>
            </a:r>
            <a:r>
              <a:rPr lang="de-DE" sz="1600" b="1" dirty="0">
                <a:solidFill>
                  <a:srgbClr val="002060"/>
                </a:solidFill>
              </a:rPr>
              <a:t>"</a:t>
            </a:r>
            <a:r>
              <a:rPr lang="de-DE" sz="1600" dirty="0">
                <a:solidFill>
                  <a:srgbClr val="002060"/>
                </a:solidFill>
              </a:rPr>
              <a:t> </a:t>
            </a:r>
            <a:r>
              <a:rPr lang="ru-RU" sz="1600" dirty="0">
                <a:solidFill>
                  <a:srgbClr val="002060"/>
                </a:solidFill>
              </a:rPr>
              <a:t>указывает, что </a:t>
            </a:r>
            <a:r>
              <a:rPr lang="de-DE" sz="1600" dirty="0" err="1">
                <a:solidFill>
                  <a:srgbClr val="002060"/>
                </a:solidFill>
              </a:rPr>
              <a:t>MainActivity</a:t>
            </a:r>
            <a:r>
              <a:rPr lang="de-DE" sz="1600" dirty="0">
                <a:solidFill>
                  <a:srgbClr val="002060"/>
                </a:solidFill>
              </a:rPr>
              <a:t> </a:t>
            </a:r>
            <a:r>
              <a:rPr lang="ru-RU" sz="1600" dirty="0">
                <a:solidFill>
                  <a:srgbClr val="002060"/>
                </a:solidFill>
              </a:rPr>
              <a:t>будет представлять стартовый экран, который отображается при запуске приложения.</a:t>
            </a:r>
          </a:p>
          <a:p>
            <a:pPr marL="114300" lvl="0" indent="0">
              <a:buNone/>
            </a:pPr>
            <a:endParaRPr lang="de-DE" sz="1600" dirty="0">
              <a:solidFill>
                <a:srgbClr val="00206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86677F7-BEF3-5645-99AF-005ADF88A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230" y="988854"/>
            <a:ext cx="5604070" cy="150955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Установка версий </a:t>
            </a:r>
            <a:r>
              <a:rPr lang="de-DE" dirty="0"/>
              <a:t>SDK</a:t>
            </a:r>
            <a:endParaRPr dirty="0"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ru-RU" sz="1600" dirty="0">
                <a:solidFill>
                  <a:srgbClr val="002060"/>
                </a:solidFill>
              </a:rPr>
              <a:t>Для управления версией </a:t>
            </a:r>
            <a:r>
              <a:rPr lang="de-DE" sz="1600" dirty="0" err="1">
                <a:solidFill>
                  <a:srgbClr val="002060"/>
                </a:solidFill>
              </a:rPr>
              <a:t>android</a:t>
            </a:r>
            <a:r>
              <a:rPr lang="de-DE" sz="1600" dirty="0">
                <a:solidFill>
                  <a:srgbClr val="002060"/>
                </a:solidFill>
              </a:rPr>
              <a:t> </a:t>
            </a:r>
            <a:r>
              <a:rPr lang="de-DE" sz="1600" dirty="0" err="1">
                <a:solidFill>
                  <a:srgbClr val="002060"/>
                </a:solidFill>
              </a:rPr>
              <a:t>sdk</a:t>
            </a:r>
            <a:r>
              <a:rPr lang="de-DE" sz="1600" dirty="0">
                <a:solidFill>
                  <a:srgbClr val="002060"/>
                </a:solidFill>
              </a:rPr>
              <a:t> </a:t>
            </a:r>
            <a:r>
              <a:rPr lang="ru-RU" sz="1600" dirty="0">
                <a:solidFill>
                  <a:srgbClr val="002060"/>
                </a:solidFill>
              </a:rPr>
              <a:t>в файле манифеста определяется элемент &lt;</a:t>
            </a:r>
            <a:r>
              <a:rPr lang="de-DE" sz="1600" dirty="0" err="1">
                <a:solidFill>
                  <a:srgbClr val="002060"/>
                </a:solidFill>
              </a:rPr>
              <a:t>uses-sdk</a:t>
            </a:r>
            <a:r>
              <a:rPr lang="de-DE" sz="1600" dirty="0">
                <a:solidFill>
                  <a:srgbClr val="002060"/>
                </a:solidFill>
              </a:rPr>
              <a:t>&gt;. </a:t>
            </a:r>
            <a:r>
              <a:rPr lang="ru-RU" sz="1600" dirty="0">
                <a:solidFill>
                  <a:srgbClr val="002060"/>
                </a:solidFill>
              </a:rPr>
              <a:t>Он может использовать следующие атрибуты:</a:t>
            </a:r>
          </a:p>
          <a:p>
            <a:r>
              <a:rPr lang="de-DE" sz="1600" dirty="0" err="1">
                <a:solidFill>
                  <a:srgbClr val="002060"/>
                </a:solidFill>
              </a:rPr>
              <a:t>minSdkVersion</a:t>
            </a:r>
            <a:r>
              <a:rPr lang="de-DE" sz="1600" dirty="0">
                <a:solidFill>
                  <a:srgbClr val="002060"/>
                </a:solidFill>
              </a:rPr>
              <a:t>: </a:t>
            </a:r>
            <a:r>
              <a:rPr lang="ru-RU" sz="1600" dirty="0">
                <a:solidFill>
                  <a:srgbClr val="002060"/>
                </a:solidFill>
              </a:rPr>
              <a:t>минимальная поддерживаемая версия </a:t>
            </a:r>
            <a:r>
              <a:rPr lang="de-DE" sz="1600" dirty="0">
                <a:solidFill>
                  <a:srgbClr val="002060"/>
                </a:solidFill>
              </a:rPr>
              <a:t>SDK</a:t>
            </a:r>
          </a:p>
          <a:p>
            <a:r>
              <a:rPr lang="de-DE" sz="1600" dirty="0" err="1">
                <a:solidFill>
                  <a:srgbClr val="002060"/>
                </a:solidFill>
              </a:rPr>
              <a:t>targetSdkVersion</a:t>
            </a:r>
            <a:r>
              <a:rPr lang="de-DE" sz="1600" dirty="0">
                <a:solidFill>
                  <a:srgbClr val="002060"/>
                </a:solidFill>
              </a:rPr>
              <a:t>: </a:t>
            </a:r>
            <a:r>
              <a:rPr lang="ru-RU" sz="1600" dirty="0">
                <a:solidFill>
                  <a:srgbClr val="002060"/>
                </a:solidFill>
              </a:rPr>
              <a:t>оптимальная версия</a:t>
            </a:r>
          </a:p>
          <a:p>
            <a:r>
              <a:rPr lang="de-DE" sz="1600" dirty="0" err="1">
                <a:solidFill>
                  <a:srgbClr val="002060"/>
                </a:solidFill>
              </a:rPr>
              <a:t>maxSdkVersion</a:t>
            </a:r>
            <a:r>
              <a:rPr lang="de-DE" sz="1600" dirty="0">
                <a:solidFill>
                  <a:srgbClr val="002060"/>
                </a:solidFill>
              </a:rPr>
              <a:t>: </a:t>
            </a:r>
            <a:r>
              <a:rPr lang="ru-RU" sz="1600" dirty="0">
                <a:solidFill>
                  <a:srgbClr val="002060"/>
                </a:solidFill>
              </a:rPr>
              <a:t>максимальная версия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86CEA13-20FB-F049-988B-32E5AA03C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938" y="3047873"/>
            <a:ext cx="5481568" cy="55406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Установка разрешений в </a:t>
            </a:r>
            <a:r>
              <a:rPr lang="en-GB" dirty="0"/>
              <a:t>Android Manifest</a:t>
            </a:r>
            <a:endParaRPr dirty="0"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buNone/>
            </a:pPr>
            <a:r>
              <a:rPr lang="ru-RU" sz="1600" dirty="0">
                <a:solidFill>
                  <a:srgbClr val="002060"/>
                </a:solidFill>
              </a:rPr>
              <a:t>Иногда приложению требуются разрешения на доступ к определенным ресурсам, например, к списку контактов, камере и т.д. Чтобы приложение могло работать с тем же списком контактов, в файле манифесте необходимо установить соответствующие разрешения. Для установки разрешений применяется элемент &lt;</a:t>
            </a:r>
            <a:r>
              <a:rPr lang="de-DE" sz="1600" dirty="0" err="1">
                <a:solidFill>
                  <a:srgbClr val="002060"/>
                </a:solidFill>
              </a:rPr>
              <a:t>uses-permission</a:t>
            </a:r>
            <a:r>
              <a:rPr lang="de-DE" sz="1600" dirty="0">
                <a:solidFill>
                  <a:srgbClr val="002060"/>
                </a:solidFill>
              </a:rPr>
              <a:t>&gt;:</a:t>
            </a:r>
            <a:endParaRPr sz="1600" dirty="0">
              <a:solidFill>
                <a:srgbClr val="002060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D6435CA-2C64-164D-99A8-8F222C494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254" y="2698024"/>
            <a:ext cx="6147251" cy="11345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Поддержка разных разрешений</a:t>
            </a:r>
            <a:endParaRPr sz="1750" b="1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buNone/>
            </a:pPr>
            <a:r>
              <a:rPr lang="ru-RU" sz="1400" dirty="0">
                <a:solidFill>
                  <a:srgbClr val="002060"/>
                </a:solidFill>
              </a:rPr>
              <a:t>Мир устройств </a:t>
            </a:r>
            <a:r>
              <a:rPr lang="de-DE" sz="1400" dirty="0">
                <a:solidFill>
                  <a:srgbClr val="002060"/>
                </a:solidFill>
              </a:rPr>
              <a:t>Android </a:t>
            </a:r>
            <a:r>
              <a:rPr lang="ru-RU" sz="1400" dirty="0">
                <a:solidFill>
                  <a:srgbClr val="002060"/>
                </a:solidFill>
              </a:rPr>
              <a:t>очень сильно фрагментирован, здесь встречаются как гаджеты с небольшим экраном, так и большие широкоэкранные телевизоры. И бывают случаи, когда надо ограничить использование приложения для определенных разрешений экранов. Для этого в файле манифеста определяется элемент </a:t>
            </a:r>
            <a:r>
              <a:rPr lang="ru-RU" sz="1400" b="1" dirty="0">
                <a:solidFill>
                  <a:srgbClr val="002060"/>
                </a:solidFill>
              </a:rPr>
              <a:t>&lt;</a:t>
            </a:r>
            <a:r>
              <a:rPr lang="de-DE" sz="1400" b="1" dirty="0" err="1">
                <a:solidFill>
                  <a:srgbClr val="002060"/>
                </a:solidFill>
              </a:rPr>
              <a:t>supports</a:t>
            </a:r>
            <a:r>
              <a:rPr lang="de-DE" sz="1400" b="1" dirty="0">
                <a:solidFill>
                  <a:srgbClr val="002060"/>
                </a:solidFill>
              </a:rPr>
              <a:t>-screens&gt;</a:t>
            </a:r>
            <a:endParaRPr lang="ru-RU" sz="1400" b="1" dirty="0">
              <a:solidFill>
                <a:srgbClr val="002060"/>
              </a:solidFill>
            </a:endParaRPr>
          </a:p>
          <a:p>
            <a:pPr marL="114300" indent="0">
              <a:buNone/>
            </a:pPr>
            <a:r>
              <a:rPr lang="ru-RU" sz="1400" dirty="0">
                <a:solidFill>
                  <a:srgbClr val="002060"/>
                </a:solidFill>
              </a:rPr>
              <a:t>Данный элемент принимает четыре атрибута:</a:t>
            </a:r>
          </a:p>
          <a:p>
            <a:r>
              <a:rPr lang="de-DE" sz="1200" b="1" dirty="0" err="1">
                <a:solidFill>
                  <a:srgbClr val="002060"/>
                </a:solidFill>
              </a:rPr>
              <a:t>android:largeScreens</a:t>
            </a:r>
            <a:r>
              <a:rPr lang="de-DE" sz="1200" b="1" dirty="0">
                <a:solidFill>
                  <a:srgbClr val="002060"/>
                </a:solidFill>
              </a:rPr>
              <a:t> </a:t>
            </a:r>
            <a:r>
              <a:rPr lang="de-DE" sz="1200" dirty="0">
                <a:solidFill>
                  <a:srgbClr val="002060"/>
                </a:solidFill>
              </a:rPr>
              <a:t>- </a:t>
            </a:r>
            <a:r>
              <a:rPr lang="ru-RU" sz="1200" dirty="0">
                <a:solidFill>
                  <a:srgbClr val="002060"/>
                </a:solidFill>
              </a:rPr>
              <a:t>экраны с диагональю от 4.5 до 10"</a:t>
            </a:r>
          </a:p>
          <a:p>
            <a:r>
              <a:rPr lang="de-DE" sz="1200" b="1" dirty="0" err="1">
                <a:solidFill>
                  <a:srgbClr val="002060"/>
                </a:solidFill>
              </a:rPr>
              <a:t>android:normalScreens</a:t>
            </a:r>
            <a:r>
              <a:rPr lang="de-DE" sz="1200" b="1" dirty="0">
                <a:solidFill>
                  <a:srgbClr val="002060"/>
                </a:solidFill>
              </a:rPr>
              <a:t> </a:t>
            </a:r>
            <a:r>
              <a:rPr lang="de-DE" sz="1200" dirty="0">
                <a:solidFill>
                  <a:srgbClr val="002060"/>
                </a:solidFill>
              </a:rPr>
              <a:t>- </a:t>
            </a:r>
            <a:r>
              <a:rPr lang="ru-RU" sz="1200" dirty="0">
                <a:solidFill>
                  <a:srgbClr val="002060"/>
                </a:solidFill>
              </a:rPr>
              <a:t>экраны с диагональю от 3 до 4.5"</a:t>
            </a:r>
          </a:p>
          <a:p>
            <a:r>
              <a:rPr lang="de-DE" sz="1200" b="1" dirty="0" err="1">
                <a:solidFill>
                  <a:srgbClr val="002060"/>
                </a:solidFill>
              </a:rPr>
              <a:t>android:smallScreens</a:t>
            </a:r>
            <a:r>
              <a:rPr lang="de-DE" sz="1200" b="1" dirty="0">
                <a:solidFill>
                  <a:srgbClr val="002060"/>
                </a:solidFill>
              </a:rPr>
              <a:t> </a:t>
            </a:r>
            <a:r>
              <a:rPr lang="de-DE" sz="1200" dirty="0">
                <a:solidFill>
                  <a:srgbClr val="002060"/>
                </a:solidFill>
              </a:rPr>
              <a:t>- </a:t>
            </a:r>
            <a:r>
              <a:rPr lang="ru-RU" sz="1200" dirty="0">
                <a:solidFill>
                  <a:srgbClr val="002060"/>
                </a:solidFill>
              </a:rPr>
              <a:t>экраны с диагональю меньше 3"</a:t>
            </a:r>
          </a:p>
          <a:p>
            <a:r>
              <a:rPr lang="de-DE" sz="1200" b="1" dirty="0" err="1">
                <a:solidFill>
                  <a:srgbClr val="002060"/>
                </a:solidFill>
              </a:rPr>
              <a:t>android:xlargeScreens</a:t>
            </a:r>
            <a:r>
              <a:rPr lang="de-DE" sz="1200" b="1" dirty="0">
                <a:solidFill>
                  <a:srgbClr val="002060"/>
                </a:solidFill>
              </a:rPr>
              <a:t> </a:t>
            </a:r>
            <a:r>
              <a:rPr lang="de-DE" sz="1200" dirty="0">
                <a:solidFill>
                  <a:srgbClr val="002060"/>
                </a:solidFill>
              </a:rPr>
              <a:t>- </a:t>
            </a:r>
            <a:r>
              <a:rPr lang="ru-RU" sz="1200" dirty="0">
                <a:solidFill>
                  <a:srgbClr val="002060"/>
                </a:solidFill>
              </a:rPr>
              <a:t>экраны с диагональю больше 10»</a:t>
            </a:r>
          </a:p>
          <a:p>
            <a:pPr marL="114300" indent="0">
              <a:buNone/>
            </a:pPr>
            <a:r>
              <a:rPr lang="ru-RU" sz="1400" dirty="0">
                <a:solidFill>
                  <a:srgbClr val="002060"/>
                </a:solidFill>
              </a:rPr>
              <a:t>Если атрибут имеет значение </a:t>
            </a:r>
            <a:r>
              <a:rPr lang="de-DE" sz="1400" b="1" dirty="0" err="1">
                <a:solidFill>
                  <a:srgbClr val="002060"/>
                </a:solidFill>
              </a:rPr>
              <a:t>true</a:t>
            </a:r>
            <a:r>
              <a:rPr lang="de-DE" sz="1400" dirty="0">
                <a:solidFill>
                  <a:srgbClr val="002060"/>
                </a:solidFill>
              </a:rPr>
              <a:t>, </a:t>
            </a:r>
            <a:r>
              <a:rPr lang="ru-RU" sz="1400" dirty="0">
                <a:solidFill>
                  <a:srgbClr val="002060"/>
                </a:solidFill>
              </a:rPr>
              <a:t>то приложение будет поддерживаться соответствующим размером экрана</a:t>
            </a:r>
          </a:p>
          <a:p>
            <a:pPr marL="114300" lvl="0" indent="0">
              <a:buNone/>
            </a:pPr>
            <a:endParaRPr sz="1400" dirty="0">
              <a:solidFill>
                <a:srgbClr val="002060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DBD2162-3F35-D14A-AEDB-082D99F0F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065" y="3673503"/>
            <a:ext cx="4691711" cy="116662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Запрет на изменение ориентации</a:t>
            </a:r>
            <a:endParaRPr sz="1750" b="1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buNone/>
            </a:pPr>
            <a:r>
              <a:rPr lang="ru-RU" sz="1400" dirty="0">
                <a:solidFill>
                  <a:srgbClr val="002060"/>
                </a:solidFill>
              </a:rPr>
              <a:t>Приложение в зависимости от положения гаджета может находиться в альбомной и портретной ориентации. Не всегда это бывает удобно. Мы можем сделать, чтобы приложение вне зависимости от поворота гаджета использовало только одну ориентацию. Для этого в файле манифеста у требуемой </a:t>
            </a:r>
            <a:r>
              <a:rPr lang="de-DE" sz="1400" dirty="0" err="1">
                <a:solidFill>
                  <a:srgbClr val="002060"/>
                </a:solidFill>
              </a:rPr>
              <a:t>activity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ru-RU" sz="1400" dirty="0">
                <a:solidFill>
                  <a:srgbClr val="002060"/>
                </a:solidFill>
              </a:rPr>
              <a:t>надо установить атрибут </a:t>
            </a:r>
            <a:r>
              <a:rPr lang="de-DE" sz="1400" b="1" dirty="0" err="1">
                <a:solidFill>
                  <a:srgbClr val="002060"/>
                </a:solidFill>
              </a:rPr>
              <a:t>android:screenOrientation</a:t>
            </a:r>
            <a:r>
              <a:rPr lang="de-DE" sz="1400" dirty="0">
                <a:solidFill>
                  <a:srgbClr val="002060"/>
                </a:solidFill>
              </a:rPr>
              <a:t>. </a:t>
            </a:r>
            <a:r>
              <a:rPr lang="ru-RU" sz="1400" dirty="0">
                <a:solidFill>
                  <a:srgbClr val="002060"/>
                </a:solidFill>
              </a:rPr>
              <a:t>Например, запретим альбомную ориентацию.</a:t>
            </a:r>
          </a:p>
          <a:p>
            <a:pPr marL="114300" lvl="0" indent="0">
              <a:buNone/>
            </a:pPr>
            <a:endParaRPr lang="ru-RU" sz="1400" dirty="0">
              <a:solidFill>
                <a:srgbClr val="002060"/>
              </a:solidFill>
            </a:endParaRPr>
          </a:p>
          <a:p>
            <a:pPr marL="114300" lvl="0" indent="0">
              <a:buNone/>
            </a:pPr>
            <a:r>
              <a:rPr lang="ru-RU" sz="1400" dirty="0">
                <a:solidFill>
                  <a:srgbClr val="002060"/>
                </a:solidFill>
              </a:rPr>
              <a:t>Значение </a:t>
            </a:r>
            <a:r>
              <a:rPr lang="de-DE" sz="1400" b="1" dirty="0" err="1">
                <a:solidFill>
                  <a:srgbClr val="002060"/>
                </a:solidFill>
              </a:rPr>
              <a:t>android:screenOrientation</a:t>
            </a:r>
            <a:r>
              <a:rPr lang="de-DE" sz="1400" b="1" dirty="0">
                <a:solidFill>
                  <a:srgbClr val="002060"/>
                </a:solidFill>
              </a:rPr>
              <a:t>="</a:t>
            </a:r>
            <a:r>
              <a:rPr lang="de-DE" sz="1400" b="1" dirty="0" err="1">
                <a:solidFill>
                  <a:srgbClr val="002060"/>
                </a:solidFill>
              </a:rPr>
              <a:t>portrait</a:t>
            </a:r>
            <a:r>
              <a:rPr lang="de-DE" sz="1400" b="1" dirty="0">
                <a:solidFill>
                  <a:srgbClr val="002060"/>
                </a:solidFill>
              </a:rPr>
              <a:t>"</a:t>
            </a:r>
            <a:r>
              <a:rPr lang="de-DE" sz="1400" dirty="0">
                <a:solidFill>
                  <a:srgbClr val="002060"/>
                </a:solidFill>
              </a:rPr>
              <a:t> </a:t>
            </a:r>
            <a:r>
              <a:rPr lang="ru-RU" sz="1400" dirty="0">
                <a:solidFill>
                  <a:srgbClr val="002060"/>
                </a:solidFill>
              </a:rPr>
              <a:t>указывает, что данная </a:t>
            </a:r>
            <a:r>
              <a:rPr lang="de-DE" sz="1400" dirty="0" err="1">
                <a:solidFill>
                  <a:srgbClr val="002060"/>
                </a:solidFill>
              </a:rPr>
              <a:t>activity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ru-RU" sz="1400" dirty="0">
                <a:solidFill>
                  <a:srgbClr val="002060"/>
                </a:solidFill>
              </a:rPr>
              <a:t>будет находиться только в портретной ориентации. </a:t>
            </a:r>
          </a:p>
          <a:p>
            <a:pPr marL="114300" lvl="0" indent="0">
              <a:buNone/>
            </a:pPr>
            <a:r>
              <a:rPr lang="ru-RU" sz="1400" dirty="0">
                <a:solidFill>
                  <a:srgbClr val="002060"/>
                </a:solidFill>
              </a:rPr>
              <a:t>Если же надо установить только альбомную ориентацию, тогда надо использовать значение </a:t>
            </a:r>
            <a:r>
              <a:rPr lang="de-DE" sz="1400" b="1" dirty="0" err="1">
                <a:solidFill>
                  <a:srgbClr val="002060"/>
                </a:solidFill>
              </a:rPr>
              <a:t>android:screenOrientation</a:t>
            </a:r>
            <a:r>
              <a:rPr lang="de-DE" sz="1400" b="1" dirty="0">
                <a:solidFill>
                  <a:srgbClr val="002060"/>
                </a:solidFill>
              </a:rPr>
              <a:t>="</a:t>
            </a:r>
            <a:r>
              <a:rPr lang="de-DE" sz="1400" b="1" dirty="0" err="1">
                <a:solidFill>
                  <a:srgbClr val="002060"/>
                </a:solidFill>
              </a:rPr>
              <a:t>landscape</a:t>
            </a:r>
            <a:r>
              <a:rPr lang="de-DE" sz="1400" b="1" dirty="0">
                <a:solidFill>
                  <a:srgbClr val="002060"/>
                </a:solidFill>
              </a:rPr>
              <a:t>"</a:t>
            </a:r>
            <a:endParaRPr sz="1400" b="1" dirty="0">
              <a:solidFill>
                <a:srgbClr val="002060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DBD2162-3F35-D14A-AEDB-082D99F0F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997" y="3732450"/>
            <a:ext cx="4254521" cy="123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06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Gradle</a:t>
            </a:r>
            <a:endParaRPr dirty="0"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buNone/>
            </a:pPr>
            <a:r>
              <a:rPr lang="de-DE" sz="1600" b="1" dirty="0" err="1">
                <a:solidFill>
                  <a:srgbClr val="002060"/>
                </a:solidFill>
              </a:rPr>
              <a:t>Gradle</a:t>
            </a:r>
            <a:r>
              <a:rPr lang="de-DE" sz="1600" dirty="0">
                <a:solidFill>
                  <a:srgbClr val="002060"/>
                </a:solidFill>
              </a:rPr>
              <a:t> — </a:t>
            </a:r>
            <a:r>
              <a:rPr lang="ru-RU" sz="1600" dirty="0">
                <a:solidFill>
                  <a:srgbClr val="002060"/>
                </a:solidFill>
              </a:rPr>
              <a:t>система автоматической сборки, построенная на принципах </a:t>
            </a:r>
            <a:r>
              <a:rPr lang="de-DE" sz="1600" dirty="0">
                <a:solidFill>
                  <a:srgbClr val="002060"/>
                </a:solidFill>
              </a:rPr>
              <a:t>Apache </a:t>
            </a:r>
            <a:r>
              <a:rPr lang="de-DE" sz="1600" dirty="0" err="1">
                <a:solidFill>
                  <a:srgbClr val="002060"/>
                </a:solidFill>
              </a:rPr>
              <a:t>Ant</a:t>
            </a:r>
            <a:r>
              <a:rPr lang="de-DE" sz="1600" dirty="0">
                <a:solidFill>
                  <a:srgbClr val="002060"/>
                </a:solidFill>
              </a:rPr>
              <a:t> </a:t>
            </a:r>
            <a:r>
              <a:rPr lang="ru-RU" sz="1600" dirty="0">
                <a:solidFill>
                  <a:srgbClr val="002060"/>
                </a:solidFill>
              </a:rPr>
              <a:t>и </a:t>
            </a:r>
            <a:r>
              <a:rPr lang="de-DE" sz="1600" dirty="0">
                <a:solidFill>
                  <a:srgbClr val="002060"/>
                </a:solidFill>
              </a:rPr>
              <a:t>Apache </a:t>
            </a:r>
            <a:r>
              <a:rPr lang="de-DE" sz="1600" dirty="0" err="1">
                <a:solidFill>
                  <a:srgbClr val="002060"/>
                </a:solidFill>
              </a:rPr>
              <a:t>Maven</a:t>
            </a:r>
            <a:r>
              <a:rPr lang="de-DE" sz="1600">
                <a:solidFill>
                  <a:srgbClr val="002060"/>
                </a:solidFill>
              </a:rPr>
              <a:t>. Gradle</a:t>
            </a:r>
            <a:r>
              <a:rPr lang="de-DE" sz="1600" dirty="0">
                <a:solidFill>
                  <a:srgbClr val="002060"/>
                </a:solidFill>
              </a:rPr>
              <a:t> </a:t>
            </a:r>
            <a:r>
              <a:rPr lang="ru-RU" sz="1600" dirty="0">
                <a:solidFill>
                  <a:srgbClr val="002060"/>
                </a:solidFill>
              </a:rPr>
              <a:t>не является изобретением для </a:t>
            </a:r>
            <a:r>
              <a:rPr lang="de-DE" sz="1600" dirty="0">
                <a:solidFill>
                  <a:srgbClr val="002060"/>
                </a:solidFill>
              </a:rPr>
              <a:t>Android Studio, </a:t>
            </a:r>
            <a:r>
              <a:rPr lang="ru-RU" sz="1600" dirty="0">
                <a:solidFill>
                  <a:srgbClr val="002060"/>
                </a:solidFill>
              </a:rPr>
              <a:t>система была разработана раньше и использовалась в приложениях для </a:t>
            </a:r>
            <a:r>
              <a:rPr lang="de-DE" sz="1600" dirty="0">
                <a:solidFill>
                  <a:srgbClr val="002060"/>
                </a:solidFill>
              </a:rPr>
              <a:t>Java, Scala </a:t>
            </a:r>
            <a:r>
              <a:rPr lang="ru-RU" sz="1600" dirty="0">
                <a:solidFill>
                  <a:srgbClr val="002060"/>
                </a:solidFill>
              </a:rPr>
              <a:t>и других языках.</a:t>
            </a:r>
          </a:p>
          <a:p>
            <a:pPr marL="114300" indent="0">
              <a:buNone/>
            </a:pPr>
            <a:r>
              <a:rPr lang="ru-RU" sz="1600" dirty="0">
                <a:solidFill>
                  <a:srgbClr val="002060"/>
                </a:solidFill>
              </a:rPr>
              <a:t>Система сборки </a:t>
            </a:r>
            <a:r>
              <a:rPr lang="de-DE" sz="1600" dirty="0" err="1">
                <a:solidFill>
                  <a:srgbClr val="002060"/>
                </a:solidFill>
              </a:rPr>
              <a:t>Gradle</a:t>
            </a:r>
            <a:r>
              <a:rPr lang="de-DE" sz="1600" dirty="0">
                <a:solidFill>
                  <a:srgbClr val="002060"/>
                </a:solidFill>
              </a:rPr>
              <a:t> </a:t>
            </a:r>
            <a:r>
              <a:rPr lang="ru-RU" sz="1600" dirty="0">
                <a:solidFill>
                  <a:srgbClr val="002060"/>
                </a:solidFill>
              </a:rPr>
              <a:t>очень мощная и сложная, чтобы о ней рассказать в двух словах. Есть целые книги о ней. Сами команды в </a:t>
            </a:r>
            <a:r>
              <a:rPr lang="de-DE" sz="1600" dirty="0" err="1">
                <a:solidFill>
                  <a:srgbClr val="002060"/>
                </a:solidFill>
              </a:rPr>
              <a:t>Gradle</a:t>
            </a:r>
            <a:r>
              <a:rPr lang="de-DE" sz="1600" dirty="0">
                <a:solidFill>
                  <a:srgbClr val="002060"/>
                </a:solidFill>
              </a:rPr>
              <a:t> </a:t>
            </a:r>
            <a:r>
              <a:rPr lang="ru-RU" sz="1600" dirty="0">
                <a:solidFill>
                  <a:srgbClr val="002060"/>
                </a:solidFill>
              </a:rPr>
              <a:t>представляют собой обычный текст с использованием синтаксиса </a:t>
            </a:r>
            <a:r>
              <a:rPr lang="de-DE" sz="1600" dirty="0">
                <a:solidFill>
                  <a:srgbClr val="002060"/>
                </a:solidFill>
              </a:rPr>
              <a:t>Groove </a:t>
            </a:r>
            <a:r>
              <a:rPr lang="ru-RU" sz="1600" dirty="0">
                <a:solidFill>
                  <a:srgbClr val="002060"/>
                </a:solidFill>
              </a:rPr>
              <a:t>для конфигурации.</a:t>
            </a:r>
          </a:p>
          <a:p>
            <a:pPr marL="114300" lvl="0" indent="0">
              <a:buNone/>
            </a:pPr>
            <a:endParaRPr sz="1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244784"/>
      </p:ext>
    </p:extLst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756</Words>
  <Application>Microsoft Macintosh PowerPoint</Application>
  <PresentationFormat>Экран (16:9)</PresentationFormat>
  <Paragraphs>46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Average</vt:lpstr>
      <vt:lpstr>Arial</vt:lpstr>
      <vt:lpstr>Verdana</vt:lpstr>
      <vt:lpstr>Oswald</vt:lpstr>
      <vt:lpstr>Slate</vt:lpstr>
      <vt:lpstr>Введение в Android Studio</vt:lpstr>
      <vt:lpstr>Android Manifest</vt:lpstr>
      <vt:lpstr>Настройки в Android Manifest</vt:lpstr>
      <vt:lpstr>Презентация PowerPoint</vt:lpstr>
      <vt:lpstr>Установка версий SDK</vt:lpstr>
      <vt:lpstr>Установка разрешений в Android Manifest</vt:lpstr>
      <vt:lpstr>Поддержка разных разрешений </vt:lpstr>
      <vt:lpstr>Запрет на изменение ориентации </vt:lpstr>
      <vt:lpstr>Gradle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Углубленное изучение вопросов ООП I</dc:title>
  <cp:lastModifiedBy>Microsoft Office User</cp:lastModifiedBy>
  <cp:revision>17</cp:revision>
  <dcterms:modified xsi:type="dcterms:W3CDTF">2021-02-25T16:06:07Z</dcterms:modified>
</cp:coreProperties>
</file>