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00503040000020003" pitchFamily="2" charset="0"/>
      <p:regular r:id="rId14"/>
    </p:embeddedFont>
    <p:embeddedFont>
      <p:font typeface="Oswald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0"/>
    <p:restoredTop sz="95470"/>
  </p:normalViewPr>
  <p:slideViewPr>
    <p:cSldViewPr snapToGrid="0">
      <p:cViewPr varScale="1">
        <p:scale>
          <a:sx n="169" d="100"/>
          <a:sy n="169" d="100"/>
        </p:scale>
        <p:origin x="3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17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09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30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58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37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33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052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48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5C92B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3125" y="7374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Введение в создание интерфейса</a:t>
            </a:r>
            <a:endParaRPr sz="40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64750" y="2436100"/>
            <a:ext cx="4255500" cy="20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2060"/>
                </a:solidFill>
              </a:rPr>
              <a:t>Элементы классов </a:t>
            </a:r>
            <a:r>
              <a:rPr lang="en-GB" dirty="0">
                <a:solidFill>
                  <a:srgbClr val="002060"/>
                </a:solidFill>
              </a:rPr>
              <a:t>View </a:t>
            </a:r>
            <a:r>
              <a:rPr lang="ru-RU" dirty="0">
                <a:solidFill>
                  <a:srgbClr val="002060"/>
                </a:solidFill>
              </a:rPr>
              <a:t>и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ViewGroup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TableLayout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Контейнер </a:t>
            </a:r>
            <a:r>
              <a:rPr lang="de-DE" sz="1400" b="1" dirty="0" err="1">
                <a:solidFill>
                  <a:srgbClr val="002060"/>
                </a:solidFill>
              </a:rPr>
              <a:t>TableLayout</a:t>
            </a:r>
            <a:r>
              <a:rPr lang="de-DE" sz="1400" dirty="0">
                <a:solidFill>
                  <a:srgbClr val="002060"/>
                </a:solidFill>
              </a:rPr>
              <a:t> </a:t>
            </a:r>
            <a:r>
              <a:rPr lang="ru-RU" sz="1400" dirty="0">
                <a:solidFill>
                  <a:srgbClr val="002060"/>
                </a:solidFill>
              </a:rPr>
              <a:t>структурирует элементы управления в виде таблицы по столбцам и строкам. Определим в файле </a:t>
            </a:r>
            <a:r>
              <a:rPr lang="de-DE" sz="1400" b="1" dirty="0" err="1">
                <a:solidFill>
                  <a:srgbClr val="002060"/>
                </a:solidFill>
              </a:rPr>
              <a:t>activity_main.xml</a:t>
            </a:r>
            <a:r>
              <a:rPr lang="ru-RU" sz="1400" dirty="0">
                <a:solidFill>
                  <a:srgbClr val="002060"/>
                </a:solidFill>
              </a:rPr>
              <a:t>элемент </a:t>
            </a:r>
            <a:r>
              <a:rPr lang="de-DE" sz="1400" dirty="0" err="1">
                <a:solidFill>
                  <a:srgbClr val="002060"/>
                </a:solidFill>
              </a:rPr>
              <a:t>TableLayout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ru-RU" sz="1400" dirty="0">
                <a:solidFill>
                  <a:srgbClr val="002060"/>
                </a:solidFill>
              </a:rPr>
              <a:t>который будет включать две строки и два столбца</a:t>
            </a:r>
            <a:endParaRPr lang="en-GB" sz="14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endParaRPr lang="en-GB" sz="14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Используя элемент </a:t>
            </a:r>
            <a:r>
              <a:rPr lang="de-DE" sz="1400" b="1" dirty="0" err="1">
                <a:solidFill>
                  <a:srgbClr val="002060"/>
                </a:solidFill>
              </a:rPr>
              <a:t>TableRow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ru-RU" sz="1400" dirty="0">
                <a:solidFill>
                  <a:srgbClr val="002060"/>
                </a:solidFill>
              </a:rPr>
              <a:t>мы создаем отдельную строку. Как разметка узнает сколько столбцов надо создать? </a:t>
            </a:r>
            <a:r>
              <a:rPr lang="de-DE" sz="1400" dirty="0">
                <a:solidFill>
                  <a:srgbClr val="002060"/>
                </a:solidFill>
              </a:rPr>
              <a:t>Android </a:t>
            </a:r>
            <a:r>
              <a:rPr lang="ru-RU" sz="1400" dirty="0">
                <a:solidFill>
                  <a:srgbClr val="002060"/>
                </a:solidFill>
              </a:rPr>
              <a:t>находит строку с максимальным количеством </a:t>
            </a:r>
            <a:r>
              <a:rPr lang="ru-RU" sz="1400" dirty="0" err="1">
                <a:solidFill>
                  <a:srgbClr val="002060"/>
                </a:solidFill>
              </a:rPr>
              <a:t>виджетов</a:t>
            </a:r>
            <a:r>
              <a:rPr lang="ru-RU" sz="1400" dirty="0">
                <a:solidFill>
                  <a:srgbClr val="002060"/>
                </a:solidFill>
              </a:rPr>
              <a:t> одного уровня, и это количество будет означать количество столбцов.</a:t>
            </a:r>
            <a:endParaRPr lang="en-GB" sz="14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Причем элемент </a:t>
            </a:r>
            <a:r>
              <a:rPr lang="de-DE" sz="1400" dirty="0" err="1">
                <a:solidFill>
                  <a:srgbClr val="002060"/>
                </a:solidFill>
              </a:rPr>
              <a:t>TableRow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ru-RU" sz="1400" dirty="0">
                <a:solidFill>
                  <a:srgbClr val="002060"/>
                </a:solidFill>
              </a:rPr>
              <a:t>наследуется от класса </a:t>
            </a:r>
            <a:r>
              <a:rPr lang="de-DE" sz="1400" dirty="0" err="1">
                <a:solidFill>
                  <a:srgbClr val="002060"/>
                </a:solidFill>
              </a:rPr>
              <a:t>LinearLayout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ru-RU" sz="1400" dirty="0">
                <a:solidFill>
                  <a:srgbClr val="002060"/>
                </a:solidFill>
              </a:rPr>
              <a:t>поэтому мы можем к нему применять тот же функционал, что и к </a:t>
            </a:r>
            <a:r>
              <a:rPr lang="de-DE" sz="1400" dirty="0" err="1">
                <a:solidFill>
                  <a:srgbClr val="002060"/>
                </a:solidFill>
              </a:rPr>
              <a:t>LinearLayout</a:t>
            </a:r>
            <a:r>
              <a:rPr lang="de-DE" sz="1400" dirty="0">
                <a:solidFill>
                  <a:srgbClr val="002060"/>
                </a:solidFill>
              </a:rPr>
              <a:t>. </a:t>
            </a:r>
            <a:r>
              <a:rPr lang="ru-RU" sz="1400" dirty="0">
                <a:solidFill>
                  <a:srgbClr val="002060"/>
                </a:solidFill>
              </a:rPr>
              <a:t>В частности, для определения пространства для элементов в строке используется атрибут </a:t>
            </a:r>
            <a:r>
              <a:rPr lang="de-DE" sz="1400" dirty="0" err="1">
                <a:solidFill>
                  <a:srgbClr val="002060"/>
                </a:solidFill>
              </a:rPr>
              <a:t>android:layout_weight</a:t>
            </a:r>
            <a:r>
              <a:rPr lang="de-DE" sz="1400" dirty="0">
                <a:solidFill>
                  <a:srgbClr val="002060"/>
                </a:solidFill>
              </a:rPr>
              <a:t>.</a:t>
            </a:r>
          </a:p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Если какой-то элемент должен быть растянут на ряд столбцов, то мы можем растянуть его с помощью атрибута </a:t>
            </a:r>
            <a:r>
              <a:rPr lang="de-DE" sz="1400" b="1" dirty="0" err="1">
                <a:solidFill>
                  <a:srgbClr val="002060"/>
                </a:solidFill>
              </a:rPr>
              <a:t>layout_span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ru-RU" sz="1400" dirty="0">
                <a:solidFill>
                  <a:srgbClr val="002060"/>
                </a:solidFill>
              </a:rPr>
              <a:t>который указывает на какое количество столбцов надо растянуть элемент:</a:t>
            </a:r>
          </a:p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Также можно растянуть элемент на всю строку, установив у него атрибут </a:t>
            </a:r>
            <a:r>
              <a:rPr lang="de-DE" sz="1400" dirty="0" err="1">
                <a:solidFill>
                  <a:srgbClr val="002060"/>
                </a:solidFill>
              </a:rPr>
              <a:t>android:layout_weight</a:t>
            </a:r>
            <a:r>
              <a:rPr lang="de-DE" sz="1400" dirty="0">
                <a:solidFill>
                  <a:srgbClr val="002060"/>
                </a:solidFill>
              </a:rPr>
              <a:t>="1":</a:t>
            </a:r>
          </a:p>
        </p:txBody>
      </p:sp>
    </p:spTree>
    <p:extLst>
      <p:ext uri="{BB962C8B-B14F-4D97-AF65-F5344CB8AC3E}">
        <p14:creationId xmlns:p14="http://schemas.microsoft.com/office/powerpoint/2010/main" val="212975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GridLayout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de-DE" sz="1200" b="1" dirty="0" err="1">
                <a:solidFill>
                  <a:srgbClr val="002060"/>
                </a:solidFill>
              </a:rPr>
              <a:t>GridLayout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представляет еще один контейнер, который позволяет создавать табличные представления. </a:t>
            </a:r>
            <a:r>
              <a:rPr lang="de-DE" sz="1200" b="1" dirty="0" err="1">
                <a:solidFill>
                  <a:srgbClr val="002060"/>
                </a:solidFill>
              </a:rPr>
              <a:t>GridLayout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состоит из коллекции строк, каждая из которых состоит из отдельных ячеек</a:t>
            </a:r>
            <a:r>
              <a:rPr lang="en-GB" sz="1200" dirty="0">
                <a:solidFill>
                  <a:srgbClr val="002060"/>
                </a:solidFill>
              </a:rPr>
              <a:t>. </a:t>
            </a:r>
            <a:r>
              <a:rPr lang="ru-RU" sz="1200" dirty="0">
                <a:solidFill>
                  <a:srgbClr val="002060"/>
                </a:solidFill>
              </a:rPr>
              <a:t>С помощью атрибутов </a:t>
            </a:r>
            <a:r>
              <a:rPr lang="de-DE" sz="1200" b="1" dirty="0" err="1">
                <a:solidFill>
                  <a:srgbClr val="002060"/>
                </a:solidFill>
              </a:rPr>
              <a:t>android:rowCount</a:t>
            </a:r>
            <a:r>
              <a:rPr lang="de-DE" sz="1200" dirty="0">
                <a:solidFill>
                  <a:srgbClr val="002060"/>
                </a:solidFill>
              </a:rPr>
              <a:t> </a:t>
            </a:r>
            <a:r>
              <a:rPr lang="ru-RU" sz="1200" dirty="0">
                <a:solidFill>
                  <a:srgbClr val="002060"/>
                </a:solidFill>
              </a:rPr>
              <a:t>и </a:t>
            </a:r>
            <a:r>
              <a:rPr lang="de-DE" sz="1200" b="1" dirty="0" err="1">
                <a:solidFill>
                  <a:srgbClr val="002060"/>
                </a:solidFill>
              </a:rPr>
              <a:t>android:columnCount</a:t>
            </a:r>
            <a:r>
              <a:rPr lang="de-DE" sz="1200" dirty="0">
                <a:solidFill>
                  <a:srgbClr val="002060"/>
                </a:solidFill>
              </a:rPr>
              <a:t> </a:t>
            </a:r>
            <a:r>
              <a:rPr lang="ru-RU" sz="1200" dirty="0">
                <a:solidFill>
                  <a:srgbClr val="002060"/>
                </a:solidFill>
              </a:rPr>
              <a:t>устанавливается число строк и столбцов соответственно.</a:t>
            </a:r>
            <a:r>
              <a:rPr lang="en-GB" sz="1200" dirty="0">
                <a:solidFill>
                  <a:srgbClr val="002060"/>
                </a:solidFill>
              </a:rPr>
              <a:t> </a:t>
            </a:r>
            <a:r>
              <a:rPr lang="ru-RU" sz="1200" dirty="0">
                <a:solidFill>
                  <a:srgbClr val="002060"/>
                </a:solidFill>
              </a:rPr>
              <a:t>При этом ширина столбцов устанавливается автоматически по ширине самого широкого элемента.</a:t>
            </a:r>
          </a:p>
          <a:p>
            <a:pPr marL="114300" indent="0">
              <a:buNone/>
            </a:pPr>
            <a:endParaRPr lang="ru-RU" sz="12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1200" dirty="0">
                <a:solidFill>
                  <a:srgbClr val="002060"/>
                </a:solidFill>
              </a:rPr>
              <a:t>Так же мы можем явно задать номер столбца и строки для определенного элемента, а при необходимости растянуть на несколько столбцов или строк. Для этого мы можем применять следующие атрибуты:</a:t>
            </a:r>
          </a:p>
          <a:p>
            <a:r>
              <a:rPr lang="de-DE" sz="1200" b="1" dirty="0" err="1">
                <a:solidFill>
                  <a:srgbClr val="002060"/>
                </a:solidFill>
              </a:rPr>
              <a:t>android:layout_column</a:t>
            </a:r>
            <a:r>
              <a:rPr lang="de-DE" sz="1200" dirty="0">
                <a:solidFill>
                  <a:srgbClr val="002060"/>
                </a:solidFill>
              </a:rPr>
              <a:t>: </a:t>
            </a:r>
            <a:r>
              <a:rPr lang="ru-RU" sz="1200" dirty="0">
                <a:solidFill>
                  <a:srgbClr val="002060"/>
                </a:solidFill>
              </a:rPr>
              <a:t>номер столбца (отсчет идет от нуля)</a:t>
            </a:r>
          </a:p>
          <a:p>
            <a:r>
              <a:rPr lang="de-DE" sz="1200" b="1" dirty="0" err="1">
                <a:solidFill>
                  <a:srgbClr val="002060"/>
                </a:solidFill>
              </a:rPr>
              <a:t>android:layout_row</a:t>
            </a:r>
            <a:r>
              <a:rPr lang="de-DE" sz="1200" dirty="0">
                <a:solidFill>
                  <a:srgbClr val="002060"/>
                </a:solidFill>
              </a:rPr>
              <a:t>: </a:t>
            </a:r>
            <a:r>
              <a:rPr lang="ru-RU" sz="1200" dirty="0">
                <a:solidFill>
                  <a:srgbClr val="002060"/>
                </a:solidFill>
              </a:rPr>
              <a:t>номер строки</a:t>
            </a:r>
          </a:p>
          <a:p>
            <a:r>
              <a:rPr lang="de-DE" sz="1200" b="1" dirty="0" err="1">
                <a:solidFill>
                  <a:srgbClr val="002060"/>
                </a:solidFill>
              </a:rPr>
              <a:t>android:layout_columnSpan</a:t>
            </a:r>
            <a:r>
              <a:rPr lang="de-DE" sz="1200" dirty="0">
                <a:solidFill>
                  <a:srgbClr val="002060"/>
                </a:solidFill>
              </a:rPr>
              <a:t>: </a:t>
            </a:r>
            <a:r>
              <a:rPr lang="ru-RU" sz="1200" dirty="0">
                <a:solidFill>
                  <a:srgbClr val="002060"/>
                </a:solidFill>
              </a:rPr>
              <a:t>количество столбцов, на которые растягивается элемент</a:t>
            </a:r>
          </a:p>
          <a:p>
            <a:r>
              <a:rPr lang="de-DE" sz="1200" b="1" dirty="0" err="1">
                <a:solidFill>
                  <a:srgbClr val="002060"/>
                </a:solidFill>
              </a:rPr>
              <a:t>android:layout_rowSpan</a:t>
            </a:r>
            <a:r>
              <a:rPr lang="de-DE" sz="1200" dirty="0">
                <a:solidFill>
                  <a:srgbClr val="002060"/>
                </a:solidFill>
              </a:rPr>
              <a:t>: </a:t>
            </a:r>
            <a:r>
              <a:rPr lang="ru-RU" sz="1200" dirty="0">
                <a:solidFill>
                  <a:srgbClr val="002060"/>
                </a:solidFill>
              </a:rPr>
              <a:t>количество строк, на которые растягивается элемент</a:t>
            </a:r>
          </a:p>
          <a:p>
            <a:pPr marL="114300" indent="0">
              <a:buNone/>
            </a:pPr>
            <a:endParaRPr lang="de-DE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2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solidFill>
                  <a:srgbClr val="002060"/>
                </a:solidFill>
              </a:rPr>
              <a:t>Графический интерфейс пользователя представляет собой иерархию объектов </a:t>
            </a:r>
            <a:r>
              <a:rPr lang="de-DE" b="1" dirty="0">
                <a:solidFill>
                  <a:srgbClr val="002060"/>
                </a:solidFill>
              </a:rPr>
              <a:t>View</a:t>
            </a:r>
            <a:r>
              <a:rPr lang="de-DE" dirty="0">
                <a:solidFill>
                  <a:srgbClr val="002060"/>
                </a:solidFill>
              </a:rPr>
              <a:t> </a:t>
            </a:r>
            <a:r>
              <a:rPr lang="ru-RU" dirty="0">
                <a:solidFill>
                  <a:srgbClr val="002060"/>
                </a:solidFill>
              </a:rPr>
              <a:t>и </a:t>
            </a:r>
            <a:r>
              <a:rPr lang="de-DE" b="1" dirty="0" err="1">
                <a:solidFill>
                  <a:srgbClr val="002060"/>
                </a:solidFill>
              </a:rPr>
              <a:t>ViewGroup</a:t>
            </a:r>
            <a:r>
              <a:rPr lang="de-DE" dirty="0">
                <a:solidFill>
                  <a:srgbClr val="002060"/>
                </a:solidFill>
              </a:rPr>
              <a:t>. </a:t>
            </a:r>
            <a:endParaRPr lang="ru-RU" dirty="0">
              <a:solidFill>
                <a:srgbClr val="002060"/>
              </a:solidFill>
            </a:endParaRPr>
          </a:p>
          <a:p>
            <a:pPr lvl="0"/>
            <a:r>
              <a:rPr lang="ru-RU" dirty="0">
                <a:solidFill>
                  <a:srgbClr val="002060"/>
                </a:solidFill>
              </a:rPr>
              <a:t>Объект </a:t>
            </a:r>
            <a:r>
              <a:rPr lang="de-DE" b="1" dirty="0" err="1">
                <a:solidFill>
                  <a:srgbClr val="002060"/>
                </a:solidFill>
              </a:rPr>
              <a:t>ViewGroup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ru-RU" dirty="0">
                <a:solidFill>
                  <a:srgbClr val="002060"/>
                </a:solidFill>
              </a:rPr>
              <a:t>представляют собой контейнера, которые содержат и упорядочивают дочерние объекты </a:t>
            </a:r>
            <a:r>
              <a:rPr lang="de-DE" b="1" dirty="0">
                <a:solidFill>
                  <a:srgbClr val="002060"/>
                </a:solidFill>
              </a:rPr>
              <a:t>View</a:t>
            </a:r>
            <a:r>
              <a:rPr lang="de-DE" dirty="0">
                <a:solidFill>
                  <a:srgbClr val="002060"/>
                </a:solidFill>
              </a:rPr>
              <a:t>. </a:t>
            </a:r>
            <a:endParaRPr lang="ru-RU" dirty="0">
              <a:solidFill>
                <a:srgbClr val="002060"/>
              </a:solidFill>
            </a:endParaRPr>
          </a:p>
          <a:p>
            <a:pPr lvl="0"/>
            <a:r>
              <a:rPr lang="ru-RU" dirty="0">
                <a:solidFill>
                  <a:srgbClr val="002060"/>
                </a:solidFill>
              </a:rPr>
              <a:t>Объекты </a:t>
            </a:r>
            <a:r>
              <a:rPr lang="de-DE" b="1" dirty="0">
                <a:solidFill>
                  <a:srgbClr val="002060"/>
                </a:solidFill>
              </a:rPr>
              <a:t>View</a:t>
            </a:r>
            <a:r>
              <a:rPr lang="de-DE" dirty="0">
                <a:solidFill>
                  <a:srgbClr val="002060"/>
                </a:solidFill>
              </a:rPr>
              <a:t> </a:t>
            </a:r>
            <a:r>
              <a:rPr lang="ru-RU" dirty="0">
                <a:solidFill>
                  <a:srgbClr val="002060"/>
                </a:solidFill>
              </a:rPr>
              <a:t>представляют собой элементы управления и прочие </a:t>
            </a:r>
            <a:r>
              <a:rPr lang="ru-RU" dirty="0" err="1">
                <a:solidFill>
                  <a:srgbClr val="002060"/>
                </a:solidFill>
              </a:rPr>
              <a:t>виджеты</a:t>
            </a:r>
            <a:r>
              <a:rPr lang="ru-RU" dirty="0">
                <a:solidFill>
                  <a:srgbClr val="002060"/>
                </a:solidFill>
              </a:rPr>
              <a:t>, например, кнопки, текстовые поля и т.д., через которые пользователь взаимодействует с программой</a:t>
            </a:r>
            <a:endParaRPr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F32F3D1-1B48-DB47-964A-7BEDB4FD2318}"/>
              </a:ext>
            </a:extLst>
          </p:cNvPr>
          <p:cNvSpPr/>
          <p:nvPr/>
        </p:nvSpPr>
        <p:spPr>
          <a:xfrm>
            <a:off x="3844413" y="340992"/>
            <a:ext cx="1505607" cy="78039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ViewGroup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992FCFA-64E5-234D-834F-C95676FA5B8B}"/>
              </a:ext>
            </a:extLst>
          </p:cNvPr>
          <p:cNvSpPr/>
          <p:nvPr/>
        </p:nvSpPr>
        <p:spPr>
          <a:xfrm>
            <a:off x="881373" y="2915578"/>
            <a:ext cx="1914420" cy="6753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RelativeLayout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84CBEF74-F778-4C48-9696-70784A547C7C}"/>
              </a:ext>
            </a:extLst>
          </p:cNvPr>
          <p:cNvSpPr/>
          <p:nvPr/>
        </p:nvSpPr>
        <p:spPr>
          <a:xfrm>
            <a:off x="194443" y="1994338"/>
            <a:ext cx="1516116" cy="6227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GridLayout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6538E08-E912-7140-BE06-BDEAB30CDD23}"/>
              </a:ext>
            </a:extLst>
          </p:cNvPr>
          <p:cNvSpPr/>
          <p:nvPr/>
        </p:nvSpPr>
        <p:spPr>
          <a:xfrm>
            <a:off x="6295109" y="2943135"/>
            <a:ext cx="2123208" cy="6753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ConstraintLayout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BE9A1453-017D-404F-B86A-36B922F39026}"/>
              </a:ext>
            </a:extLst>
          </p:cNvPr>
          <p:cNvSpPr/>
          <p:nvPr/>
        </p:nvSpPr>
        <p:spPr>
          <a:xfrm>
            <a:off x="5088013" y="2032260"/>
            <a:ext cx="1863026" cy="6753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LenierLayout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26339F43-8D32-5A42-94E3-F1546D0E86EC}"/>
              </a:ext>
            </a:extLst>
          </p:cNvPr>
          <p:cNvSpPr/>
          <p:nvPr/>
        </p:nvSpPr>
        <p:spPr>
          <a:xfrm>
            <a:off x="2706597" y="2017797"/>
            <a:ext cx="1638177" cy="6227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FrameLayout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61E7F06B-AD23-6243-B51E-C727FF6DBDF2}"/>
              </a:ext>
            </a:extLst>
          </p:cNvPr>
          <p:cNvSpPr/>
          <p:nvPr/>
        </p:nvSpPr>
        <p:spPr>
          <a:xfrm>
            <a:off x="3844413" y="2953386"/>
            <a:ext cx="1708832" cy="66505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TableLayout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0012778B-91B1-D14C-ADA2-1750B6A5CC0A}"/>
              </a:ext>
            </a:extLst>
          </p:cNvPr>
          <p:cNvSpPr/>
          <p:nvPr/>
        </p:nvSpPr>
        <p:spPr>
          <a:xfrm>
            <a:off x="7441038" y="2058543"/>
            <a:ext cx="1516116" cy="6227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ScrollView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6724803-6FC5-FF4F-8A63-EF7D3A376D5D}"/>
              </a:ext>
            </a:extLst>
          </p:cNvPr>
          <p:cNvCxnSpPr>
            <a:cxnSpLocks/>
          </p:cNvCxnSpPr>
          <p:nvPr/>
        </p:nvCxnSpPr>
        <p:spPr>
          <a:xfrm>
            <a:off x="5350020" y="918428"/>
            <a:ext cx="2498580" cy="11138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251A8CF-CABD-5F42-A9D1-8422488C847B}"/>
              </a:ext>
            </a:extLst>
          </p:cNvPr>
          <p:cNvCxnSpPr>
            <a:cxnSpLocks/>
          </p:cNvCxnSpPr>
          <p:nvPr/>
        </p:nvCxnSpPr>
        <p:spPr>
          <a:xfrm>
            <a:off x="5048844" y="1132477"/>
            <a:ext cx="1386898" cy="8853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84AB404-FAE1-6446-97C7-D1FD29B29C65}"/>
              </a:ext>
            </a:extLst>
          </p:cNvPr>
          <p:cNvCxnSpPr>
            <a:cxnSpLocks/>
          </p:cNvCxnSpPr>
          <p:nvPr/>
        </p:nvCxnSpPr>
        <p:spPr>
          <a:xfrm flipH="1">
            <a:off x="3034698" y="1132477"/>
            <a:ext cx="1272164" cy="8853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C1363F6-61A8-BD47-B064-98AC05F67C26}"/>
              </a:ext>
            </a:extLst>
          </p:cNvPr>
          <p:cNvCxnSpPr>
            <a:cxnSpLocks/>
          </p:cNvCxnSpPr>
          <p:nvPr/>
        </p:nvCxnSpPr>
        <p:spPr>
          <a:xfrm flipH="1">
            <a:off x="4631063" y="1132477"/>
            <a:ext cx="23827" cy="17831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6ECF8DAA-5421-2B41-B18E-035442A9364A}"/>
              </a:ext>
            </a:extLst>
          </p:cNvPr>
          <p:cNvCxnSpPr>
            <a:cxnSpLocks/>
          </p:cNvCxnSpPr>
          <p:nvPr/>
        </p:nvCxnSpPr>
        <p:spPr>
          <a:xfrm flipH="1">
            <a:off x="1203907" y="918428"/>
            <a:ext cx="2640506" cy="10759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F32F3D1-1B48-DB47-964A-7BEDB4FD2318}"/>
              </a:ext>
            </a:extLst>
          </p:cNvPr>
          <p:cNvSpPr/>
          <p:nvPr/>
        </p:nvSpPr>
        <p:spPr>
          <a:xfrm>
            <a:off x="3844413" y="340992"/>
            <a:ext cx="1505607" cy="78039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992FCFA-64E5-234D-834F-C95676FA5B8B}"/>
              </a:ext>
            </a:extLst>
          </p:cNvPr>
          <p:cNvSpPr/>
          <p:nvPr/>
        </p:nvSpPr>
        <p:spPr>
          <a:xfrm>
            <a:off x="881373" y="2915578"/>
            <a:ext cx="1914420" cy="6753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ImageView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84CBEF74-F778-4C48-9696-70784A547C7C}"/>
              </a:ext>
            </a:extLst>
          </p:cNvPr>
          <p:cNvSpPr/>
          <p:nvPr/>
        </p:nvSpPr>
        <p:spPr>
          <a:xfrm>
            <a:off x="194443" y="1994338"/>
            <a:ext cx="1516116" cy="6227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Button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6538E08-E912-7140-BE06-BDEAB30CDD23}"/>
              </a:ext>
            </a:extLst>
          </p:cNvPr>
          <p:cNvSpPr/>
          <p:nvPr/>
        </p:nvSpPr>
        <p:spPr>
          <a:xfrm>
            <a:off x="6295109" y="2943135"/>
            <a:ext cx="2123208" cy="6753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RadioButtons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BE9A1453-017D-404F-B86A-36B922F39026}"/>
              </a:ext>
            </a:extLst>
          </p:cNvPr>
          <p:cNvSpPr/>
          <p:nvPr/>
        </p:nvSpPr>
        <p:spPr>
          <a:xfrm>
            <a:off x="5088013" y="2032260"/>
            <a:ext cx="1863026" cy="6753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Checkboxes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26339F43-8D32-5A42-94E3-F1546D0E86EC}"/>
              </a:ext>
            </a:extLst>
          </p:cNvPr>
          <p:cNvSpPr/>
          <p:nvPr/>
        </p:nvSpPr>
        <p:spPr>
          <a:xfrm>
            <a:off x="2706597" y="2017797"/>
            <a:ext cx="1638177" cy="6227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TextView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61E7F06B-AD23-6243-B51E-C727FF6DBDF2}"/>
              </a:ext>
            </a:extLst>
          </p:cNvPr>
          <p:cNvSpPr/>
          <p:nvPr/>
        </p:nvSpPr>
        <p:spPr>
          <a:xfrm>
            <a:off x="3844413" y="2953386"/>
            <a:ext cx="1708832" cy="66505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EditView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0012778B-91B1-D14C-ADA2-1750B6A5CC0A}"/>
              </a:ext>
            </a:extLst>
          </p:cNvPr>
          <p:cNvSpPr/>
          <p:nvPr/>
        </p:nvSpPr>
        <p:spPr>
          <a:xfrm>
            <a:off x="7441038" y="2058543"/>
            <a:ext cx="1516116" cy="6227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Switch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6724803-6FC5-FF4F-8A63-EF7D3A376D5D}"/>
              </a:ext>
            </a:extLst>
          </p:cNvPr>
          <p:cNvCxnSpPr>
            <a:cxnSpLocks/>
          </p:cNvCxnSpPr>
          <p:nvPr/>
        </p:nvCxnSpPr>
        <p:spPr>
          <a:xfrm>
            <a:off x="5350020" y="918428"/>
            <a:ext cx="2498580" cy="111383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251A8CF-CABD-5F42-A9D1-8422488C847B}"/>
              </a:ext>
            </a:extLst>
          </p:cNvPr>
          <p:cNvCxnSpPr>
            <a:cxnSpLocks/>
          </p:cNvCxnSpPr>
          <p:nvPr/>
        </p:nvCxnSpPr>
        <p:spPr>
          <a:xfrm>
            <a:off x="5048844" y="1132477"/>
            <a:ext cx="1386898" cy="8853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84AB404-FAE1-6446-97C7-D1FD29B29C65}"/>
              </a:ext>
            </a:extLst>
          </p:cNvPr>
          <p:cNvCxnSpPr>
            <a:cxnSpLocks/>
          </p:cNvCxnSpPr>
          <p:nvPr/>
        </p:nvCxnSpPr>
        <p:spPr>
          <a:xfrm flipH="1">
            <a:off x="3034698" y="1132477"/>
            <a:ext cx="1272164" cy="8853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C1363F6-61A8-BD47-B064-98AC05F67C26}"/>
              </a:ext>
            </a:extLst>
          </p:cNvPr>
          <p:cNvCxnSpPr>
            <a:cxnSpLocks/>
          </p:cNvCxnSpPr>
          <p:nvPr/>
        </p:nvCxnSpPr>
        <p:spPr>
          <a:xfrm flipH="1">
            <a:off x="4631063" y="1132477"/>
            <a:ext cx="23827" cy="17831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6ECF8DAA-5421-2B41-B18E-035442A9364A}"/>
              </a:ext>
            </a:extLst>
          </p:cNvPr>
          <p:cNvCxnSpPr>
            <a:cxnSpLocks/>
          </p:cNvCxnSpPr>
          <p:nvPr/>
        </p:nvCxnSpPr>
        <p:spPr>
          <a:xfrm flipH="1">
            <a:off x="1203907" y="918428"/>
            <a:ext cx="2640506" cy="10759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8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ConstaraintLayout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baselineToBaseline</a:t>
            </a:r>
            <a:r>
              <a:rPr lang="de-DE" sz="1300" dirty="0">
                <a:solidFill>
                  <a:srgbClr val="002060"/>
                </a:solidFill>
              </a:rPr>
              <a:t>:  </a:t>
            </a:r>
            <a:r>
              <a:rPr lang="ru-RU" sz="1300" dirty="0">
                <a:solidFill>
                  <a:srgbClr val="002060"/>
                </a:solidFill>
              </a:rPr>
              <a:t>выравнивает базовую линию элемента по базовой линии другого элемента,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r>
              <a:rPr lang="de-DE" sz="1300" dirty="0">
                <a:solidFill>
                  <a:srgbClr val="002060"/>
                </a:solidFill>
              </a:rPr>
              <a:t> </a:t>
            </a:r>
            <a:r>
              <a:rPr lang="ru-RU" sz="1300" dirty="0">
                <a:solidFill>
                  <a:srgbClr val="002060"/>
                </a:solidFill>
              </a:rPr>
              <a:t>которого присваивается свойству.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bottomToBottom</a:t>
            </a:r>
            <a:r>
              <a:rPr lang="de-DE" sz="1300" dirty="0">
                <a:solidFill>
                  <a:srgbClr val="002060"/>
                </a:solidFill>
              </a:rPr>
              <a:t>:  </a:t>
            </a:r>
            <a:r>
              <a:rPr lang="ru-RU" sz="1300" dirty="0">
                <a:solidFill>
                  <a:srgbClr val="002060"/>
                </a:solidFill>
              </a:rPr>
              <a:t>выравнивает нижнюю границу элемента по нижней границе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bottomToTop</a:t>
            </a:r>
            <a:r>
              <a:rPr lang="de-DE" sz="1300" dirty="0">
                <a:solidFill>
                  <a:srgbClr val="002060"/>
                </a:solidFill>
              </a:rPr>
              <a:t>:  </a:t>
            </a:r>
            <a:r>
              <a:rPr lang="ru-RU" sz="1300" dirty="0">
                <a:solidFill>
                  <a:srgbClr val="002060"/>
                </a:solidFill>
              </a:rPr>
              <a:t>выравнивает нижнюю границу элемента по верхней границе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leftToLeft</a:t>
            </a:r>
            <a:r>
              <a:rPr lang="de-DE" sz="1300" dirty="0">
                <a:solidFill>
                  <a:srgbClr val="002060"/>
                </a:solidFill>
              </a:rPr>
              <a:t>:  </a:t>
            </a:r>
            <a:r>
              <a:rPr lang="ru-RU" sz="1300" dirty="0">
                <a:solidFill>
                  <a:srgbClr val="002060"/>
                </a:solidFill>
              </a:rPr>
              <a:t>выравнивает левую границу элемента по левой границе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leftToRight</a:t>
            </a:r>
            <a:r>
              <a:rPr lang="de-DE" sz="1300" dirty="0">
                <a:solidFill>
                  <a:srgbClr val="002060"/>
                </a:solidFill>
              </a:rPr>
              <a:t>:  </a:t>
            </a:r>
            <a:r>
              <a:rPr lang="ru-RU" sz="1300" dirty="0">
                <a:solidFill>
                  <a:srgbClr val="002060"/>
                </a:solidFill>
              </a:rPr>
              <a:t>выравнивает левую границу элемента по правой границе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rightToLeft</a:t>
            </a:r>
            <a:r>
              <a:rPr lang="de-DE" sz="1300" dirty="0">
                <a:solidFill>
                  <a:srgbClr val="002060"/>
                </a:solidFill>
              </a:rPr>
              <a:t>:  </a:t>
            </a:r>
            <a:r>
              <a:rPr lang="ru-RU" sz="1300" dirty="0">
                <a:solidFill>
                  <a:srgbClr val="002060"/>
                </a:solidFill>
              </a:rPr>
              <a:t>выравнивает правую границу элемента по левой границе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rightToRight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правую границу элемента по правой границе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startToEnd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начало элемента по завершению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startToStart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начало элемента по началу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topToBottom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верхнюю границу элемента по нижней границе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topToTop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верхнюю границу элемента по верхней границе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endToEnd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</a:t>
            </a:r>
            <a:r>
              <a:rPr lang="ru-RU" sz="1300" dirty="0" err="1">
                <a:solidFill>
                  <a:srgbClr val="002060"/>
                </a:solidFill>
              </a:rPr>
              <a:t>заврешение</a:t>
            </a:r>
            <a:r>
              <a:rPr lang="ru-RU" sz="1300" dirty="0">
                <a:solidFill>
                  <a:srgbClr val="002060"/>
                </a:solidFill>
              </a:rPr>
              <a:t> элемента по завершению другого элемента.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1300" b="1" dirty="0" err="1">
                <a:solidFill>
                  <a:srgbClr val="002060"/>
                </a:solidFill>
              </a:rPr>
              <a:t>endToStart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завершение элемента по началу другого элемента.</a:t>
            </a:r>
          </a:p>
          <a:p>
            <a:pPr lvl="0"/>
            <a:endParaRPr sz="1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5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RelativeLayout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GB" sz="1300" dirty="0">
                <a:solidFill>
                  <a:srgbClr val="002060"/>
                </a:solidFill>
              </a:rPr>
              <a:t>- </a:t>
            </a:r>
            <a:r>
              <a:rPr lang="ru-RU" sz="1300" dirty="0">
                <a:solidFill>
                  <a:srgbClr val="002060"/>
                </a:solidFill>
              </a:rPr>
              <a:t>представляет объект </a:t>
            </a:r>
            <a:r>
              <a:rPr lang="de-DE" sz="1300" dirty="0" err="1">
                <a:solidFill>
                  <a:srgbClr val="002060"/>
                </a:solidFill>
              </a:rPr>
              <a:t>ViewGroup</a:t>
            </a:r>
            <a:r>
              <a:rPr lang="de-DE" sz="1300" dirty="0">
                <a:solidFill>
                  <a:srgbClr val="002060"/>
                </a:solidFill>
              </a:rPr>
              <a:t>, </a:t>
            </a:r>
            <a:r>
              <a:rPr lang="ru-RU" sz="1300" dirty="0">
                <a:solidFill>
                  <a:srgbClr val="002060"/>
                </a:solidFill>
              </a:rPr>
              <a:t>который располагает дочерние элементы относительно позиции других дочерних элементов разметки или относительно области самой разметки </a:t>
            </a:r>
            <a:r>
              <a:rPr lang="de-DE" sz="1300" dirty="0" err="1">
                <a:solidFill>
                  <a:srgbClr val="002060"/>
                </a:solidFill>
              </a:rPr>
              <a:t>RelativeLayout</a:t>
            </a:r>
            <a:r>
              <a:rPr lang="de-DE" sz="1300" dirty="0">
                <a:solidFill>
                  <a:srgbClr val="002060"/>
                </a:solidFill>
              </a:rPr>
              <a:t>. </a:t>
            </a:r>
            <a:r>
              <a:rPr lang="ru-RU" sz="1300" dirty="0">
                <a:solidFill>
                  <a:srgbClr val="002060"/>
                </a:solidFill>
              </a:rPr>
              <a:t>Используя относительное позиционирование, мы можем установить элемент по правому краю или в центре или иным способом, который предоставляет данный контейнер. Для установки элемента в файле </a:t>
            </a:r>
            <a:r>
              <a:rPr lang="de-DE" sz="1300" dirty="0" err="1">
                <a:solidFill>
                  <a:srgbClr val="002060"/>
                </a:solidFill>
              </a:rPr>
              <a:t>xml</a:t>
            </a:r>
            <a:r>
              <a:rPr lang="de-DE" sz="1300" dirty="0">
                <a:solidFill>
                  <a:srgbClr val="002060"/>
                </a:solidFill>
              </a:rPr>
              <a:t> </a:t>
            </a:r>
            <a:r>
              <a:rPr lang="ru-RU" sz="1300" dirty="0">
                <a:solidFill>
                  <a:srgbClr val="002060"/>
                </a:solidFill>
              </a:rPr>
              <a:t>мы можем применять следующие атрибуты:</a:t>
            </a:r>
            <a:endParaRPr lang="en-GB" sz="1300" dirty="0">
              <a:solidFill>
                <a:srgbClr val="002060"/>
              </a:solidFill>
            </a:endParaRPr>
          </a:p>
          <a:p>
            <a:pPr marL="114300" lvl="0" indent="0">
              <a:buNone/>
            </a:pP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android:layout_above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располагает элемент над элементом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android:layout_below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располагает элемент под элементом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android:layout_toLeftOf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располагается слева от элемента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android:layout_toRightOf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располагается справа от элемента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android:layout_toStartOf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располагает начало текущего элемента, где начинается элемент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android:layout_toEndOf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располагает начало текущего элемента, где завершается элемент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br>
              <a:rPr lang="de-DE" sz="1300" dirty="0">
                <a:solidFill>
                  <a:srgbClr val="002060"/>
                </a:solidFill>
              </a:rPr>
            </a:br>
            <a:endParaRPr lang="ru-RU" sz="1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1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RelativeLayout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300" b="1" dirty="0" err="1">
                <a:solidFill>
                  <a:srgbClr val="002060"/>
                </a:solidFill>
              </a:rPr>
              <a:t>android:layout_centerInParent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если атрибут имеет значение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, </a:t>
            </a:r>
            <a:r>
              <a:rPr lang="ru-RU" sz="1300" dirty="0">
                <a:solidFill>
                  <a:srgbClr val="002060"/>
                </a:solidFill>
              </a:rPr>
              <a:t>то элемент располагается по центру родительского контейнера</a:t>
            </a: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android:layout_centerHorizontal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при значении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 </a:t>
            </a:r>
            <a:r>
              <a:rPr lang="ru-RU" sz="1300" dirty="0">
                <a:solidFill>
                  <a:srgbClr val="002060"/>
                </a:solidFill>
              </a:rPr>
              <a:t>выравнивает элемент по центру по горизонтали</a:t>
            </a: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android:layout_centerVertical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при значении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 </a:t>
            </a:r>
            <a:r>
              <a:rPr lang="ru-RU" sz="1300" dirty="0">
                <a:solidFill>
                  <a:srgbClr val="002060"/>
                </a:solidFill>
              </a:rPr>
              <a:t>выравнивает элемент по центру по вертикали</a:t>
            </a:r>
            <a:endParaRPr lang="de-DE" sz="1300" b="1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android:layout_alignBottom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элемент по нижней границе другого элемента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android:layout_alignLeft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элемент по левой границе другого элемента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android:layout_alignRight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элемент по правой границе другого элемента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android:layout_alignStart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элемент по линии, у которой начинается другой элемент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android:layout_alignEnd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элемент по линии, у которой завершается другой элемент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android:layout_alignTop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элемент по верхней границе другого элемента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android:layout_alignBaseline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выравнивает базовую линию элемента по базовой линии другого элемента с указанным </a:t>
            </a:r>
            <a:r>
              <a:rPr lang="de-DE" sz="1300" dirty="0" err="1">
                <a:solidFill>
                  <a:srgbClr val="002060"/>
                </a:solidFill>
              </a:rPr>
              <a:t>Id</a:t>
            </a:r>
            <a:endParaRPr lang="de-DE" sz="1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2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RelativeLayout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300" b="1" dirty="0" err="1">
                <a:solidFill>
                  <a:srgbClr val="002060"/>
                </a:solidFill>
              </a:rPr>
              <a:t>android:layout_alignParentBottom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если атрибут имеет значение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, </a:t>
            </a:r>
            <a:r>
              <a:rPr lang="ru-RU" sz="1300" dirty="0">
                <a:solidFill>
                  <a:srgbClr val="002060"/>
                </a:solidFill>
              </a:rPr>
              <a:t>то элемент прижимается к нижней границе контейнера</a:t>
            </a: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android:layout_alignParentRight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если атрибут имеет значение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, </a:t>
            </a:r>
            <a:r>
              <a:rPr lang="ru-RU" sz="1300" dirty="0">
                <a:solidFill>
                  <a:srgbClr val="002060"/>
                </a:solidFill>
              </a:rPr>
              <a:t>то элемент прижимается к правому краю контейнера</a:t>
            </a: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android:layout_alignParentLeft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если атрибут имеет значение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, </a:t>
            </a:r>
            <a:r>
              <a:rPr lang="ru-RU" sz="1300" dirty="0">
                <a:solidFill>
                  <a:srgbClr val="002060"/>
                </a:solidFill>
              </a:rPr>
              <a:t>то элемент прижимается к левому краю контейнера</a:t>
            </a: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android:layout_alignParentStart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если атрибут имеет значение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, </a:t>
            </a:r>
            <a:r>
              <a:rPr lang="ru-RU" sz="1300" dirty="0">
                <a:solidFill>
                  <a:srgbClr val="002060"/>
                </a:solidFill>
              </a:rPr>
              <a:t>то элемент прижимается к начальному краю контейнера (при левосторонней ориентации текста - левый край)</a:t>
            </a: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android:layout_alignParentEnd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если атрибут имеет значение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, </a:t>
            </a:r>
            <a:r>
              <a:rPr lang="ru-RU" sz="1300" dirty="0">
                <a:solidFill>
                  <a:srgbClr val="002060"/>
                </a:solidFill>
              </a:rPr>
              <a:t>то элемент прижимается к конечному краю контейнера (при левосторонней ориентации текста - правый край)</a:t>
            </a:r>
          </a:p>
          <a:p>
            <a:r>
              <a:rPr lang="de-DE" sz="1300" b="1" dirty="0" err="1">
                <a:solidFill>
                  <a:srgbClr val="002060"/>
                </a:solidFill>
              </a:rPr>
              <a:t>android:layout_alignParentTop</a:t>
            </a:r>
            <a:r>
              <a:rPr lang="de-DE" sz="1300" dirty="0">
                <a:solidFill>
                  <a:srgbClr val="002060"/>
                </a:solidFill>
              </a:rPr>
              <a:t>: </a:t>
            </a:r>
            <a:r>
              <a:rPr lang="ru-RU" sz="1300" dirty="0">
                <a:solidFill>
                  <a:srgbClr val="002060"/>
                </a:solidFill>
              </a:rPr>
              <a:t>если атрибут имеет значение </a:t>
            </a:r>
            <a:r>
              <a:rPr lang="de-DE" sz="1300" dirty="0" err="1">
                <a:solidFill>
                  <a:srgbClr val="002060"/>
                </a:solidFill>
              </a:rPr>
              <a:t>true</a:t>
            </a:r>
            <a:r>
              <a:rPr lang="de-DE" sz="1300" dirty="0">
                <a:solidFill>
                  <a:srgbClr val="002060"/>
                </a:solidFill>
              </a:rPr>
              <a:t>, </a:t>
            </a:r>
            <a:r>
              <a:rPr lang="ru-RU" sz="1300" dirty="0">
                <a:solidFill>
                  <a:srgbClr val="002060"/>
                </a:solidFill>
              </a:rPr>
              <a:t>то элемент прижимается к верхней границе контейнера</a:t>
            </a:r>
          </a:p>
        </p:txBody>
      </p:sp>
    </p:spTree>
    <p:extLst>
      <p:ext uri="{BB962C8B-B14F-4D97-AF65-F5344CB8AC3E}">
        <p14:creationId xmlns:p14="http://schemas.microsoft.com/office/powerpoint/2010/main" val="15872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FrameLayout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Контейнер </a:t>
            </a:r>
            <a:r>
              <a:rPr lang="de-DE" sz="1400" dirty="0" err="1">
                <a:solidFill>
                  <a:srgbClr val="002060"/>
                </a:solidFill>
              </a:rPr>
              <a:t>FrameLayout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ru-RU" sz="1400" dirty="0">
                <a:solidFill>
                  <a:srgbClr val="002060"/>
                </a:solidFill>
              </a:rPr>
              <a:t>предназначен для вывода на экран одного помещенного в него визуального элемента. Если же мы поместим несколько элементов, то они будут накладываться друг на друга. Тем не менее также можно располагать в </a:t>
            </a:r>
            <a:r>
              <a:rPr lang="de-DE" sz="1400" dirty="0" err="1">
                <a:solidFill>
                  <a:srgbClr val="002060"/>
                </a:solidFill>
              </a:rPr>
              <a:t>FrameLayout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ru-RU" sz="1400" dirty="0">
                <a:solidFill>
                  <a:srgbClr val="002060"/>
                </a:solidFill>
              </a:rPr>
              <a:t>несколько элементов.</a:t>
            </a:r>
            <a:endParaRPr lang="en-GB" sz="14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endParaRPr lang="en-GB" sz="14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Нередко </a:t>
            </a:r>
            <a:r>
              <a:rPr lang="de-DE" sz="1400" dirty="0" err="1">
                <a:solidFill>
                  <a:srgbClr val="002060"/>
                </a:solidFill>
              </a:rPr>
              <a:t>FrameLayout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ru-RU" sz="1400" dirty="0">
                <a:solidFill>
                  <a:srgbClr val="002060"/>
                </a:solidFill>
              </a:rPr>
              <a:t>применяется для создания производных контейнеров, например, </a:t>
            </a:r>
            <a:r>
              <a:rPr lang="de-DE" sz="1400" dirty="0" err="1">
                <a:solidFill>
                  <a:srgbClr val="002060"/>
                </a:solidFill>
              </a:rPr>
              <a:t>ScrollView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ru-RU" sz="1400" dirty="0">
                <a:solidFill>
                  <a:srgbClr val="002060"/>
                </a:solidFill>
              </a:rPr>
              <a:t>который обеспечивает прокрутку.</a:t>
            </a:r>
          </a:p>
          <a:p>
            <a:pPr marL="114300" indent="0">
              <a:buNone/>
            </a:pPr>
            <a:endParaRPr lang="en-GB" sz="1400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Элементы управления, которые помещаются в </a:t>
            </a:r>
            <a:r>
              <a:rPr lang="de-DE" sz="1400" dirty="0" err="1">
                <a:solidFill>
                  <a:srgbClr val="002060"/>
                </a:solidFill>
              </a:rPr>
              <a:t>FrameLayout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ru-RU" sz="1400" dirty="0">
                <a:solidFill>
                  <a:srgbClr val="002060"/>
                </a:solidFill>
              </a:rPr>
              <a:t>могут установить свое позиционирование с помощью атрибута </a:t>
            </a:r>
            <a:r>
              <a:rPr lang="de-DE" sz="1400" b="1" dirty="0" err="1">
                <a:solidFill>
                  <a:srgbClr val="002060"/>
                </a:solidFill>
              </a:rPr>
              <a:t>android:layout_gravity</a:t>
            </a:r>
            <a:r>
              <a:rPr lang="de-DE" sz="1200" dirty="0">
                <a:solidFill>
                  <a:srgbClr val="002060"/>
                </a:solidFill>
              </a:rPr>
              <a:t>:</a:t>
            </a:r>
          </a:p>
          <a:p>
            <a:endParaRPr lang="ru-RU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7056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анец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2. Урок 6. Введение в Android Studio" id="{54ABB9A9-B9E5-B54E-BCC6-09263F3E6CC7}" vid="{145601E3-7221-2C4C-8898-21A1901CF1C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109</TotalTime>
  <Words>1073</Words>
  <Application>Microsoft Macintosh PowerPoint</Application>
  <PresentationFormat>Экран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Сланец</vt:lpstr>
      <vt:lpstr>Введение в создание интерфейса</vt:lpstr>
      <vt:lpstr>Презентация PowerPoint</vt:lpstr>
      <vt:lpstr>Презентация PowerPoint</vt:lpstr>
      <vt:lpstr>Презентация PowerPoint</vt:lpstr>
      <vt:lpstr>ConstaraintLayout</vt:lpstr>
      <vt:lpstr>RelativeLayout </vt:lpstr>
      <vt:lpstr>RelativeLayout </vt:lpstr>
      <vt:lpstr>RelativeLayout </vt:lpstr>
      <vt:lpstr>FrameLayout </vt:lpstr>
      <vt:lpstr>TableLayout </vt:lpstr>
      <vt:lpstr>GridLayout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создание интерфейса</dc:title>
  <dc:creator>Microsoft Office User</dc:creator>
  <cp:lastModifiedBy>Microsoft Office User</cp:lastModifiedBy>
  <cp:revision>8</cp:revision>
  <dcterms:created xsi:type="dcterms:W3CDTF">2021-03-11T17:36:56Z</dcterms:created>
  <dcterms:modified xsi:type="dcterms:W3CDTF">2021-03-14T10:59:44Z</dcterms:modified>
</cp:coreProperties>
</file>