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5" r:id="rId3"/>
    <p:sldId id="257" r:id="rId4"/>
    <p:sldId id="266" r:id="rId5"/>
    <p:sldId id="267" r:id="rId6"/>
  </p:sldIdLst>
  <p:sldSz cx="9144000" cy="5143500" type="screen16x9"/>
  <p:notesSz cx="6858000" cy="9144000"/>
  <p:embeddedFontLst>
    <p:embeddedFont>
      <p:font typeface="Average" panose="02000503040000020003" pitchFamily="2" charset="0"/>
      <p:regular r:id="rId8"/>
    </p:embeddedFont>
    <p:embeddedFont>
      <p:font typeface="Oswald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9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83"/>
    <p:restoredTop sz="96291"/>
  </p:normalViewPr>
  <p:slideViewPr>
    <p:cSldViewPr snapToGrid="0">
      <p:cViewPr varScale="1">
        <p:scale>
          <a:sx n="168" d="100"/>
          <a:sy n="168" d="100"/>
        </p:scale>
        <p:origin x="208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9a93990d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9a93990d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9a93990d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9a93990d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30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9a93990d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9a93990d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21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EDE80-D67B-8744-BA19-BFA921AC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178F8-2752-4247-AE7A-3D4D29912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 lang="de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801AE9-2074-A846-A9C6-7A8D1EFC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E066-5916-4641-B157-A1575AB541D1}" type="datetimeFigureOut">
              <a:rPr lang="de-DE" smtClean="0"/>
              <a:t>14.03.21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A8D627-2A8F-0745-8654-9E8D5ADD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DF72CA-7151-FF4D-A6ED-DF923C95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8B49-73C8-784D-BEC4-51AB800EED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88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5C92B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3125" y="7374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Activity Lifecycle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64750" y="2436100"/>
            <a:ext cx="4255500" cy="20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2060"/>
                </a:solidFill>
              </a:rPr>
              <a:t>Жизненный цикл </a:t>
            </a:r>
            <a:r>
              <a:rPr lang="ru-RU" dirty="0" err="1">
                <a:solidFill>
                  <a:srgbClr val="002060"/>
                </a:solidFill>
              </a:rPr>
              <a:t>активити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288D59-B2A3-2A47-87C9-B36961992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7" y="0"/>
            <a:ext cx="88038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Activity Lifecycle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5C92B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sz="1200" b="1" dirty="0" err="1">
                <a:solidFill>
                  <a:srgbClr val="002060"/>
                </a:solidFill>
              </a:rPr>
              <a:t>onCreate</a:t>
            </a:r>
            <a:r>
              <a:rPr lang="de-DE" sz="1200" b="1" dirty="0">
                <a:solidFill>
                  <a:srgbClr val="002060"/>
                </a:solidFill>
              </a:rPr>
              <a:t>()</a:t>
            </a:r>
            <a:r>
              <a:rPr lang="de-DE" sz="1200" dirty="0">
                <a:solidFill>
                  <a:srgbClr val="002060"/>
                </a:solidFill>
              </a:rPr>
              <a:t> - </a:t>
            </a:r>
            <a:r>
              <a:rPr lang="ru-RU" sz="1200" dirty="0">
                <a:solidFill>
                  <a:srgbClr val="002060"/>
                </a:solidFill>
              </a:rPr>
              <a:t>первый метод, с которого начинается выполнение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. </a:t>
            </a:r>
            <a:r>
              <a:rPr lang="ru-RU" sz="1200" dirty="0">
                <a:solidFill>
                  <a:srgbClr val="002060"/>
                </a:solidFill>
              </a:rPr>
              <a:t>В этом методе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переходит в состояние </a:t>
            </a:r>
            <a:r>
              <a:rPr lang="de-DE" sz="1200" dirty="0" err="1">
                <a:solidFill>
                  <a:srgbClr val="002060"/>
                </a:solidFill>
              </a:rPr>
              <a:t>Created</a:t>
            </a:r>
            <a:r>
              <a:rPr lang="de-DE" sz="1200" dirty="0">
                <a:solidFill>
                  <a:srgbClr val="002060"/>
                </a:solidFill>
              </a:rPr>
              <a:t>. </a:t>
            </a:r>
            <a:r>
              <a:rPr lang="ru-RU" sz="1200" dirty="0">
                <a:solidFill>
                  <a:srgbClr val="002060"/>
                </a:solidFill>
              </a:rPr>
              <a:t>Этот метод обязательно должен быть определен в классе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. </a:t>
            </a:r>
            <a:r>
              <a:rPr lang="ru-RU" sz="1200" dirty="0">
                <a:solidFill>
                  <a:srgbClr val="002060"/>
                </a:solidFill>
              </a:rPr>
              <a:t>В нем производится первоначальная настройка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. </a:t>
            </a:r>
            <a:r>
              <a:rPr lang="ru-RU" sz="1200" dirty="0">
                <a:solidFill>
                  <a:srgbClr val="002060"/>
                </a:solidFill>
              </a:rPr>
              <a:t>В частности, создаются объекты визуального интерфейса. После того, как метод </a:t>
            </a:r>
            <a:r>
              <a:rPr lang="de-DE" sz="1200" dirty="0" err="1">
                <a:solidFill>
                  <a:srgbClr val="002060"/>
                </a:solidFill>
              </a:rPr>
              <a:t>onCreate</a:t>
            </a:r>
            <a:r>
              <a:rPr lang="de-DE" sz="1200" dirty="0">
                <a:solidFill>
                  <a:srgbClr val="002060"/>
                </a:solidFill>
              </a:rPr>
              <a:t>() </a:t>
            </a:r>
            <a:r>
              <a:rPr lang="ru-RU" sz="1200" dirty="0">
                <a:solidFill>
                  <a:srgbClr val="002060"/>
                </a:solidFill>
              </a:rPr>
              <a:t>завершил выполнение,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переходит в состояние </a:t>
            </a:r>
            <a:r>
              <a:rPr lang="de-DE" sz="1200" dirty="0" err="1">
                <a:solidFill>
                  <a:srgbClr val="002060"/>
                </a:solidFill>
              </a:rPr>
              <a:t>Started</a:t>
            </a:r>
            <a:r>
              <a:rPr lang="de-DE" sz="1200" dirty="0">
                <a:solidFill>
                  <a:srgbClr val="002060"/>
                </a:solidFill>
              </a:rPr>
              <a:t>, </a:t>
            </a:r>
            <a:r>
              <a:rPr lang="ru-RU" sz="1200" dirty="0">
                <a:solidFill>
                  <a:srgbClr val="002060"/>
                </a:solidFill>
              </a:rPr>
              <a:t>и и система вызывает метод </a:t>
            </a:r>
            <a:r>
              <a:rPr lang="de-DE" sz="1200" dirty="0" err="1">
                <a:solidFill>
                  <a:srgbClr val="002060"/>
                </a:solidFill>
              </a:rPr>
              <a:t>onStart</a:t>
            </a:r>
            <a:r>
              <a:rPr lang="de-DE" sz="1200" dirty="0">
                <a:solidFill>
                  <a:srgbClr val="002060"/>
                </a:solidFill>
              </a:rPr>
              <a:t>()</a:t>
            </a:r>
          </a:p>
          <a:p>
            <a:pPr marL="114300" indent="0">
              <a:buNone/>
            </a:pPr>
            <a:endParaRPr lang="de-DE" sz="1200" dirty="0">
              <a:solidFill>
                <a:srgbClr val="002060"/>
              </a:solidFill>
            </a:endParaRPr>
          </a:p>
          <a:p>
            <a:r>
              <a:rPr lang="de-DE" sz="1200" b="1" dirty="0" err="1">
                <a:solidFill>
                  <a:srgbClr val="002060"/>
                </a:solidFill>
              </a:rPr>
              <a:t>onStart</a:t>
            </a:r>
            <a:r>
              <a:rPr lang="de-DE" sz="1200" b="1" dirty="0">
                <a:solidFill>
                  <a:srgbClr val="002060"/>
                </a:solidFill>
              </a:rPr>
              <a:t>() - </a:t>
            </a:r>
            <a:r>
              <a:rPr lang="ru-RU" sz="1200" dirty="0">
                <a:solidFill>
                  <a:srgbClr val="002060"/>
                </a:solidFill>
              </a:rPr>
              <a:t>В методе </a:t>
            </a:r>
            <a:r>
              <a:rPr lang="de-DE" sz="1200" b="1" dirty="0" err="1">
                <a:solidFill>
                  <a:srgbClr val="002060"/>
                </a:solidFill>
              </a:rPr>
              <a:t>onStart</a:t>
            </a:r>
            <a:r>
              <a:rPr lang="de-DE" sz="1200" b="1" dirty="0">
                <a:solidFill>
                  <a:srgbClr val="002060"/>
                </a:solidFill>
              </a:rPr>
              <a:t>()</a:t>
            </a:r>
            <a:r>
              <a:rPr lang="de-DE" sz="1200" dirty="0">
                <a:solidFill>
                  <a:srgbClr val="002060"/>
                </a:solidFill>
              </a:rPr>
              <a:t> </a:t>
            </a:r>
            <a:r>
              <a:rPr lang="ru-RU" sz="1200" dirty="0">
                <a:solidFill>
                  <a:srgbClr val="002060"/>
                </a:solidFill>
              </a:rPr>
              <a:t>осуществляется подготовка к выводу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на экран устройства. Как правило, этот метод не требует переопределения, а всю работу производит встроенный код. После завершения работы метода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отображается на экране, вызывается метод </a:t>
            </a:r>
            <a:r>
              <a:rPr lang="de-DE" sz="1200" b="1" dirty="0" err="1">
                <a:solidFill>
                  <a:srgbClr val="002060"/>
                </a:solidFill>
              </a:rPr>
              <a:t>onResume</a:t>
            </a:r>
            <a:r>
              <a:rPr lang="de-DE" sz="1200" dirty="0">
                <a:solidFill>
                  <a:srgbClr val="002060"/>
                </a:solidFill>
              </a:rPr>
              <a:t>, </a:t>
            </a:r>
            <a:r>
              <a:rPr lang="ru-RU" sz="1200" dirty="0">
                <a:solidFill>
                  <a:srgbClr val="002060"/>
                </a:solidFill>
              </a:rPr>
              <a:t>а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переходит в состояние </a:t>
            </a:r>
            <a:r>
              <a:rPr lang="de-DE" sz="1200" dirty="0" err="1">
                <a:solidFill>
                  <a:srgbClr val="002060"/>
                </a:solidFill>
              </a:rPr>
              <a:t>Resumed</a:t>
            </a:r>
            <a:r>
              <a:rPr lang="de-DE" sz="1200" dirty="0">
                <a:solidFill>
                  <a:srgbClr val="002060"/>
                </a:solidFill>
              </a:rPr>
              <a:t>.</a:t>
            </a:r>
          </a:p>
          <a:p>
            <a:pPr marL="114300" indent="0">
              <a:buNone/>
            </a:pPr>
            <a:endParaRPr lang="de-DE" sz="1200" dirty="0">
              <a:solidFill>
                <a:srgbClr val="002060"/>
              </a:solidFill>
            </a:endParaRPr>
          </a:p>
          <a:p>
            <a:r>
              <a:rPr lang="de-DE" sz="1200" b="1" dirty="0" err="1">
                <a:solidFill>
                  <a:srgbClr val="002060"/>
                </a:solidFill>
              </a:rPr>
              <a:t>onResume</a:t>
            </a:r>
            <a:r>
              <a:rPr lang="de-DE" sz="1200" b="1" dirty="0">
                <a:solidFill>
                  <a:srgbClr val="002060"/>
                </a:solidFill>
              </a:rPr>
              <a:t>() - </a:t>
            </a:r>
            <a:r>
              <a:rPr lang="ru-RU" sz="1200" dirty="0">
                <a:solidFill>
                  <a:srgbClr val="002060"/>
                </a:solidFill>
              </a:rPr>
              <a:t>При вызове метода </a:t>
            </a:r>
            <a:r>
              <a:rPr lang="de-DE" sz="1200" dirty="0" err="1">
                <a:solidFill>
                  <a:srgbClr val="002060"/>
                </a:solidFill>
              </a:rPr>
              <a:t>onResume</a:t>
            </a:r>
            <a:r>
              <a:rPr lang="de-DE" sz="1200" dirty="0">
                <a:solidFill>
                  <a:srgbClr val="002060"/>
                </a:solidFill>
              </a:rPr>
              <a:t> 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переходит в состояние </a:t>
            </a:r>
            <a:r>
              <a:rPr lang="de-DE" sz="1200" dirty="0" err="1">
                <a:solidFill>
                  <a:srgbClr val="002060"/>
                </a:solidFill>
              </a:rPr>
              <a:t>Resumed</a:t>
            </a:r>
            <a:r>
              <a:rPr lang="de-DE" sz="1200" dirty="0">
                <a:solidFill>
                  <a:srgbClr val="002060"/>
                </a:solidFill>
              </a:rPr>
              <a:t> </a:t>
            </a:r>
            <a:r>
              <a:rPr lang="ru-RU" sz="1200" dirty="0">
                <a:solidFill>
                  <a:srgbClr val="002060"/>
                </a:solidFill>
              </a:rPr>
              <a:t>и отображается на экране устройства, и пользователь может с ней взаимодействовать. И собственно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остается в этом состоянии, пока она не потеряет фокус, например, </a:t>
            </a:r>
            <a:r>
              <a:rPr lang="ru-RU" sz="1200" dirty="0" err="1">
                <a:solidFill>
                  <a:srgbClr val="002060"/>
                </a:solidFill>
              </a:rPr>
              <a:t>вследствии</a:t>
            </a:r>
            <a:r>
              <a:rPr lang="ru-RU" sz="1200" dirty="0">
                <a:solidFill>
                  <a:srgbClr val="002060"/>
                </a:solidFill>
              </a:rPr>
              <a:t> переключения на другую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или просто из-за выключения экрана устройства.</a:t>
            </a:r>
            <a:endParaRPr lang="en-GB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Activity Lifecycle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5C92B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sz="1200" b="1" dirty="0" err="1">
                <a:solidFill>
                  <a:srgbClr val="002060"/>
                </a:solidFill>
              </a:rPr>
              <a:t>onPause</a:t>
            </a:r>
            <a:r>
              <a:rPr lang="de-DE" sz="1200" b="1" dirty="0">
                <a:solidFill>
                  <a:srgbClr val="002060"/>
                </a:solidFill>
              </a:rPr>
              <a:t>() - </a:t>
            </a:r>
            <a:r>
              <a:rPr lang="ru-RU" sz="1200" dirty="0">
                <a:solidFill>
                  <a:srgbClr val="002060"/>
                </a:solidFill>
              </a:rPr>
              <a:t>Если пользователь решит перейти к другой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, </a:t>
            </a:r>
            <a:r>
              <a:rPr lang="ru-RU" sz="1200" dirty="0">
                <a:solidFill>
                  <a:srgbClr val="002060"/>
                </a:solidFill>
              </a:rPr>
              <a:t>то система вызывает метод </a:t>
            </a:r>
            <a:r>
              <a:rPr lang="de-DE" sz="1200" b="1" dirty="0" err="1">
                <a:solidFill>
                  <a:srgbClr val="002060"/>
                </a:solidFill>
              </a:rPr>
              <a:t>onPause</a:t>
            </a:r>
            <a:r>
              <a:rPr lang="de-DE" sz="1200" dirty="0">
                <a:solidFill>
                  <a:srgbClr val="002060"/>
                </a:solidFill>
              </a:rPr>
              <a:t>, </a:t>
            </a:r>
            <a:r>
              <a:rPr lang="ru-RU" sz="1200" dirty="0">
                <a:solidFill>
                  <a:srgbClr val="002060"/>
                </a:solidFill>
              </a:rPr>
              <a:t>а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переходит в состояние </a:t>
            </a:r>
            <a:r>
              <a:rPr lang="de-DE" sz="1200" dirty="0" err="1">
                <a:solidFill>
                  <a:srgbClr val="002060"/>
                </a:solidFill>
              </a:rPr>
              <a:t>Paused</a:t>
            </a:r>
            <a:r>
              <a:rPr lang="de-DE" sz="1200" dirty="0">
                <a:solidFill>
                  <a:srgbClr val="002060"/>
                </a:solidFill>
              </a:rPr>
              <a:t>. </a:t>
            </a:r>
            <a:r>
              <a:rPr lang="ru-RU" sz="1200" dirty="0">
                <a:solidFill>
                  <a:srgbClr val="002060"/>
                </a:solidFill>
              </a:rPr>
              <a:t>В этом методе можно освобождать используемые ресурсы, приостанавливать процессы, например, воспроизведение аудио, </a:t>
            </a:r>
            <a:r>
              <a:rPr lang="ru-RU" sz="1200" dirty="0" err="1">
                <a:solidFill>
                  <a:srgbClr val="002060"/>
                </a:solidFill>
              </a:rPr>
              <a:t>анимаций</a:t>
            </a:r>
            <a:r>
              <a:rPr lang="ru-RU" sz="1200" dirty="0">
                <a:solidFill>
                  <a:srgbClr val="002060"/>
                </a:solidFill>
              </a:rPr>
              <a:t>, останавливать работу камеры (если она используется) и т.д., чтобы они меньше сказывались на производительность системы.</a:t>
            </a:r>
            <a:r>
              <a:rPr lang="en-GB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Но надо учитывать, что в этот состоянии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по прежнему остается видимой на экране, и на работу данного метода отводится очень мало времени, поэтому не стоит здесь сохранять какие-то данные, особенно если при этом требуется обращение к сети, например, отправка данных по интернету, или обращение к базе данных - подобные действия лучше выполнять в методе</a:t>
            </a:r>
            <a:r>
              <a:rPr lang="ru-RU" sz="1200" b="1" dirty="0">
                <a:solidFill>
                  <a:srgbClr val="002060"/>
                </a:solidFill>
              </a:rPr>
              <a:t> </a:t>
            </a:r>
            <a:r>
              <a:rPr lang="de-DE" sz="1200" b="1" dirty="0" err="1">
                <a:solidFill>
                  <a:srgbClr val="002060"/>
                </a:solidFill>
              </a:rPr>
              <a:t>onStop</a:t>
            </a:r>
            <a:r>
              <a:rPr lang="de-DE" sz="1200" b="1" dirty="0">
                <a:solidFill>
                  <a:srgbClr val="002060"/>
                </a:solidFill>
              </a:rPr>
              <a:t>(). </a:t>
            </a:r>
            <a:r>
              <a:rPr lang="ru-RU" sz="1200" dirty="0">
                <a:solidFill>
                  <a:srgbClr val="002060"/>
                </a:solidFill>
              </a:rPr>
              <a:t>После выполнения этого метода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становится невидимой, не отображается на экране, но она все </a:t>
            </a:r>
            <a:r>
              <a:rPr lang="ru-RU" sz="1200" dirty="0" err="1">
                <a:solidFill>
                  <a:srgbClr val="002060"/>
                </a:solidFill>
              </a:rPr>
              <a:t>ещ</a:t>
            </a:r>
            <a:r>
              <a:rPr lang="en-GB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активна. И если пользователь решит вернуться к этой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, </a:t>
            </a:r>
            <a:r>
              <a:rPr lang="ru-RU" sz="1200" dirty="0">
                <a:solidFill>
                  <a:srgbClr val="002060"/>
                </a:solidFill>
              </a:rPr>
              <a:t>то система вызовет снова метод </a:t>
            </a:r>
            <a:r>
              <a:rPr lang="de-DE" sz="1200" dirty="0" err="1">
                <a:solidFill>
                  <a:srgbClr val="002060"/>
                </a:solidFill>
              </a:rPr>
              <a:t>onResume</a:t>
            </a:r>
            <a:r>
              <a:rPr lang="de-DE" sz="1200" dirty="0">
                <a:solidFill>
                  <a:srgbClr val="002060"/>
                </a:solidFill>
              </a:rPr>
              <a:t>, </a:t>
            </a:r>
            <a:r>
              <a:rPr lang="ru-RU" sz="1200" dirty="0">
                <a:solidFill>
                  <a:srgbClr val="002060"/>
                </a:solidFill>
              </a:rPr>
              <a:t>и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  </a:t>
            </a:r>
            <a:r>
              <a:rPr lang="ru-RU" sz="1200" dirty="0">
                <a:solidFill>
                  <a:srgbClr val="002060"/>
                </a:solidFill>
              </a:rPr>
              <a:t>снова появится на экране.</a:t>
            </a:r>
          </a:p>
          <a:p>
            <a:r>
              <a:rPr lang="ru-RU" sz="1200" dirty="0">
                <a:solidFill>
                  <a:srgbClr val="002060"/>
                </a:solidFill>
              </a:rPr>
              <a:t>Другой вариант работы может возникнуть, если вдруг система видит, что для работы активных приложений необходимо больше памяти. И система может сама завершить полностью работу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, </a:t>
            </a:r>
            <a:r>
              <a:rPr lang="ru-RU" sz="1200" dirty="0">
                <a:solidFill>
                  <a:srgbClr val="002060"/>
                </a:solidFill>
              </a:rPr>
              <a:t>которая невидима и находится в фоне. Либо пользователь может нажать на кнопку </a:t>
            </a:r>
            <a:r>
              <a:rPr lang="de-DE" sz="1200" dirty="0">
                <a:solidFill>
                  <a:srgbClr val="002060"/>
                </a:solidFill>
              </a:rPr>
              <a:t>Back (</a:t>
            </a:r>
            <a:r>
              <a:rPr lang="ru-RU" sz="1200" dirty="0">
                <a:solidFill>
                  <a:srgbClr val="002060"/>
                </a:solidFill>
              </a:rPr>
              <a:t>Назад). В этом случае у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вызывается метод </a:t>
            </a:r>
            <a:r>
              <a:rPr lang="de-DE" sz="1200" b="1" dirty="0" err="1">
                <a:solidFill>
                  <a:srgbClr val="002060"/>
                </a:solidFill>
              </a:rPr>
              <a:t>onStop</a:t>
            </a:r>
            <a:r>
              <a:rPr lang="de-DE" sz="12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Activity Lifecycle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5C92B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sz="1200" b="1" dirty="0" err="1">
                <a:solidFill>
                  <a:srgbClr val="002060"/>
                </a:solidFill>
              </a:rPr>
              <a:t>onStop</a:t>
            </a:r>
            <a:r>
              <a:rPr lang="de-DE" sz="1200" b="1" dirty="0">
                <a:solidFill>
                  <a:srgbClr val="002060"/>
                </a:solidFill>
              </a:rPr>
              <a:t>() - </a:t>
            </a:r>
            <a:r>
              <a:rPr lang="ru-RU" sz="1200" dirty="0">
                <a:solidFill>
                  <a:srgbClr val="002060"/>
                </a:solidFill>
              </a:rPr>
              <a:t>В этом методе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переходит в состояние </a:t>
            </a:r>
            <a:r>
              <a:rPr lang="de-DE" sz="1200" dirty="0" err="1">
                <a:solidFill>
                  <a:srgbClr val="002060"/>
                </a:solidFill>
              </a:rPr>
              <a:t>Stopped</a:t>
            </a:r>
            <a:r>
              <a:rPr lang="de-DE" sz="1200" dirty="0">
                <a:solidFill>
                  <a:srgbClr val="002060"/>
                </a:solidFill>
              </a:rPr>
              <a:t>. </a:t>
            </a:r>
            <a:r>
              <a:rPr lang="ru-RU" sz="1200" dirty="0">
                <a:solidFill>
                  <a:srgbClr val="002060"/>
                </a:solidFill>
              </a:rPr>
              <a:t>В этом состоянии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полностью невидима. В методе </a:t>
            </a:r>
            <a:r>
              <a:rPr lang="de-DE" sz="1200" dirty="0" err="1">
                <a:solidFill>
                  <a:srgbClr val="002060"/>
                </a:solidFill>
              </a:rPr>
              <a:t>onStop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следует </a:t>
            </a:r>
            <a:r>
              <a:rPr lang="ru-RU" sz="1200" dirty="0" err="1">
                <a:solidFill>
                  <a:srgbClr val="002060"/>
                </a:solidFill>
              </a:rPr>
              <a:t>особождать</a:t>
            </a:r>
            <a:r>
              <a:rPr lang="ru-RU" sz="1200" dirty="0">
                <a:solidFill>
                  <a:srgbClr val="002060"/>
                </a:solidFill>
              </a:rPr>
              <a:t> используемые ресурсы, которые не нужны пользователю, когда он не взаимодействует с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. </a:t>
            </a:r>
            <a:r>
              <a:rPr lang="ru-RU" sz="1200" dirty="0">
                <a:solidFill>
                  <a:srgbClr val="002060"/>
                </a:solidFill>
              </a:rPr>
              <a:t>Здесь также можно сохранять данные, например, в базу данных.</a:t>
            </a:r>
            <a:r>
              <a:rPr lang="en-GB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При этом во время состояния </a:t>
            </a:r>
            <a:r>
              <a:rPr lang="de-DE" sz="1200" dirty="0" err="1">
                <a:solidFill>
                  <a:srgbClr val="002060"/>
                </a:solidFill>
              </a:rPr>
              <a:t>Stopped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остается в памяти устройства, сохраняется состояние всех элементов интерфейса. К примеру, если в текстовое поле </a:t>
            </a:r>
            <a:r>
              <a:rPr lang="de-DE" sz="1200" dirty="0" err="1">
                <a:solidFill>
                  <a:srgbClr val="002060"/>
                </a:solidFill>
              </a:rPr>
              <a:t>EditText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был введен какой-то текст, то после возобновления работы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и перехода ее в состояние </a:t>
            </a:r>
            <a:r>
              <a:rPr lang="de-DE" sz="1200" dirty="0" err="1">
                <a:solidFill>
                  <a:srgbClr val="002060"/>
                </a:solidFill>
              </a:rPr>
              <a:t>Resumed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мы вновь увидим в текстовом поле ранее введенный текст.</a:t>
            </a:r>
            <a:r>
              <a:rPr lang="en-GB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Если после вызова метода </a:t>
            </a:r>
            <a:r>
              <a:rPr lang="de-DE" sz="1200" b="1" dirty="0" err="1">
                <a:solidFill>
                  <a:srgbClr val="002060"/>
                </a:solidFill>
              </a:rPr>
              <a:t>onStop</a:t>
            </a:r>
            <a:r>
              <a:rPr lang="de-DE" sz="1200" dirty="0">
                <a:solidFill>
                  <a:srgbClr val="002060"/>
                </a:solidFill>
              </a:rPr>
              <a:t> </a:t>
            </a:r>
            <a:r>
              <a:rPr lang="ru-RU" sz="1200" dirty="0">
                <a:solidFill>
                  <a:srgbClr val="002060"/>
                </a:solidFill>
              </a:rPr>
              <a:t>пользователь решит вернуться к прежней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, </a:t>
            </a:r>
            <a:r>
              <a:rPr lang="ru-RU" sz="1200" dirty="0">
                <a:solidFill>
                  <a:srgbClr val="002060"/>
                </a:solidFill>
              </a:rPr>
              <a:t>тогда система вызовет метод </a:t>
            </a:r>
            <a:r>
              <a:rPr lang="de-DE" sz="1200" b="1" dirty="0" err="1">
                <a:solidFill>
                  <a:srgbClr val="002060"/>
                </a:solidFill>
              </a:rPr>
              <a:t>onRestart</a:t>
            </a:r>
            <a:r>
              <a:rPr lang="de-DE" sz="1200" dirty="0">
                <a:solidFill>
                  <a:srgbClr val="002060"/>
                </a:solidFill>
              </a:rPr>
              <a:t>. </a:t>
            </a:r>
            <a:r>
              <a:rPr lang="ru-RU" sz="1200" dirty="0">
                <a:solidFill>
                  <a:srgbClr val="002060"/>
                </a:solidFill>
              </a:rPr>
              <a:t>Если же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вовсе завершила свою работу, например, из-за закрытия приложения, то вызывается метод </a:t>
            </a:r>
            <a:r>
              <a:rPr lang="de-DE" sz="1200" b="1" dirty="0" err="1">
                <a:solidFill>
                  <a:srgbClr val="002060"/>
                </a:solidFill>
              </a:rPr>
              <a:t>onDestroy</a:t>
            </a:r>
            <a:r>
              <a:rPr lang="de-DE" sz="1200" b="1" dirty="0">
                <a:solidFill>
                  <a:srgbClr val="002060"/>
                </a:solidFill>
              </a:rPr>
              <a:t>()</a:t>
            </a:r>
            <a:r>
              <a:rPr lang="de-DE" sz="1200" dirty="0">
                <a:solidFill>
                  <a:srgbClr val="002060"/>
                </a:solidFill>
              </a:rPr>
              <a:t>.</a:t>
            </a:r>
          </a:p>
          <a:p>
            <a:endParaRPr lang="de-DE" sz="1200" b="1" dirty="0">
              <a:solidFill>
                <a:srgbClr val="002060"/>
              </a:solidFill>
            </a:endParaRPr>
          </a:p>
          <a:p>
            <a:r>
              <a:rPr lang="de-DE" sz="1200" b="1" dirty="0" err="1">
                <a:solidFill>
                  <a:srgbClr val="002060"/>
                </a:solidFill>
              </a:rPr>
              <a:t>onDestroy</a:t>
            </a:r>
            <a:r>
              <a:rPr lang="de-DE" sz="1200" b="1" dirty="0">
                <a:solidFill>
                  <a:srgbClr val="002060"/>
                </a:solidFill>
              </a:rPr>
              <a:t>() - </a:t>
            </a:r>
            <a:r>
              <a:rPr lang="ru-RU" sz="1200" dirty="0">
                <a:solidFill>
                  <a:srgbClr val="002060"/>
                </a:solidFill>
              </a:rPr>
              <a:t>Ну и завершается работа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вызовом метода </a:t>
            </a:r>
            <a:r>
              <a:rPr lang="de-DE" sz="1200" b="1" dirty="0" err="1">
                <a:solidFill>
                  <a:srgbClr val="002060"/>
                </a:solidFill>
              </a:rPr>
              <a:t>onDestroy</a:t>
            </a:r>
            <a:r>
              <a:rPr lang="de-DE" sz="1200" dirty="0">
                <a:solidFill>
                  <a:srgbClr val="002060"/>
                </a:solidFill>
              </a:rPr>
              <a:t>, </a:t>
            </a:r>
            <a:r>
              <a:rPr lang="ru-RU" sz="1200" dirty="0">
                <a:solidFill>
                  <a:srgbClr val="002060"/>
                </a:solidFill>
              </a:rPr>
              <a:t>который возникает либо, если система решит убить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в силу конфигурационных причин (например, поворот экрана или при </a:t>
            </a:r>
            <a:r>
              <a:rPr lang="ru-RU" sz="1200" dirty="0" err="1">
                <a:solidFill>
                  <a:srgbClr val="002060"/>
                </a:solidFill>
              </a:rPr>
              <a:t>многоконном</a:t>
            </a:r>
            <a:r>
              <a:rPr lang="ru-RU" sz="1200" dirty="0">
                <a:solidFill>
                  <a:srgbClr val="002060"/>
                </a:solidFill>
              </a:rPr>
              <a:t> режиме), либо при вызове метода </a:t>
            </a:r>
            <a:r>
              <a:rPr lang="de-DE" sz="1200" b="1" dirty="0">
                <a:solidFill>
                  <a:srgbClr val="002060"/>
                </a:solidFill>
              </a:rPr>
              <a:t>finish()</a:t>
            </a:r>
            <a:r>
              <a:rPr lang="de-DE" sz="1200" dirty="0">
                <a:solidFill>
                  <a:srgbClr val="002060"/>
                </a:solidFill>
              </a:rPr>
              <a:t>. </a:t>
            </a:r>
            <a:r>
              <a:rPr lang="ru-RU" sz="1200" dirty="0">
                <a:solidFill>
                  <a:srgbClr val="002060"/>
                </a:solidFill>
              </a:rPr>
              <a:t>Также следует отметить, что при изменении ориентации экрана система завершает </a:t>
            </a:r>
            <a:r>
              <a:rPr lang="de-DE" sz="1200" dirty="0" err="1">
                <a:solidFill>
                  <a:srgbClr val="002060"/>
                </a:solidFill>
              </a:rPr>
              <a:t>activity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и затем создает ее заново, вызывая метод </a:t>
            </a:r>
            <a:r>
              <a:rPr lang="de-DE" sz="1200" b="1" dirty="0" err="1">
                <a:solidFill>
                  <a:srgbClr val="002060"/>
                </a:solidFill>
              </a:rPr>
              <a:t>onCreate</a:t>
            </a:r>
            <a:r>
              <a:rPr lang="de-DE" sz="12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1883"/>
      </p:ext>
    </p:extLst>
  </p:cSld>
  <p:clrMapOvr>
    <a:masterClrMapping/>
  </p:clrMapOvr>
</p:sld>
</file>

<file path=ppt/theme/theme1.xml><?xml version="1.0" encoding="utf-8"?>
<a:theme xmlns:a="http://schemas.openxmlformats.org/drawingml/2006/main" name="Сланец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ekTech" id="{38BEDB44-5011-4A47-8A5B-BA7C4524966B}" vid="{A8CA8C89-7EF0-A741-AE66-AB7AB36E620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16</TotalTime>
  <Words>634</Words>
  <Application>Microsoft Macintosh PowerPoint</Application>
  <PresentationFormat>Экран (16:9)</PresentationFormat>
  <Paragraphs>15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Oswald</vt:lpstr>
      <vt:lpstr>Average</vt:lpstr>
      <vt:lpstr>Сланец</vt:lpstr>
      <vt:lpstr>Activity Lifecycle</vt:lpstr>
      <vt:lpstr>Презентация PowerPoint</vt:lpstr>
      <vt:lpstr>Activity Lifecycle</vt:lpstr>
      <vt:lpstr>Activity Lifecycle</vt:lpstr>
      <vt:lpstr>Activity Lifecycle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Lifecycle</dc:title>
  <dc:creator>Microsoft Office User</dc:creator>
  <cp:lastModifiedBy>Microsoft Office User</cp:lastModifiedBy>
  <cp:revision>2</cp:revision>
  <dcterms:created xsi:type="dcterms:W3CDTF">2021-02-26T10:24:19Z</dcterms:created>
  <dcterms:modified xsi:type="dcterms:W3CDTF">2021-03-14T11:08:49Z</dcterms:modified>
</cp:coreProperties>
</file>