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Introduction to Machine Learning</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Machine learning (ML) is a branch of artificial intelligence (AI) focused on enabling computer systems to learn from data without explicit programming.  Instead of relying on pre-defined rules, ML algorithms identify patterns, make predictions, and improve their performance over time based on the data they are exposed to. This allows computers to solve complex problems and adapt to new information autonomously.  Key applications include image recognition, natural language processing, and predictive analytics.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vibrant, futuristic cityscape at night, with glowing data streams flowing between interconnected nodes representing machine learning algorithms.  Style: cyberpunk, smooth gradients, detailed nodes.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Types of Machine Learning</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Supervised Learning:</a:t>
            </a:r>
            <a:r>
              <a:rPr sz="1600">
                <a:solidFill>
                  <a:srgbClr val="FFFFFF"/>
                </a:solidFill>
              </a:rPr>
              <a:t> Algorithms learn from labeled data (input and desired output). Examples include linear regression and support vector machines.</a:t>
            </a:r>
          </a:p>
          <a:p>
            <a:pPr algn="l"/>
            <a:r>
              <a:rPr b="1" sz="1600">
                <a:solidFill>
                  <a:srgbClr val="FFFFFF"/>
                </a:solidFill>
              </a:rPr>
              <a:t>Unsupervised Learning:</a:t>
            </a:r>
            <a:r>
              <a:rPr sz="1600">
                <a:solidFill>
                  <a:srgbClr val="FFFFFF"/>
                </a:solidFill>
              </a:rPr>
              <a:t> Algorithms learn from unlabeled data, identifying patterns and structures. Examples include clustering and dimensionality reduction.</a:t>
            </a:r>
          </a:p>
          <a:p>
            <a:pPr algn="l"/>
            <a:r>
              <a:rPr b="1" sz="1600">
                <a:solidFill>
                  <a:srgbClr val="FFFFFF"/>
                </a:solidFill>
              </a:rPr>
              <a:t>Reinforcement Learning:</a:t>
            </a:r>
            <a:r>
              <a:rPr sz="1600">
                <a:solidFill>
                  <a:srgbClr val="FFFFFF"/>
                </a:solidFill>
              </a:rPr>
              <a:t> Algorithms learn through trial and error, interacting with an environment to maximize a reward. Examples include game playing AI and robotics control.</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flowchart illustrating the three types of machine learning: supervised, unsupervised, and reinforcement learning. Each type should be visually distinct, with icons representing data and algorithms. Style: minimalist, clean lines, bright colors.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Supervised Learning in Detail</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Supervised learning involves training an algorithm on a dataset with known inputs and outputs. The algorithm learns the mapping between inputs and outputs, allowing it to predict outputs for new, unseen inputs.  Common techniques include linear regression for predicting continuous values and classification algorithms like logistic regression and decision trees for predicting categorical values.  Evaluation metrics such as accuracy, precision, and recall are crucial for assessing model performance.</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graph illustrating a linear regression model, showing data points and the best-fit line.  Include labels for the axes and the regression line equation. Style: clean and academic, with a focus on data visualization.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Unsupervised Learning in Detail</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Unsupervised learning focuses on discovering hidden patterns and structures in unlabeled data.  Clustering algorithms group similar data points together, while dimensionality reduction techniques reduce the number of variables while preserving important information.  Examples of clustering algorithms include k-means and hierarchical clustering. Principal Component Analysis (PCA) is a popular dimensionality reduction technique.  The goal is to gain insights and understanding from the data without pre-defined labels.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scatter plot visualizing a k-means clustering algorithm, with distinct clusters of data points in different colors.  The centroids of the clusters should be clearly marked. Style: data visualization, clear and concise.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Real-World Applications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b="1" sz="1600">
                <a:solidFill>
                  <a:srgbClr val="FFFFFF"/>
                </a:solidFill>
              </a:rPr>
              <a:t>Image Recognition:</a:t>
            </a:r>
            <a:r>
              <a:rPr sz="1600">
                <a:solidFill>
                  <a:srgbClr val="FFFFFF"/>
                </a:solidFill>
              </a:rPr>
              <a:t> Used in self-driving cars, facial recognition systems, and medical image analysis.</a:t>
            </a:r>
          </a:p>
          <a:p>
            <a:pPr algn="l"/>
            <a:r>
              <a:rPr b="1" sz="1600">
                <a:solidFill>
                  <a:srgbClr val="FFFFFF"/>
                </a:solidFill>
              </a:rPr>
              <a:t>Natural Language Processing (NLP):</a:t>
            </a:r>
            <a:r>
              <a:rPr sz="1600">
                <a:solidFill>
                  <a:srgbClr val="FFFFFF"/>
                </a:solidFill>
              </a:rPr>
              <a:t>  Powers chatbots, machine translation, and sentiment analysis.</a:t>
            </a:r>
          </a:p>
          <a:p>
            <a:pPr algn="l"/>
            <a:r>
              <a:rPr b="1" sz="1600">
                <a:solidFill>
                  <a:srgbClr val="FFFFFF"/>
                </a:solidFill>
              </a:rPr>
              <a:t>Predictive Analytics:</a:t>
            </a:r>
            <a:r>
              <a:rPr sz="1600">
                <a:solidFill>
                  <a:srgbClr val="FFFFFF"/>
                </a:solidFill>
              </a:rPr>
              <a:t> Used in fraud detection, risk management, and customer churn prediction.</a:t>
            </a:r>
          </a:p>
          <a:p>
            <a:pPr algn="l"/>
            <a:r>
              <a:rPr b="1" sz="1600">
                <a:solidFill>
                  <a:srgbClr val="FFFFFF"/>
                </a:solidFill>
              </a:rPr>
              <a:t>Recommendation Systems:</a:t>
            </a:r>
            <a:r>
              <a:rPr sz="1600">
                <a:solidFill>
                  <a:srgbClr val="FFFFFF"/>
                </a:solidFill>
              </a:rPr>
              <a:t> Used by e-commerce platforms to suggest products to users.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collage showcasing diverse applications of machine learning: a self-driving car, a chatbot interface, a medical image with highlighted anomalies, and a personalized product recommendation screen. Style: photorealistic, vibrant, and dynamic.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Challenges and Ethical Considerations</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While powerful, ML faces challenges including:</a:t>
            </a:r>
          </a:p>
          <a:p>
            <a:pPr algn="l"/>
            <a:r>
              <a:rPr b="1" sz="1600">
                <a:solidFill>
                  <a:srgbClr val="FFFFFF"/>
                </a:solidFill>
              </a:rPr>
              <a:t>Data Bias:</a:t>
            </a:r>
            <a:r>
              <a:rPr sz="1600">
                <a:solidFill>
                  <a:srgbClr val="FFFFFF"/>
                </a:solidFill>
              </a:rPr>
              <a:t> Biased training data can lead to unfair or discriminatory outcomes.</a:t>
            </a:r>
          </a:p>
          <a:p>
            <a:pPr algn="l"/>
            <a:r>
              <a:rPr b="1" sz="1600">
                <a:solidFill>
                  <a:srgbClr val="FFFFFF"/>
                </a:solidFill>
              </a:rPr>
              <a:t>Model Explainability:</a:t>
            </a:r>
            <a:r>
              <a:rPr sz="1600">
                <a:solidFill>
                  <a:srgbClr val="FFFFFF"/>
                </a:solidFill>
              </a:rPr>
              <a:t> Understanding why a model makes a specific prediction can be difficult.</a:t>
            </a:r>
          </a:p>
          <a:p>
            <a:pPr algn="l"/>
            <a:r>
              <a:rPr b="1" sz="1600">
                <a:solidFill>
                  <a:srgbClr val="FFFFFF"/>
                </a:solidFill>
              </a:rPr>
              <a:t>Data Privacy:</a:t>
            </a:r>
            <a:r>
              <a:rPr sz="1600">
                <a:solidFill>
                  <a:srgbClr val="FFFFFF"/>
                </a:solidFill>
              </a:rPr>
              <a:t> Protecting sensitive data used in training is crucial.</a:t>
            </a:r>
          </a:p>
          <a:p>
            <a:pPr algn="l"/>
            <a:r>
              <a:rPr b="1" sz="1600">
                <a:solidFill>
                  <a:srgbClr val="FFFFFF"/>
                </a:solidFill>
              </a:rPr>
              <a:t>Computational Cost:</a:t>
            </a:r>
            <a:r>
              <a:rPr sz="1600">
                <a:solidFill>
                  <a:srgbClr val="FFFFFF"/>
                </a:solidFill>
              </a:rPr>
              <a:t> Training complex models can require significant computational resources.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image representing ethical dilemmas in AI: a scale balancing data privacy with model accuracy, with symbolic representations of bias and fairness. Style: surreal, thought-provoking, dark background with glowing elements.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The Future of Machine Learning</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The field of machine learning is rapidly evolving.  Future developments include:</a:t>
            </a:r>
          </a:p>
          <a:p>
            <a:pPr algn="l"/>
            <a:r>
              <a:rPr b="1" sz="1600">
                <a:solidFill>
                  <a:srgbClr val="FFFFFF"/>
                </a:solidFill>
              </a:rPr>
              <a:t>Increased Automation:</a:t>
            </a:r>
            <a:r>
              <a:rPr sz="1600">
                <a:solidFill>
                  <a:srgbClr val="FFFFFF"/>
                </a:solidFill>
              </a:rPr>
              <a:t> AutoML tools will simplify the process of building and deploying ML models.</a:t>
            </a:r>
          </a:p>
          <a:p>
            <a:pPr algn="l"/>
            <a:r>
              <a:rPr b="1" sz="1600">
                <a:solidFill>
                  <a:srgbClr val="FFFFFF"/>
                </a:solidFill>
              </a:rPr>
              <a:t>Explainable AI (XAI):</a:t>
            </a:r>
            <a:r>
              <a:rPr sz="1600">
                <a:solidFill>
                  <a:srgbClr val="FFFFFF"/>
                </a:solidFill>
              </a:rPr>
              <a:t>  Developing more transparent and interpretable models.</a:t>
            </a:r>
          </a:p>
          <a:p>
            <a:pPr algn="l"/>
            <a:r>
              <a:rPr b="1" sz="1600">
                <a:solidFill>
                  <a:srgbClr val="FFFFFF"/>
                </a:solidFill>
              </a:rPr>
              <a:t>Edge Computing:</a:t>
            </a:r>
            <a:r>
              <a:rPr sz="1600">
                <a:solidFill>
                  <a:srgbClr val="FFFFFF"/>
                </a:solidFill>
              </a:rPr>
              <a:t> Running ML models on devices closer to the data source, reducing latency.</a:t>
            </a:r>
          </a:p>
          <a:p>
            <a:pPr algn="l"/>
            <a:r>
              <a:rPr b="1" sz="1600">
                <a:solidFill>
                  <a:srgbClr val="FFFFFF"/>
                </a:solidFill>
              </a:rPr>
              <a:t>Federated Learning:</a:t>
            </a:r>
            <a:r>
              <a:rPr sz="1600">
                <a:solidFill>
                  <a:srgbClr val="FFFFFF"/>
                </a:solidFill>
              </a:rPr>
              <a:t> Training models on decentralized data without sharing sensitive information.</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futuristic scene depicting interconnected devices and systems learning and adapting collaboratively, with data flowing smoothly between them. Style: clean, futuristic, bright and optimistic.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