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Initial Article Identification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600">
                <a:solidFill>
                  <a:srgbClr val="FFFFFF"/>
                </a:solidFill>
              </a:rPr>
              <a:t>A total of </a:t>
            </a:r>
            <a:r>
              <a:rPr b="1" sz="1600">
                <a:solidFill>
                  <a:srgbClr val="FFFFFF"/>
                </a:solidFill>
              </a:rPr>
              <a:t>510</a:t>
            </a:r>
            <a:r>
              <a:rPr sz="1600">
                <a:solidFill>
                  <a:srgbClr val="FFFFFF"/>
                </a:solidFill>
              </a:rPr>
              <a:t> articles were identified.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Sources included: ACM Digital, Total Article, IEEE, Research Article Source, Explore, Gate, Google Scholar.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stylized infographic showing a funnel, starting wide at the top with various logos representing the sources (ACM, IEEE, Google Scholar, etc.), narrowing down to a smaller number at the bottom, labeled '510 Articles Identified'. Use a vibrant color palette and clean 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Review Paper Removal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b="1" sz="1600">
                <a:solidFill>
                  <a:srgbClr val="FFFFFF"/>
                </a:solidFill>
              </a:rPr>
              <a:t>7</a:t>
            </a:r>
            <a:r>
              <a:rPr sz="1600">
                <a:solidFill>
                  <a:srgbClr val="FFFFFF"/>
                </a:solidFill>
              </a:rPr>
              <a:t> review papers were removed from the initial pool of 510 articles.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digital illustration depicting a process of filtering. Show a large pile of papers shrinking down as review papers are separated and discarded. Style it like a minimalist graphic.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Duplicate Paper Removal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b="1" sz="1600">
                <a:solidFill>
                  <a:srgbClr val="FFFFFF"/>
                </a:solidFill>
              </a:rPr>
              <a:t>22</a:t>
            </a:r>
            <a:r>
              <a:rPr sz="1600">
                <a:solidFill>
                  <a:srgbClr val="FFFFFF"/>
                </a:solidFill>
              </a:rPr>
              <a:t> duplicate papers were removed after the initial identification and review paper removal.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visual representation of data deduplication, perhaps with overlapping documents transforming into a single, unified version. Use a clean, corporate style with subtle animations.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Filtering and Inclusion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b="1" sz="1600">
                <a:solidFill>
                  <a:srgbClr val="FFFFFF"/>
                </a:solidFill>
              </a:rPr>
              <a:t>68</a:t>
            </a:r>
            <a:r>
              <a:rPr sz="1600">
                <a:solidFill>
                  <a:srgbClr val="FFFFFF"/>
                </a:solidFill>
              </a:rPr>
              <a:t> review papers were filtered.</a:t>
            </a:r>
          </a:p>
          <a:p>
            <a:pPr algn="l"/>
            <a:r>
              <a:rPr b="1" sz="1600">
                <a:solidFill>
                  <a:srgbClr val="FFFFFF"/>
                </a:solidFill>
              </a:rPr>
              <a:t>42</a:t>
            </a:r>
            <a:r>
              <a:rPr sz="1600">
                <a:solidFill>
                  <a:srgbClr val="FFFFFF"/>
                </a:solidFill>
              </a:rPr>
              <a:t> articles satisfied the inclusion criteria.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Inclusion criteria included publication dates between </a:t>
            </a:r>
            <a:r>
              <a:rPr b="1" sz="1600">
                <a:solidFill>
                  <a:srgbClr val="FFFFFF"/>
                </a:solidFill>
              </a:rPr>
              <a:t>2015 and 2025</a:t>
            </a:r>
            <a:r>
              <a:rPr sz="16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flowchart graphic displaying the filtering process; start with a large number, then show steps reducing the number using filters and criteria. Visually represent inclusion criteria, such as a date range, as highlighted sections.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Exclusion and Language Criteria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b="1" sz="1600">
                <a:solidFill>
                  <a:srgbClr val="FFFFFF"/>
                </a:solidFill>
              </a:rPr>
              <a:t>22</a:t>
            </a:r>
            <a:r>
              <a:rPr sz="1600">
                <a:solidFill>
                  <a:srgbClr val="FFFFFF"/>
                </a:solidFill>
              </a:rPr>
              <a:t> articles were removed due to exclusion criteria.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Articles needed to be in </a:t>
            </a:r>
            <a:r>
              <a:rPr b="1" sz="1600">
                <a:solidFill>
                  <a:srgbClr val="FFFFFF"/>
                </a:solidFill>
              </a:rPr>
              <a:t>English</a:t>
            </a:r>
            <a:r>
              <a:rPr sz="1600">
                <a:solidFill>
                  <a:srgbClr val="FFFFFF"/>
                </a:solidFill>
              </a:rPr>
              <a:t> with </a:t>
            </a:r>
            <a:r>
              <a:rPr b="1" sz="1600">
                <a:solidFill>
                  <a:srgbClr val="FFFFFF"/>
                </a:solidFill>
              </a:rPr>
              <a:t>clear methodology and evaluation</a:t>
            </a:r>
            <a:r>
              <a:rPr sz="160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An image depicting a quality control process, showing articles being examined under a magnifying glass. Some are flagged for removal due to language or methodology issues. Use a slightly vintage aesthetic with magnifying glasses.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3600">
                <a:solidFill>
                  <a:srgbClr val="FFFFFF"/>
                </a:solidFill>
              </a:rPr>
              <a:t>Quality Analysis and Finalization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7772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b="1" sz="1600">
                <a:solidFill>
                  <a:srgbClr val="FFFFFF"/>
                </a:solidFill>
              </a:rPr>
              <a:t>20</a:t>
            </a:r>
            <a:r>
              <a:rPr sz="1600">
                <a:solidFill>
                  <a:srgbClr val="FFFFFF"/>
                </a:solidFill>
              </a:rPr>
              <a:t> articles underwent quality analysis.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Articles published in </a:t>
            </a:r>
            <a:r>
              <a:rPr b="1" sz="1600">
                <a:solidFill>
                  <a:srgbClr val="FFFFFF"/>
                </a:solidFill>
              </a:rPr>
              <a:t>2024 and 2025</a:t>
            </a:r>
            <a:r>
              <a:rPr sz="1600">
                <a:solidFill>
                  <a:srgbClr val="FFFFFF"/>
                </a:solidFill>
              </a:rPr>
              <a:t> were finalized.</a:t>
            </a:r>
          </a:p>
          <a:p>
            <a:pPr algn="l"/>
            <a:r>
              <a:rPr sz="1600">
                <a:solidFill>
                  <a:srgbClr val="FFFFFF"/>
                </a:solidFill>
              </a:rPr>
              <a:t>Final steps included finalizing the methodology and ensuring articles were written in English.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6800" y="1188720"/>
            <a:ext cx="5486400" cy="6400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/>
            <a:r>
              <a:rPr sz="1100" i="1">
                <a:solidFill>
                  <a:srgbClr val="D2D2E6"/>
                </a:solidFill>
              </a:rPr>
              <a:t>*🎨 Image Generation Prompt:**</a:t>
            </a:r>
          </a:p>
          <a:p>
            <a:pPr algn="l"/>
            <a:r>
              <a:rPr sz="1100" i="1">
                <a:solidFill>
                  <a:srgbClr val="D2D2E6"/>
                </a:solidFill>
              </a:rPr>
              <a:t>A visual metaphor of refinement; perhaps raw materials transforming into polished final products.  Use a minimalist style, focusing on the transition from raw to refined. Highlight the numbers 20, 2024, and 2025.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