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9" r:id="rId3"/>
    <p:sldId id="321" r:id="rId4"/>
    <p:sldId id="260" r:id="rId5"/>
    <p:sldId id="289" r:id="rId6"/>
    <p:sldId id="290" r:id="rId7"/>
    <p:sldId id="291" r:id="rId8"/>
    <p:sldId id="292" r:id="rId9"/>
    <p:sldId id="293" r:id="rId10"/>
    <p:sldId id="294" r:id="rId11"/>
    <p:sldId id="295" r:id="rId12"/>
    <p:sldId id="296" r:id="rId13"/>
    <p:sldId id="309" r:id="rId14"/>
    <p:sldId id="310" r:id="rId15"/>
    <p:sldId id="311" r:id="rId16"/>
    <p:sldId id="312" r:id="rId17"/>
    <p:sldId id="301" r:id="rId18"/>
    <p:sldId id="302" r:id="rId19"/>
    <p:sldId id="313" r:id="rId20"/>
    <p:sldId id="314" r:id="rId21"/>
    <p:sldId id="315" r:id="rId22"/>
    <p:sldId id="316" r:id="rId23"/>
    <p:sldId id="317" r:id="rId24"/>
    <p:sldId id="318" r:id="rId25"/>
    <p:sldId id="319" r:id="rId26"/>
    <p:sldId id="320" r:id="rId27"/>
    <p:sldId id="303" r:id="rId28"/>
    <p:sldId id="304" r:id="rId29"/>
    <p:sldId id="305" r:id="rId30"/>
    <p:sldId id="306" r:id="rId31"/>
    <p:sldId id="307" r:id="rId32"/>
    <p:sldId id="308"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F22033-F1BC-4D2D-83A3-32F6E6F9D106}"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81184D-A44F-4143-A6F1-15389DE9B70E}" type="slidenum">
              <a:rPr lang="en-IN" smtClean="0"/>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2334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22033-F1BC-4D2D-83A3-32F6E6F9D106}"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81184D-A44F-4143-A6F1-15389DE9B70E}" type="slidenum">
              <a:rPr lang="en-IN" smtClean="0"/>
              <a:t>‹#›</a:t>
            </a:fld>
            <a:endParaRPr lang="en-IN"/>
          </a:p>
        </p:txBody>
      </p:sp>
    </p:spTree>
    <p:extLst>
      <p:ext uri="{BB962C8B-B14F-4D97-AF65-F5344CB8AC3E}">
        <p14:creationId xmlns:p14="http://schemas.microsoft.com/office/powerpoint/2010/main" val="32975382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1" y="414780"/>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22033-F1BC-4D2D-83A3-32F6E6F9D106}"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81184D-A44F-4143-A6F1-15389DE9B70E}" type="slidenum">
              <a:rPr lang="en-IN" smtClean="0"/>
              <a:t>‹#›</a:t>
            </a:fld>
            <a:endParaRPr lang="en-IN"/>
          </a:p>
        </p:txBody>
      </p:sp>
    </p:spTree>
    <p:extLst>
      <p:ext uri="{BB962C8B-B14F-4D97-AF65-F5344CB8AC3E}">
        <p14:creationId xmlns:p14="http://schemas.microsoft.com/office/powerpoint/2010/main" val="1277342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F22033-F1BC-4D2D-83A3-32F6E6F9D106}"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81184D-A44F-4143-A6F1-15389DE9B70E}" type="slidenum">
              <a:rPr lang="en-IN" smtClean="0"/>
              <a:t>‹#›</a:t>
            </a:fld>
            <a:endParaRPr lang="en-IN"/>
          </a:p>
        </p:txBody>
      </p:sp>
    </p:spTree>
    <p:extLst>
      <p:ext uri="{BB962C8B-B14F-4D97-AF65-F5344CB8AC3E}">
        <p14:creationId xmlns:p14="http://schemas.microsoft.com/office/powerpoint/2010/main" val="1352127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F22033-F1BC-4D2D-83A3-32F6E6F9D106}" type="datetimeFigureOut">
              <a:rPr lang="en-IN" smtClean="0"/>
              <a:t>17-03-2025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781184D-A44F-4143-A6F1-15389DE9B70E}" type="slidenum">
              <a:rPr lang="en-IN" smtClean="0"/>
              <a:t>‹#›</a:t>
            </a:fld>
            <a:endParaRPr lang="en-IN"/>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404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F22033-F1BC-4D2D-83A3-32F6E6F9D106}"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81184D-A44F-4143-A6F1-15389DE9B70E}" type="slidenum">
              <a:rPr lang="en-IN" smtClean="0"/>
              <a:t>‹#›</a:t>
            </a:fld>
            <a:endParaRPr lang="en-IN"/>
          </a:p>
        </p:txBody>
      </p:sp>
    </p:spTree>
    <p:extLst>
      <p:ext uri="{BB962C8B-B14F-4D97-AF65-F5344CB8AC3E}">
        <p14:creationId xmlns:p14="http://schemas.microsoft.com/office/powerpoint/2010/main" val="1362822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5"/>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F22033-F1BC-4D2D-83A3-32F6E6F9D106}" type="datetimeFigureOut">
              <a:rPr lang="en-IN" smtClean="0"/>
              <a:t>17-03-2025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781184D-A44F-4143-A6F1-15389DE9B70E}" type="slidenum">
              <a:rPr lang="en-IN" smtClean="0"/>
              <a:t>‹#›</a:t>
            </a:fld>
            <a:endParaRPr lang="en-IN"/>
          </a:p>
        </p:txBody>
      </p:sp>
    </p:spTree>
    <p:extLst>
      <p:ext uri="{BB962C8B-B14F-4D97-AF65-F5344CB8AC3E}">
        <p14:creationId xmlns:p14="http://schemas.microsoft.com/office/powerpoint/2010/main" val="202900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F22033-F1BC-4D2D-83A3-32F6E6F9D106}" type="datetimeFigureOut">
              <a:rPr lang="en-IN" smtClean="0"/>
              <a:t>17-03-2025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781184D-A44F-4143-A6F1-15389DE9B70E}" type="slidenum">
              <a:rPr lang="en-IN" smtClean="0"/>
              <a:t>‹#›</a:t>
            </a:fld>
            <a:endParaRPr lang="en-IN"/>
          </a:p>
        </p:txBody>
      </p:sp>
    </p:spTree>
    <p:extLst>
      <p:ext uri="{BB962C8B-B14F-4D97-AF65-F5344CB8AC3E}">
        <p14:creationId xmlns:p14="http://schemas.microsoft.com/office/powerpoint/2010/main" val="2349565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7"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7"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8F22033-F1BC-4D2D-83A3-32F6E6F9D106}" type="datetimeFigureOut">
              <a:rPr lang="en-IN" smtClean="0"/>
              <a:t>17-03-2025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781184D-A44F-4143-A6F1-15389DE9B70E}" type="slidenum">
              <a:rPr lang="en-IN" smtClean="0"/>
              <a:t>‹#›</a:t>
            </a:fld>
            <a:endParaRPr lang="en-IN"/>
          </a:p>
        </p:txBody>
      </p:sp>
    </p:spTree>
    <p:extLst>
      <p:ext uri="{BB962C8B-B14F-4D97-AF65-F5344CB8AC3E}">
        <p14:creationId xmlns:p14="http://schemas.microsoft.com/office/powerpoint/2010/main" val="3722602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8"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3" y="6459787"/>
            <a:ext cx="2618511" cy="365125"/>
          </a:xfrm>
        </p:spPr>
        <p:txBody>
          <a:bodyPr/>
          <a:lstStyle>
            <a:lvl1pPr algn="l">
              <a:defRPr/>
            </a:lvl1pPr>
          </a:lstStyle>
          <a:p>
            <a:fld id="{B8F22033-F1BC-4D2D-83A3-32F6E6F9D106}" type="datetimeFigureOut">
              <a:rPr lang="en-IN" smtClean="0"/>
              <a:t>17-03-2025</a:t>
            </a:fld>
            <a:endParaRPr lang="en-IN"/>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781184D-A44F-4143-A6F1-15389DE9B70E}" type="slidenum">
              <a:rPr lang="en-IN" smtClean="0"/>
              <a:t>‹#›</a:t>
            </a:fld>
            <a:endParaRPr lang="en-IN"/>
          </a:p>
        </p:txBody>
      </p:sp>
    </p:spTree>
    <p:extLst>
      <p:ext uri="{BB962C8B-B14F-4D97-AF65-F5344CB8AC3E}">
        <p14:creationId xmlns:p14="http://schemas.microsoft.com/office/powerpoint/2010/main" val="3786345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7"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7"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F22033-F1BC-4D2D-83A3-32F6E6F9D106}" type="datetimeFigureOut">
              <a:rPr lang="en-IN" smtClean="0"/>
              <a:t>17-03-2025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781184D-A44F-4143-A6F1-15389DE9B70E}" type="slidenum">
              <a:rPr lang="en-IN" smtClean="0"/>
              <a:t>‹#›</a:t>
            </a:fld>
            <a:endParaRPr lang="en-IN"/>
          </a:p>
        </p:txBody>
      </p:sp>
    </p:spTree>
    <p:extLst>
      <p:ext uri="{BB962C8B-B14F-4D97-AF65-F5344CB8AC3E}">
        <p14:creationId xmlns:p14="http://schemas.microsoft.com/office/powerpoint/2010/main" val="194498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5"/>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2"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B8F22033-F1BC-4D2D-83A3-32F6E6F9D106}" type="datetimeFigureOut">
              <a:rPr lang="en-IN" smtClean="0"/>
              <a:t>17-03-2025</a:t>
            </a:fld>
            <a:endParaRPr lang="en-IN"/>
          </a:p>
        </p:txBody>
      </p:sp>
      <p:sp>
        <p:nvSpPr>
          <p:cNvPr id="5" name="Footer Placeholder 4"/>
          <p:cNvSpPr>
            <a:spLocks noGrp="1"/>
          </p:cNvSpPr>
          <p:nvPr>
            <p:ph type="ftr" sz="quarter" idx="3"/>
          </p:nvPr>
        </p:nvSpPr>
        <p:spPr>
          <a:xfrm>
            <a:off x="3686186"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60"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5781184D-A44F-4143-A6F1-15389DE9B70E}"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40341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veritis.com/blog/derive-roi-from-devops-an-overview-of-performance-and-metric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7C212-E1B3-6530-E808-ABDEDF1771C9}"/>
              </a:ext>
            </a:extLst>
          </p:cNvPr>
          <p:cNvSpPr>
            <a:spLocks noGrp="1"/>
          </p:cNvSpPr>
          <p:nvPr>
            <p:ph type="ctrTitle"/>
          </p:nvPr>
        </p:nvSpPr>
        <p:spPr>
          <a:xfrm>
            <a:off x="1097280" y="2621901"/>
            <a:ext cx="9502296" cy="1703211"/>
          </a:xfrm>
        </p:spPr>
        <p:txBody>
          <a:bodyPr>
            <a:noAutofit/>
          </a:bodyPr>
          <a:lstStyle/>
          <a:p>
            <a:r>
              <a:rPr lang="en-US" sz="3600" spc="0" dirty="0">
                <a:latin typeface="Calibri" panose="020F0502020204030204" pitchFamily="34" charset="0"/>
                <a:ea typeface="Calibri" panose="020F0502020204030204" pitchFamily="34" charset="0"/>
                <a:cs typeface="Calibri" panose="020F0502020204030204" pitchFamily="34" charset="0"/>
              </a:rPr>
              <a:t>DevOps Maturity Model</a:t>
            </a:r>
            <a:endParaRPr lang="en-IN" sz="3600" spc="0"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ED905DE4-8381-F6A5-3C5F-1E797CECA3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Tree>
    <p:extLst>
      <p:ext uri="{BB962C8B-B14F-4D97-AF65-F5344CB8AC3E}">
        <p14:creationId xmlns:p14="http://schemas.microsoft.com/office/powerpoint/2010/main" val="1485643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r>
              <a:rPr lang="en-US" sz="4400" spc="0" dirty="0">
                <a:latin typeface="Calibri" panose="020F0502020204030204" pitchFamily="34" charset="0"/>
                <a:ea typeface="Calibri" panose="020F0502020204030204" pitchFamily="34" charset="0"/>
                <a:cs typeface="Calibri" panose="020F0502020204030204" pitchFamily="34" charset="0"/>
              </a:rPr>
              <a:t>Key factors of DevOps Maturity Model</a:t>
            </a:r>
            <a:endParaRPr lang="en-IN" sz="4400"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887C72-3D50-D3E8-4C58-0DDF9F3C403E}"/>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b="1" i="0" dirty="0">
                <a:solidFill>
                  <a:srgbClr val="0D0D0D"/>
                </a:solidFill>
                <a:effectLst/>
                <a:latin typeface="Söhne"/>
              </a:rPr>
              <a:t>Customer-Centricity</a:t>
            </a:r>
            <a:r>
              <a:rPr lang="en-US" b="0" i="0" dirty="0">
                <a:solidFill>
                  <a:srgbClr val="0D0D0D"/>
                </a:solidFill>
                <a:effectLst/>
                <a:latin typeface="Söhne"/>
              </a:rPr>
              <a:t>: It evaluates the organization's focus on delivering value to customers by prioritizing their needs and preferences in the software development and delivery process.</a:t>
            </a:r>
          </a:p>
          <a:p>
            <a:pPr marL="0" indent="0" algn="just">
              <a:lnSpc>
                <a:spcPct val="150000"/>
              </a:lnSpc>
              <a:buNone/>
            </a:pPr>
            <a:r>
              <a:rPr lang="en-US" b="0" i="0" dirty="0">
                <a:solidFill>
                  <a:srgbClr val="0D0D0D"/>
                </a:solidFill>
                <a:effectLst/>
                <a:latin typeface="Söhne"/>
              </a:rPr>
              <a:t>	These factors provide a holistic view of an organization's DevOps maturity and help identify areas for improvement to achieve higher levels of maturity. DevOps maturity models typically define multiple maturity levels (e.g., beginner, intermediate, advanced) for each factor, allowing organizations to gauge their progress and set goals for improvement.</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Tree>
    <p:extLst>
      <p:ext uri="{BB962C8B-B14F-4D97-AF65-F5344CB8AC3E}">
        <p14:creationId xmlns:p14="http://schemas.microsoft.com/office/powerpoint/2010/main" val="3587766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r>
              <a:rPr lang="en-US" sz="4400" spc="0" dirty="0">
                <a:latin typeface="Calibri" panose="020F0502020204030204" pitchFamily="34" charset="0"/>
                <a:ea typeface="Calibri" panose="020F0502020204030204" pitchFamily="34" charset="0"/>
                <a:cs typeface="Calibri" panose="020F0502020204030204" pitchFamily="34" charset="0"/>
              </a:rPr>
              <a:t>Stages of DevOps Maturity Model</a:t>
            </a:r>
            <a:endParaRPr lang="en-IN" sz="4400"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6" name="Content Placeholder 5">
            <a:extLst>
              <a:ext uri="{FF2B5EF4-FFF2-40B4-BE49-F238E27FC236}">
                <a16:creationId xmlns:a16="http://schemas.microsoft.com/office/drawing/2014/main" id="{82F9F82A-7921-F521-63E8-850A150B216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8814"/>
          <a:stretch/>
        </p:blipFill>
        <p:spPr>
          <a:xfrm>
            <a:off x="2677469" y="1846263"/>
            <a:ext cx="6090877" cy="4227966"/>
          </a:xfrm>
        </p:spPr>
      </p:pic>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Tree>
    <p:extLst>
      <p:ext uri="{BB962C8B-B14F-4D97-AF65-F5344CB8AC3E}">
        <p14:creationId xmlns:p14="http://schemas.microsoft.com/office/powerpoint/2010/main" val="2867570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r>
              <a:rPr lang="en-US" sz="4400" spc="0" dirty="0">
                <a:latin typeface="Calibri" panose="020F0502020204030204" pitchFamily="34" charset="0"/>
                <a:ea typeface="Calibri" panose="020F0502020204030204" pitchFamily="34" charset="0"/>
                <a:cs typeface="Calibri" panose="020F0502020204030204" pitchFamily="34" charset="0"/>
              </a:rPr>
              <a:t>Stages of DevOps Maturity Model</a:t>
            </a:r>
            <a:endParaRPr lang="en-IN" sz="4400"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9B686D76-275D-83A6-7CF2-816CB8206D93}"/>
              </a:ext>
            </a:extLst>
          </p:cNvPr>
          <p:cNvSpPr>
            <a:spLocks noGrp="1"/>
          </p:cNvSpPr>
          <p:nvPr>
            <p:ph idx="1"/>
          </p:nvPr>
        </p:nvSpPr>
        <p:spPr>
          <a:xfrm>
            <a:off x="1097279" y="1845734"/>
            <a:ext cx="10659291" cy="4023360"/>
          </a:xfrm>
        </p:spPr>
        <p:txBody>
          <a:bodyPr>
            <a:normAutofit fontScale="92500" lnSpcReduction="20000"/>
          </a:bodyPr>
          <a:lstStyle/>
          <a:p>
            <a:pPr algn="just"/>
            <a:r>
              <a:rPr lang="en-US" sz="2400" b="1" i="0" dirty="0">
                <a:solidFill>
                  <a:srgbClr val="0070C0"/>
                </a:solidFill>
                <a:effectLst/>
                <a:latin typeface="Söhne"/>
              </a:rPr>
              <a:t>Initial Stage (Ad Hoc)</a:t>
            </a:r>
            <a:r>
              <a:rPr lang="en-US" sz="2400" b="0" i="0" dirty="0">
                <a:solidFill>
                  <a:srgbClr val="0070C0"/>
                </a:solidFill>
                <a:effectLst/>
                <a:latin typeface="Söhne"/>
              </a:rPr>
              <a:t>:</a:t>
            </a:r>
          </a:p>
          <a:p>
            <a:pPr algn="just">
              <a:lnSpc>
                <a:spcPct val="150000"/>
              </a:lnSpc>
              <a:buFont typeface="Wingdings" panose="05000000000000000000" pitchFamily="2" charset="2"/>
              <a:buChar char="Ø"/>
            </a:pPr>
            <a:r>
              <a:rPr lang="en-US" sz="2400" b="0" i="0" dirty="0">
                <a:solidFill>
                  <a:srgbClr val="0D0D0D"/>
                </a:solidFill>
                <a:effectLst/>
                <a:latin typeface="Söhne"/>
              </a:rPr>
              <a:t>Teams work in silos with minimal collaboration between development, operations, and other stakeholders.</a:t>
            </a:r>
          </a:p>
          <a:p>
            <a:pPr algn="just">
              <a:lnSpc>
                <a:spcPct val="150000"/>
              </a:lnSpc>
              <a:buFont typeface="Wingdings" panose="05000000000000000000" pitchFamily="2" charset="2"/>
              <a:buChar char="Ø"/>
            </a:pPr>
            <a:r>
              <a:rPr lang="en-US" sz="2400" b="0" i="0" dirty="0">
                <a:solidFill>
                  <a:srgbClr val="0D0D0D"/>
                </a:solidFill>
                <a:effectLst/>
                <a:latin typeface="Söhne"/>
              </a:rPr>
              <a:t> </a:t>
            </a:r>
            <a:r>
              <a:rPr lang="en-IN" sz="2400" dirty="0">
                <a:solidFill>
                  <a:srgbClr val="0D0D0D"/>
                </a:solidFill>
                <a:latin typeface="Söhne"/>
              </a:rPr>
              <a:t>No formal DevOps practices.</a:t>
            </a:r>
            <a:endParaRPr lang="en-US" sz="2400" dirty="0">
              <a:solidFill>
                <a:srgbClr val="0D0D0D"/>
              </a:solidFill>
              <a:latin typeface="Söhne"/>
            </a:endParaRPr>
          </a:p>
          <a:p>
            <a:pPr algn="just">
              <a:lnSpc>
                <a:spcPct val="150000"/>
              </a:lnSpc>
              <a:buFont typeface="Wingdings" panose="05000000000000000000" pitchFamily="2" charset="2"/>
              <a:buChar char="Ø"/>
            </a:pPr>
            <a:r>
              <a:rPr lang="en-US" sz="2400" b="0" i="0" dirty="0">
                <a:solidFill>
                  <a:srgbClr val="0D0D0D"/>
                </a:solidFill>
                <a:effectLst/>
                <a:latin typeface="Söhne"/>
              </a:rPr>
              <a:t>Processes are mostly manual, leading to inefficiencies and delays.</a:t>
            </a:r>
          </a:p>
          <a:p>
            <a:pPr algn="just">
              <a:lnSpc>
                <a:spcPct val="150000"/>
              </a:lnSpc>
              <a:buFont typeface="Wingdings" panose="05000000000000000000" pitchFamily="2" charset="2"/>
              <a:buChar char="Ø"/>
            </a:pPr>
            <a:r>
              <a:rPr lang="en-US" sz="2400" b="0" i="0" dirty="0">
                <a:solidFill>
                  <a:srgbClr val="0D0D0D"/>
                </a:solidFill>
                <a:effectLst/>
                <a:latin typeface="Söhne"/>
              </a:rPr>
              <a:t>There's little to no automation in place, and deployments are infrequent and error-prone.</a:t>
            </a:r>
          </a:p>
          <a:p>
            <a:pPr algn="just">
              <a:lnSpc>
                <a:spcPct val="150000"/>
              </a:lnSpc>
              <a:buFont typeface="Wingdings" panose="05000000000000000000" pitchFamily="2" charset="2"/>
              <a:buChar char="Ø"/>
            </a:pPr>
            <a:r>
              <a:rPr lang="en-US" sz="2400" b="0" i="0" dirty="0">
                <a:solidFill>
                  <a:srgbClr val="0D0D0D"/>
                </a:solidFill>
                <a:effectLst/>
                <a:latin typeface="Söhne"/>
              </a:rPr>
              <a:t>The organization lacks a clear DevOps strategy or culture.</a:t>
            </a:r>
          </a:p>
          <a:p>
            <a:endParaRPr lang="en-IN" dirty="0"/>
          </a:p>
        </p:txBody>
      </p:sp>
    </p:spTree>
    <p:extLst>
      <p:ext uri="{BB962C8B-B14F-4D97-AF65-F5344CB8AC3E}">
        <p14:creationId xmlns:p14="http://schemas.microsoft.com/office/powerpoint/2010/main" val="2003805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B97F7-75FB-3931-D9CF-6D9043BC77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DE0C49-FF19-D700-4C5A-E4AEEFCEE95F}"/>
              </a:ext>
            </a:extLst>
          </p:cNvPr>
          <p:cNvSpPr>
            <a:spLocks noGrp="1"/>
          </p:cNvSpPr>
          <p:nvPr>
            <p:ph type="title"/>
          </p:nvPr>
        </p:nvSpPr>
        <p:spPr/>
        <p:txBody>
          <a:bodyPr>
            <a:normAutofit/>
          </a:bodyPr>
          <a:lstStyle/>
          <a:p>
            <a:r>
              <a:rPr lang="en-US" sz="4400" spc="0" dirty="0">
                <a:latin typeface="Calibri" panose="020F0502020204030204" pitchFamily="34" charset="0"/>
                <a:ea typeface="Calibri" panose="020F0502020204030204" pitchFamily="34" charset="0"/>
                <a:cs typeface="Calibri" panose="020F0502020204030204" pitchFamily="34" charset="0"/>
              </a:rPr>
              <a:t>Stages of DevOps Maturity Model</a:t>
            </a:r>
            <a:endParaRPr lang="en-IN" sz="4400"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B09B8015-F5EB-170C-BCBF-BF125441FF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0441BCC0-93A6-9658-4376-2CD1187683CC}"/>
              </a:ext>
            </a:extLst>
          </p:cNvPr>
          <p:cNvSpPr>
            <a:spLocks noGrp="1"/>
          </p:cNvSpPr>
          <p:nvPr>
            <p:ph idx="1"/>
          </p:nvPr>
        </p:nvSpPr>
        <p:spPr>
          <a:xfrm>
            <a:off x="1097279" y="1845734"/>
            <a:ext cx="10659291" cy="4023360"/>
          </a:xfrm>
        </p:spPr>
        <p:txBody>
          <a:bodyPr>
            <a:normAutofit lnSpcReduction="10000"/>
          </a:bodyPr>
          <a:lstStyle/>
          <a:p>
            <a:pPr algn="just"/>
            <a:r>
              <a:rPr lang="en-US" sz="2400" b="1" i="0" dirty="0">
                <a:solidFill>
                  <a:srgbClr val="0070C0"/>
                </a:solidFill>
                <a:effectLst/>
                <a:latin typeface="Söhne"/>
              </a:rPr>
              <a:t>Managed Stage (Repeatable)</a:t>
            </a:r>
            <a:r>
              <a:rPr lang="en-US" sz="2400" b="0" i="0" dirty="0">
                <a:solidFill>
                  <a:srgbClr val="0070C0"/>
                </a:solidFill>
                <a:effectLst/>
                <a:latin typeface="Söhne"/>
              </a:rPr>
              <a:t>:</a:t>
            </a:r>
          </a:p>
          <a:p>
            <a:pPr algn="just">
              <a:lnSpc>
                <a:spcPct val="150000"/>
              </a:lnSpc>
              <a:buFont typeface="Wingdings" panose="05000000000000000000" pitchFamily="2" charset="2"/>
              <a:buChar char="Ø"/>
            </a:pPr>
            <a:r>
              <a:rPr lang="en-US" sz="2400" dirty="0">
                <a:solidFill>
                  <a:srgbClr val="0D0D0D"/>
                </a:solidFill>
                <a:latin typeface="Söhne"/>
              </a:rPr>
              <a:t>Basic DevOps practices are introduced.</a:t>
            </a:r>
          </a:p>
          <a:p>
            <a:pPr algn="just">
              <a:lnSpc>
                <a:spcPct val="150000"/>
              </a:lnSpc>
              <a:buFont typeface="Wingdings" panose="05000000000000000000" pitchFamily="2" charset="2"/>
              <a:buChar char="Ø"/>
            </a:pPr>
            <a:r>
              <a:rPr lang="en-IN" sz="2400" dirty="0">
                <a:solidFill>
                  <a:srgbClr val="0D0D0D"/>
                </a:solidFill>
                <a:latin typeface="Söhne"/>
              </a:rPr>
              <a:t>Some automation is implemented</a:t>
            </a:r>
            <a:r>
              <a:rPr lang="en-US" sz="2400" b="0" i="0" dirty="0">
                <a:solidFill>
                  <a:srgbClr val="0D0D0D"/>
                </a:solidFill>
                <a:effectLst/>
                <a:latin typeface="Söhne"/>
              </a:rPr>
              <a:t>.</a:t>
            </a:r>
          </a:p>
          <a:p>
            <a:pPr algn="just">
              <a:lnSpc>
                <a:spcPct val="150000"/>
              </a:lnSpc>
              <a:buFont typeface="Wingdings" panose="05000000000000000000" pitchFamily="2" charset="2"/>
              <a:buChar char="Ø"/>
            </a:pPr>
            <a:r>
              <a:rPr lang="en-US" sz="2400" dirty="0">
                <a:solidFill>
                  <a:srgbClr val="0D0D0D"/>
                </a:solidFill>
                <a:latin typeface="Söhne"/>
              </a:rPr>
              <a:t>Teams start using version control and basic monitoring tools.</a:t>
            </a:r>
          </a:p>
          <a:p>
            <a:pPr algn="just">
              <a:lnSpc>
                <a:spcPct val="150000"/>
              </a:lnSpc>
              <a:buFont typeface="Wingdings" panose="05000000000000000000" pitchFamily="2" charset="2"/>
              <a:buChar char="Ø"/>
            </a:pPr>
            <a:r>
              <a:rPr lang="en-US" sz="2400" dirty="0">
                <a:solidFill>
                  <a:srgbClr val="0D0D0D"/>
                </a:solidFill>
                <a:latin typeface="Söhne"/>
              </a:rPr>
              <a:t>Processes are documented but may still be inconsistent.</a:t>
            </a:r>
          </a:p>
          <a:p>
            <a:pPr algn="just">
              <a:lnSpc>
                <a:spcPct val="150000"/>
              </a:lnSpc>
              <a:buFont typeface="Wingdings" panose="05000000000000000000" pitchFamily="2" charset="2"/>
              <a:buChar char="Ø"/>
            </a:pPr>
            <a:r>
              <a:rPr lang="en-US" sz="2400" dirty="0">
                <a:solidFill>
                  <a:srgbClr val="0D0D0D"/>
                </a:solidFill>
                <a:latin typeface="Söhne"/>
              </a:rPr>
              <a:t> Collaboration improves, but cultural resistance may exist.</a:t>
            </a:r>
          </a:p>
          <a:p>
            <a:pPr algn="just">
              <a:lnSpc>
                <a:spcPct val="150000"/>
              </a:lnSpc>
              <a:buFont typeface="Wingdings" panose="05000000000000000000" pitchFamily="2" charset="2"/>
              <a:buChar char="Ø"/>
            </a:pPr>
            <a:endParaRPr lang="en-US" sz="2400" dirty="0">
              <a:solidFill>
                <a:srgbClr val="0D0D0D"/>
              </a:solidFill>
              <a:latin typeface="Söhne"/>
            </a:endParaRPr>
          </a:p>
          <a:p>
            <a:endParaRPr lang="en-IN" dirty="0"/>
          </a:p>
        </p:txBody>
      </p:sp>
    </p:spTree>
    <p:extLst>
      <p:ext uri="{BB962C8B-B14F-4D97-AF65-F5344CB8AC3E}">
        <p14:creationId xmlns:p14="http://schemas.microsoft.com/office/powerpoint/2010/main" val="1215877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70AE39-C115-61CC-1F7F-A2E8541E5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A6D31B-859B-93A1-9DA2-B06F2EE7FB09}"/>
              </a:ext>
            </a:extLst>
          </p:cNvPr>
          <p:cNvSpPr>
            <a:spLocks noGrp="1"/>
          </p:cNvSpPr>
          <p:nvPr>
            <p:ph type="title"/>
          </p:nvPr>
        </p:nvSpPr>
        <p:spPr/>
        <p:txBody>
          <a:bodyPr>
            <a:normAutofit/>
          </a:bodyPr>
          <a:lstStyle/>
          <a:p>
            <a:r>
              <a:rPr lang="en-US" sz="4400" spc="0" dirty="0">
                <a:latin typeface="Calibri" panose="020F0502020204030204" pitchFamily="34" charset="0"/>
                <a:ea typeface="Calibri" panose="020F0502020204030204" pitchFamily="34" charset="0"/>
                <a:cs typeface="Calibri" panose="020F0502020204030204" pitchFamily="34" charset="0"/>
              </a:rPr>
              <a:t>Stages of DevOps Maturity Model</a:t>
            </a:r>
            <a:endParaRPr lang="en-IN" sz="4400"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11EEC6C7-F1D5-F2F6-A2E8-8633029FB7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32A0809F-0CB3-C727-3022-E1DD583A88FD}"/>
              </a:ext>
            </a:extLst>
          </p:cNvPr>
          <p:cNvSpPr>
            <a:spLocks noGrp="1"/>
          </p:cNvSpPr>
          <p:nvPr>
            <p:ph idx="1"/>
          </p:nvPr>
        </p:nvSpPr>
        <p:spPr>
          <a:xfrm>
            <a:off x="1097279" y="1845734"/>
            <a:ext cx="10659291" cy="4023360"/>
          </a:xfrm>
        </p:spPr>
        <p:txBody>
          <a:bodyPr>
            <a:normAutofit lnSpcReduction="10000"/>
          </a:bodyPr>
          <a:lstStyle/>
          <a:p>
            <a:pPr algn="just"/>
            <a:r>
              <a:rPr lang="en-US" sz="2400" b="1" i="0" dirty="0">
                <a:solidFill>
                  <a:srgbClr val="0070C0"/>
                </a:solidFill>
                <a:effectLst/>
                <a:latin typeface="Söhne"/>
              </a:rPr>
              <a:t>Defined Stage</a:t>
            </a:r>
            <a:r>
              <a:rPr lang="en-US" sz="2400" b="0" i="0" dirty="0">
                <a:solidFill>
                  <a:srgbClr val="0070C0"/>
                </a:solidFill>
                <a:effectLst/>
                <a:latin typeface="Söhne"/>
              </a:rPr>
              <a:t>:</a:t>
            </a:r>
          </a:p>
          <a:p>
            <a:pPr algn="just">
              <a:lnSpc>
                <a:spcPct val="150000"/>
              </a:lnSpc>
              <a:buFont typeface="Wingdings" panose="05000000000000000000" pitchFamily="2" charset="2"/>
              <a:buChar char="Ø"/>
            </a:pPr>
            <a:r>
              <a:rPr lang="en-US" sz="2400" dirty="0">
                <a:solidFill>
                  <a:srgbClr val="0D0D0D"/>
                </a:solidFill>
                <a:latin typeface="Söhne"/>
              </a:rPr>
              <a:t>DevOps practices are well-defined and standardized across teams</a:t>
            </a:r>
            <a:r>
              <a:rPr lang="en-US" sz="2000" b="0" i="0" dirty="0">
                <a:solidFill>
                  <a:srgbClr val="404040"/>
                </a:solidFill>
                <a:effectLst/>
                <a:latin typeface="Inter"/>
              </a:rPr>
              <a:t>.</a:t>
            </a:r>
            <a:endParaRPr lang="en-US" sz="2400" dirty="0">
              <a:solidFill>
                <a:srgbClr val="0D0D0D"/>
              </a:solidFill>
              <a:latin typeface="Söhne"/>
            </a:endParaRPr>
          </a:p>
          <a:p>
            <a:pPr algn="just">
              <a:lnSpc>
                <a:spcPct val="150000"/>
              </a:lnSpc>
              <a:buFont typeface="Wingdings" panose="05000000000000000000" pitchFamily="2" charset="2"/>
              <a:buChar char="Ø"/>
            </a:pPr>
            <a:r>
              <a:rPr lang="en-US" sz="2400" dirty="0">
                <a:solidFill>
                  <a:srgbClr val="0D0D0D"/>
                </a:solidFill>
                <a:latin typeface="Söhne"/>
              </a:rPr>
              <a:t>Continuous Integration (CI) and Continuous Delivery (CD) pipelines are established.</a:t>
            </a:r>
          </a:p>
          <a:p>
            <a:pPr algn="just">
              <a:lnSpc>
                <a:spcPct val="150000"/>
              </a:lnSpc>
              <a:buFont typeface="Wingdings" panose="05000000000000000000" pitchFamily="2" charset="2"/>
              <a:buChar char="Ø"/>
            </a:pPr>
            <a:r>
              <a:rPr lang="en-US" sz="2400" dirty="0">
                <a:solidFill>
                  <a:srgbClr val="0D0D0D"/>
                </a:solidFill>
                <a:latin typeface="Söhne"/>
              </a:rPr>
              <a:t> Infrastructure as Code (</a:t>
            </a:r>
            <a:r>
              <a:rPr lang="en-US" sz="2400" dirty="0" err="1">
                <a:solidFill>
                  <a:srgbClr val="0D0D0D"/>
                </a:solidFill>
                <a:latin typeface="Söhne"/>
              </a:rPr>
              <a:t>IaC</a:t>
            </a:r>
            <a:r>
              <a:rPr lang="en-US" sz="2400" dirty="0">
                <a:solidFill>
                  <a:srgbClr val="0D0D0D"/>
                </a:solidFill>
                <a:latin typeface="Söhne"/>
              </a:rPr>
              <a:t>) and configuration management tools are adopted.</a:t>
            </a:r>
          </a:p>
          <a:p>
            <a:pPr algn="just">
              <a:lnSpc>
                <a:spcPct val="150000"/>
              </a:lnSpc>
              <a:buFont typeface="Wingdings" panose="05000000000000000000" pitchFamily="2" charset="2"/>
              <a:buChar char="Ø"/>
            </a:pPr>
            <a:r>
              <a:rPr lang="en-US" sz="2400" dirty="0">
                <a:solidFill>
                  <a:srgbClr val="0D0D0D"/>
                </a:solidFill>
                <a:latin typeface="Söhne"/>
              </a:rPr>
              <a:t> Monitoring and logging are integrated into workflows.</a:t>
            </a:r>
          </a:p>
          <a:p>
            <a:pPr algn="just">
              <a:lnSpc>
                <a:spcPct val="150000"/>
              </a:lnSpc>
              <a:buFont typeface="Wingdings" panose="05000000000000000000" pitchFamily="2" charset="2"/>
              <a:buChar char="Ø"/>
            </a:pPr>
            <a:r>
              <a:rPr lang="en-US" sz="2400" dirty="0">
                <a:solidFill>
                  <a:srgbClr val="0D0D0D"/>
                </a:solidFill>
                <a:latin typeface="Söhne"/>
              </a:rPr>
              <a:t> Teams collaborate effectively, and cultural barriers are reduced.</a:t>
            </a:r>
          </a:p>
          <a:p>
            <a:pPr algn="just">
              <a:lnSpc>
                <a:spcPct val="150000"/>
              </a:lnSpc>
              <a:buFont typeface="Wingdings" panose="05000000000000000000" pitchFamily="2" charset="2"/>
              <a:buChar char="Ø"/>
            </a:pPr>
            <a:endParaRPr lang="en-US" sz="2400" dirty="0">
              <a:solidFill>
                <a:srgbClr val="0D0D0D"/>
              </a:solidFill>
              <a:latin typeface="Söhne"/>
            </a:endParaRPr>
          </a:p>
          <a:p>
            <a:pPr algn="just">
              <a:lnSpc>
                <a:spcPct val="150000"/>
              </a:lnSpc>
              <a:buFont typeface="Wingdings" panose="05000000000000000000" pitchFamily="2" charset="2"/>
              <a:buChar char="Ø"/>
            </a:pPr>
            <a:endParaRPr lang="en-US" sz="2400" dirty="0">
              <a:solidFill>
                <a:srgbClr val="0D0D0D"/>
              </a:solidFill>
              <a:latin typeface="Söhne"/>
            </a:endParaRPr>
          </a:p>
          <a:p>
            <a:pPr algn="just">
              <a:lnSpc>
                <a:spcPct val="150000"/>
              </a:lnSpc>
              <a:buFont typeface="Wingdings" panose="05000000000000000000" pitchFamily="2" charset="2"/>
              <a:buChar char="Ø"/>
            </a:pPr>
            <a:endParaRPr lang="en-US" sz="2400" dirty="0">
              <a:solidFill>
                <a:srgbClr val="0D0D0D"/>
              </a:solidFill>
              <a:latin typeface="Söhne"/>
            </a:endParaRPr>
          </a:p>
          <a:p>
            <a:endParaRPr lang="en-IN" dirty="0"/>
          </a:p>
        </p:txBody>
      </p:sp>
    </p:spTree>
    <p:extLst>
      <p:ext uri="{BB962C8B-B14F-4D97-AF65-F5344CB8AC3E}">
        <p14:creationId xmlns:p14="http://schemas.microsoft.com/office/powerpoint/2010/main" val="1678314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E7A1BC-8284-3C1D-6A79-64541A567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057A27-C4E6-9C6F-5AC7-03066B1582B5}"/>
              </a:ext>
            </a:extLst>
          </p:cNvPr>
          <p:cNvSpPr>
            <a:spLocks noGrp="1"/>
          </p:cNvSpPr>
          <p:nvPr>
            <p:ph type="title"/>
          </p:nvPr>
        </p:nvSpPr>
        <p:spPr/>
        <p:txBody>
          <a:bodyPr>
            <a:normAutofit/>
          </a:bodyPr>
          <a:lstStyle/>
          <a:p>
            <a:r>
              <a:rPr lang="en-US" sz="4400" spc="0" dirty="0">
                <a:latin typeface="Calibri" panose="020F0502020204030204" pitchFamily="34" charset="0"/>
                <a:ea typeface="Calibri" panose="020F0502020204030204" pitchFamily="34" charset="0"/>
                <a:cs typeface="Calibri" panose="020F0502020204030204" pitchFamily="34" charset="0"/>
              </a:rPr>
              <a:t>Stages of DevOps Maturity Model</a:t>
            </a:r>
            <a:endParaRPr lang="en-IN" sz="4400"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9CA1B23-4D65-6A6E-9743-3EFDC3BD6D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F8F520F8-C877-3C86-7FE4-35E6A4702CE3}"/>
              </a:ext>
            </a:extLst>
          </p:cNvPr>
          <p:cNvSpPr>
            <a:spLocks noGrp="1"/>
          </p:cNvSpPr>
          <p:nvPr>
            <p:ph idx="1"/>
          </p:nvPr>
        </p:nvSpPr>
        <p:spPr>
          <a:xfrm>
            <a:off x="1097279" y="1845734"/>
            <a:ext cx="10659291" cy="4023360"/>
          </a:xfrm>
        </p:spPr>
        <p:txBody>
          <a:bodyPr>
            <a:normAutofit fontScale="92500"/>
          </a:bodyPr>
          <a:lstStyle/>
          <a:p>
            <a:pPr algn="just"/>
            <a:r>
              <a:rPr lang="en-US" sz="2400" b="1" i="0" dirty="0">
                <a:solidFill>
                  <a:srgbClr val="0070C0"/>
                </a:solidFill>
                <a:effectLst/>
                <a:latin typeface="Söhne"/>
              </a:rPr>
              <a:t>Measured Stage</a:t>
            </a:r>
            <a:r>
              <a:rPr lang="en-US" sz="2400" b="0" i="0" dirty="0">
                <a:solidFill>
                  <a:srgbClr val="0070C0"/>
                </a:solidFill>
                <a:effectLst/>
                <a:latin typeface="Söhne"/>
              </a:rPr>
              <a:t>:</a:t>
            </a:r>
          </a:p>
          <a:p>
            <a:pPr algn="just">
              <a:lnSpc>
                <a:spcPct val="150000"/>
              </a:lnSpc>
              <a:buFont typeface="Wingdings" panose="05000000000000000000" pitchFamily="2" charset="2"/>
              <a:buChar char="Ø"/>
            </a:pPr>
            <a:r>
              <a:rPr lang="en-US" sz="2400" dirty="0">
                <a:solidFill>
                  <a:srgbClr val="0D0D0D"/>
                </a:solidFill>
                <a:latin typeface="Söhne"/>
              </a:rPr>
              <a:t>Metrics and KPIs are used to measure DevOps.</a:t>
            </a:r>
          </a:p>
          <a:p>
            <a:pPr algn="just">
              <a:lnSpc>
                <a:spcPct val="150000"/>
              </a:lnSpc>
              <a:buFont typeface="Wingdings" panose="05000000000000000000" pitchFamily="2" charset="2"/>
              <a:buChar char="Ø"/>
            </a:pPr>
            <a:r>
              <a:rPr lang="en-US" sz="2400" dirty="0">
                <a:solidFill>
                  <a:srgbClr val="0D0D0D"/>
                </a:solidFill>
                <a:latin typeface="Söhne"/>
              </a:rPr>
              <a:t>Continuous improvement is driven by data and feedback.</a:t>
            </a:r>
          </a:p>
          <a:p>
            <a:pPr algn="just">
              <a:lnSpc>
                <a:spcPct val="150000"/>
              </a:lnSpc>
              <a:buFont typeface="Wingdings" panose="05000000000000000000" pitchFamily="2" charset="2"/>
              <a:buChar char="Ø"/>
            </a:pPr>
            <a:r>
              <a:rPr lang="en-US" sz="2400" dirty="0">
                <a:solidFill>
                  <a:srgbClr val="0D0D0D"/>
                </a:solidFill>
                <a:latin typeface="Söhne"/>
              </a:rPr>
              <a:t>Advanced automation is implemented (e.g., self-healing systems, automated rollbacks).</a:t>
            </a:r>
          </a:p>
          <a:p>
            <a:pPr algn="just">
              <a:lnSpc>
                <a:spcPct val="150000"/>
              </a:lnSpc>
              <a:buFont typeface="Wingdings" panose="05000000000000000000" pitchFamily="2" charset="2"/>
              <a:buChar char="Ø"/>
            </a:pPr>
            <a:r>
              <a:rPr lang="en-US" sz="2400" dirty="0">
                <a:solidFill>
                  <a:srgbClr val="0D0D0D"/>
                </a:solidFill>
                <a:latin typeface="Söhne"/>
              </a:rPr>
              <a:t>Security is integrated into the DevOps pipeline (</a:t>
            </a:r>
            <a:r>
              <a:rPr lang="en-US" sz="2400" dirty="0" err="1">
                <a:solidFill>
                  <a:srgbClr val="0D0D0D"/>
                </a:solidFill>
                <a:latin typeface="Söhne"/>
              </a:rPr>
              <a:t>DevSecOps</a:t>
            </a:r>
            <a:r>
              <a:rPr lang="en-US" sz="2400" dirty="0">
                <a:solidFill>
                  <a:srgbClr val="0D0D0D"/>
                </a:solidFill>
                <a:latin typeface="Söhne"/>
              </a:rPr>
              <a:t>).</a:t>
            </a:r>
          </a:p>
          <a:p>
            <a:pPr algn="just">
              <a:lnSpc>
                <a:spcPct val="150000"/>
              </a:lnSpc>
              <a:buFont typeface="Wingdings" panose="05000000000000000000" pitchFamily="2" charset="2"/>
              <a:buChar char="Ø"/>
            </a:pPr>
            <a:r>
              <a:rPr lang="en-US" sz="2400" dirty="0">
                <a:solidFill>
                  <a:srgbClr val="0D0D0D"/>
                </a:solidFill>
                <a:latin typeface="Söhne"/>
              </a:rPr>
              <a:t>Teams are highly collaborative and aligned with business goals.</a:t>
            </a:r>
          </a:p>
          <a:p>
            <a:pPr algn="just">
              <a:lnSpc>
                <a:spcPct val="150000"/>
              </a:lnSpc>
              <a:buFont typeface="Wingdings" panose="05000000000000000000" pitchFamily="2" charset="2"/>
              <a:buChar char="Ø"/>
            </a:pPr>
            <a:endParaRPr lang="en-US" sz="2400" dirty="0">
              <a:solidFill>
                <a:srgbClr val="0D0D0D"/>
              </a:solidFill>
              <a:latin typeface="Söhne"/>
            </a:endParaRPr>
          </a:p>
          <a:p>
            <a:pPr algn="just">
              <a:lnSpc>
                <a:spcPct val="150000"/>
              </a:lnSpc>
              <a:buFont typeface="Wingdings" panose="05000000000000000000" pitchFamily="2" charset="2"/>
              <a:buChar char="Ø"/>
            </a:pPr>
            <a:endParaRPr lang="en-US" sz="2400" dirty="0">
              <a:solidFill>
                <a:srgbClr val="0D0D0D"/>
              </a:solidFill>
              <a:latin typeface="Söhne"/>
            </a:endParaRPr>
          </a:p>
          <a:p>
            <a:pPr algn="just">
              <a:lnSpc>
                <a:spcPct val="150000"/>
              </a:lnSpc>
              <a:buFont typeface="Wingdings" panose="05000000000000000000" pitchFamily="2" charset="2"/>
              <a:buChar char="Ø"/>
            </a:pPr>
            <a:endParaRPr lang="en-US" sz="2400" dirty="0">
              <a:solidFill>
                <a:srgbClr val="0D0D0D"/>
              </a:solidFill>
              <a:latin typeface="Söhne"/>
            </a:endParaRPr>
          </a:p>
          <a:p>
            <a:pPr algn="just">
              <a:lnSpc>
                <a:spcPct val="150000"/>
              </a:lnSpc>
              <a:buFont typeface="Wingdings" panose="05000000000000000000" pitchFamily="2" charset="2"/>
              <a:buChar char="Ø"/>
            </a:pPr>
            <a:endParaRPr lang="en-US" sz="2400" dirty="0">
              <a:solidFill>
                <a:srgbClr val="0D0D0D"/>
              </a:solidFill>
              <a:latin typeface="Söhne"/>
            </a:endParaRPr>
          </a:p>
          <a:p>
            <a:endParaRPr lang="en-IN" dirty="0"/>
          </a:p>
        </p:txBody>
      </p:sp>
    </p:spTree>
    <p:extLst>
      <p:ext uri="{BB962C8B-B14F-4D97-AF65-F5344CB8AC3E}">
        <p14:creationId xmlns:p14="http://schemas.microsoft.com/office/powerpoint/2010/main" val="26773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0FFACE-02A8-5C6C-0F3D-235662077F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FA9A8B-0C7C-6472-4979-4861E8465FC8}"/>
              </a:ext>
            </a:extLst>
          </p:cNvPr>
          <p:cNvSpPr>
            <a:spLocks noGrp="1"/>
          </p:cNvSpPr>
          <p:nvPr>
            <p:ph type="title"/>
          </p:nvPr>
        </p:nvSpPr>
        <p:spPr/>
        <p:txBody>
          <a:bodyPr>
            <a:normAutofit/>
          </a:bodyPr>
          <a:lstStyle/>
          <a:p>
            <a:r>
              <a:rPr lang="en-US" sz="4400" spc="0" dirty="0">
                <a:latin typeface="Calibri" panose="020F0502020204030204" pitchFamily="34" charset="0"/>
                <a:ea typeface="Calibri" panose="020F0502020204030204" pitchFamily="34" charset="0"/>
                <a:cs typeface="Calibri" panose="020F0502020204030204" pitchFamily="34" charset="0"/>
              </a:rPr>
              <a:t>Stages of DevOps Maturity Model</a:t>
            </a:r>
            <a:endParaRPr lang="en-IN" sz="4400"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4F441909-B74C-997C-A104-9CFEC80B8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5E1929B7-45CC-4852-C318-CA4C0DB006AB}"/>
              </a:ext>
            </a:extLst>
          </p:cNvPr>
          <p:cNvSpPr>
            <a:spLocks noGrp="1"/>
          </p:cNvSpPr>
          <p:nvPr>
            <p:ph idx="1"/>
          </p:nvPr>
        </p:nvSpPr>
        <p:spPr>
          <a:xfrm>
            <a:off x="1097279" y="1845734"/>
            <a:ext cx="10659291" cy="4023360"/>
          </a:xfrm>
        </p:spPr>
        <p:txBody>
          <a:bodyPr>
            <a:normAutofit/>
          </a:bodyPr>
          <a:lstStyle/>
          <a:p>
            <a:pPr marL="0" indent="0" algn="just">
              <a:lnSpc>
                <a:spcPct val="150000"/>
              </a:lnSpc>
              <a:spcBef>
                <a:spcPts val="300"/>
              </a:spcBef>
              <a:buNone/>
            </a:pPr>
            <a:r>
              <a:rPr lang="en-US" b="1" dirty="0">
                <a:solidFill>
                  <a:srgbClr val="0070C0"/>
                </a:solidFill>
                <a:latin typeface="Söhne"/>
              </a:rPr>
              <a:t>Optimiz</a:t>
            </a:r>
            <a:r>
              <a:rPr lang="en-US" sz="2000" b="1" i="0" dirty="0">
                <a:solidFill>
                  <a:srgbClr val="0070C0"/>
                </a:solidFill>
                <a:effectLst/>
                <a:latin typeface="Söhne"/>
              </a:rPr>
              <a:t>ed Stage</a:t>
            </a:r>
            <a:r>
              <a:rPr lang="en-US" sz="2000" b="0" i="0" dirty="0">
                <a:solidFill>
                  <a:srgbClr val="0070C0"/>
                </a:solidFill>
                <a:effectLst/>
                <a:latin typeface="Söhne"/>
              </a:rPr>
              <a:t>:</a:t>
            </a:r>
          </a:p>
          <a:p>
            <a:pPr algn="just">
              <a:lnSpc>
                <a:spcPct val="150000"/>
              </a:lnSpc>
              <a:spcBef>
                <a:spcPts val="300"/>
              </a:spcBef>
              <a:buFont typeface="Wingdings" panose="05000000000000000000" pitchFamily="2" charset="2"/>
              <a:buChar char="Ø"/>
            </a:pPr>
            <a:r>
              <a:rPr lang="en-US" sz="2200" dirty="0">
                <a:solidFill>
                  <a:srgbClr val="0D0D0D"/>
                </a:solidFill>
                <a:latin typeface="Söhne"/>
              </a:rPr>
              <a:t>Fully mature DevOps practices.</a:t>
            </a:r>
          </a:p>
          <a:p>
            <a:pPr algn="just">
              <a:lnSpc>
                <a:spcPct val="150000"/>
              </a:lnSpc>
              <a:spcBef>
                <a:spcPts val="300"/>
              </a:spcBef>
              <a:buFont typeface="Wingdings" panose="05000000000000000000" pitchFamily="2" charset="2"/>
              <a:buChar char="Ø"/>
            </a:pPr>
            <a:r>
              <a:rPr lang="en-US" sz="2200" dirty="0">
                <a:solidFill>
                  <a:srgbClr val="0D0D0D"/>
                </a:solidFill>
                <a:latin typeface="Söhne"/>
              </a:rPr>
              <a:t>Continuous experimentation and innovation.</a:t>
            </a:r>
          </a:p>
          <a:p>
            <a:pPr algn="just">
              <a:lnSpc>
                <a:spcPct val="150000"/>
              </a:lnSpc>
              <a:spcBef>
                <a:spcPts val="300"/>
              </a:spcBef>
              <a:buFont typeface="Wingdings" panose="05000000000000000000" pitchFamily="2" charset="2"/>
              <a:buChar char="Ø"/>
            </a:pPr>
            <a:r>
              <a:rPr lang="en-US" sz="2200" dirty="0">
                <a:solidFill>
                  <a:srgbClr val="0D0D0D"/>
                </a:solidFill>
                <a:latin typeface="Söhne"/>
              </a:rPr>
              <a:t>Proactive identification and resolution of issues.</a:t>
            </a:r>
          </a:p>
          <a:p>
            <a:pPr algn="just">
              <a:lnSpc>
                <a:spcPct val="150000"/>
              </a:lnSpc>
              <a:spcBef>
                <a:spcPts val="300"/>
              </a:spcBef>
              <a:buFont typeface="Wingdings" panose="05000000000000000000" pitchFamily="2" charset="2"/>
              <a:buChar char="Ø"/>
            </a:pPr>
            <a:r>
              <a:rPr lang="en-US" sz="2200" dirty="0">
                <a:solidFill>
                  <a:srgbClr val="0D0D0D"/>
                </a:solidFill>
                <a:latin typeface="Söhne"/>
              </a:rPr>
              <a:t>High levels of automation and self-service capabilities.</a:t>
            </a:r>
          </a:p>
          <a:p>
            <a:pPr algn="just">
              <a:lnSpc>
                <a:spcPct val="150000"/>
              </a:lnSpc>
              <a:spcBef>
                <a:spcPts val="300"/>
              </a:spcBef>
              <a:buFont typeface="Wingdings" panose="05000000000000000000" pitchFamily="2" charset="2"/>
              <a:buChar char="Ø"/>
            </a:pPr>
            <a:r>
              <a:rPr lang="en-US" sz="2200" dirty="0">
                <a:solidFill>
                  <a:srgbClr val="0D0D0D"/>
                </a:solidFill>
                <a:latin typeface="Söhne"/>
              </a:rPr>
              <a:t>Strong alignment between DevOps practices and business objectives.</a:t>
            </a:r>
          </a:p>
          <a:p>
            <a:pPr algn="just">
              <a:lnSpc>
                <a:spcPct val="150000"/>
              </a:lnSpc>
              <a:spcBef>
                <a:spcPts val="300"/>
              </a:spcBef>
              <a:buFont typeface="Wingdings" panose="05000000000000000000" pitchFamily="2" charset="2"/>
              <a:buChar char="Ø"/>
            </a:pPr>
            <a:r>
              <a:rPr lang="en-US" sz="2200" dirty="0">
                <a:solidFill>
                  <a:srgbClr val="0D0D0D"/>
                </a:solidFill>
                <a:latin typeface="Söhne"/>
              </a:rPr>
              <a:t>Culture of continuous learning and improvement.</a:t>
            </a:r>
          </a:p>
          <a:p>
            <a:endParaRPr lang="en-IN" dirty="0"/>
          </a:p>
        </p:txBody>
      </p:sp>
    </p:spTree>
    <p:extLst>
      <p:ext uri="{BB962C8B-B14F-4D97-AF65-F5344CB8AC3E}">
        <p14:creationId xmlns:p14="http://schemas.microsoft.com/office/powerpoint/2010/main" val="2349343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What to Measure in a DevOps Maturity Model?</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9B686D76-275D-83A6-7CF2-816CB8206D93}"/>
              </a:ext>
            </a:extLst>
          </p:cNvPr>
          <p:cNvSpPr>
            <a:spLocks noGrp="1"/>
          </p:cNvSpPr>
          <p:nvPr>
            <p:ph idx="1"/>
          </p:nvPr>
        </p:nvSpPr>
        <p:spPr>
          <a:xfrm>
            <a:off x="1097280" y="1845733"/>
            <a:ext cx="10631300" cy="4387115"/>
          </a:xfrm>
        </p:spPr>
        <p:txBody>
          <a:bodyPr>
            <a:normAutofit fontScale="92500" lnSpcReduction="20000"/>
          </a:bodyPr>
          <a:lstStyle/>
          <a:p>
            <a:pPr algn="just">
              <a:lnSpc>
                <a:spcPct val="160000"/>
              </a:lnSpc>
            </a:pPr>
            <a:r>
              <a:rPr lang="en-US" sz="2200" dirty="0">
                <a:solidFill>
                  <a:srgbClr val="0D0D0D"/>
                </a:solidFill>
                <a:latin typeface="Söhne"/>
              </a:rPr>
              <a:t>There are a set of parameters to be measured at every stage of the DevOps Maturity Model to confirm an organization’s level of DevOps maturity. </a:t>
            </a:r>
          </a:p>
          <a:p>
            <a:pPr algn="l" fontAlgn="base">
              <a:lnSpc>
                <a:spcPct val="150000"/>
              </a:lnSpc>
              <a:buFont typeface="Wingdings" panose="05000000000000000000" pitchFamily="2" charset="2"/>
              <a:buChar char="Ø"/>
            </a:pPr>
            <a:r>
              <a:rPr lang="en-US" sz="2200" dirty="0">
                <a:solidFill>
                  <a:srgbClr val="0D0D0D"/>
                </a:solidFill>
                <a:latin typeface="Söhne"/>
              </a:rPr>
              <a:t> The number of completed projects and the release frequency should ideally be high resulting in </a:t>
            </a:r>
            <a:r>
              <a:rPr lang="en-US" sz="2200" dirty="0">
                <a:solidFill>
                  <a:srgbClr val="0D0D0D"/>
                </a:solidFill>
                <a:latin typeface="Söhne"/>
                <a:hlinkClick r:id="rId3">
                  <a:extLst>
                    <a:ext uri="{A12FA001-AC4F-418D-AE19-62706E023703}">
                      <ahyp:hlinkClr xmlns:ahyp="http://schemas.microsoft.com/office/drawing/2018/hyperlinkcolor" val="tx"/>
                    </a:ext>
                  </a:extLst>
                </a:hlinkClick>
              </a:rPr>
              <a:t>ROI</a:t>
            </a:r>
            <a:endParaRPr lang="en-US" sz="2200" dirty="0">
              <a:solidFill>
                <a:srgbClr val="0D0D0D"/>
              </a:solidFill>
              <a:latin typeface="Söhne"/>
            </a:endParaRPr>
          </a:p>
          <a:p>
            <a:pPr algn="l" fontAlgn="base">
              <a:lnSpc>
                <a:spcPct val="150000"/>
              </a:lnSpc>
              <a:buFont typeface="Wingdings" panose="05000000000000000000" pitchFamily="2" charset="2"/>
              <a:buChar char="Ø"/>
            </a:pPr>
            <a:r>
              <a:rPr lang="en-US" sz="2200" dirty="0">
                <a:solidFill>
                  <a:srgbClr val="0D0D0D"/>
                </a:solidFill>
                <a:latin typeface="Söhne"/>
              </a:rPr>
              <a:t>Percentage of successful deployments should maintain an edge over unsuccessful ones</a:t>
            </a:r>
          </a:p>
          <a:p>
            <a:pPr algn="l" fontAlgn="base">
              <a:lnSpc>
                <a:spcPct val="150000"/>
              </a:lnSpc>
              <a:buFont typeface="Wingdings" panose="05000000000000000000" pitchFamily="2" charset="2"/>
              <a:buChar char="Ø"/>
            </a:pPr>
            <a:r>
              <a:rPr lang="en-US" sz="2200" dirty="0">
                <a:solidFill>
                  <a:srgbClr val="0D0D0D"/>
                </a:solidFill>
                <a:latin typeface="Söhne"/>
              </a:rPr>
              <a:t>Mean Time To Recovery (MTTR) from an unexpected incident/failure from the time of occurrence, should be nil or as low as possible</a:t>
            </a:r>
          </a:p>
          <a:p>
            <a:pPr algn="l" fontAlgn="base">
              <a:lnSpc>
                <a:spcPct val="150000"/>
              </a:lnSpc>
              <a:buFont typeface="Wingdings" panose="05000000000000000000" pitchFamily="2" charset="2"/>
              <a:buChar char="Ø"/>
            </a:pPr>
            <a:r>
              <a:rPr lang="en-US" sz="2200" dirty="0">
                <a:solidFill>
                  <a:srgbClr val="0D0D0D"/>
                </a:solidFill>
                <a:latin typeface="Söhne"/>
              </a:rPr>
              <a:t>Lead time, from development of code to deployment in production, should be satisfactory</a:t>
            </a:r>
          </a:p>
          <a:p>
            <a:pPr algn="l" fontAlgn="base">
              <a:lnSpc>
                <a:spcPct val="150000"/>
              </a:lnSpc>
              <a:buFont typeface="Wingdings" panose="05000000000000000000" pitchFamily="2" charset="2"/>
              <a:buChar char="Ø"/>
            </a:pPr>
            <a:r>
              <a:rPr lang="en-US" sz="2200" dirty="0">
                <a:solidFill>
                  <a:srgbClr val="0D0D0D"/>
                </a:solidFill>
                <a:latin typeface="Söhne"/>
              </a:rPr>
              <a:t>Deployment frequency to determine the frequency of new code deployments</a:t>
            </a:r>
          </a:p>
          <a:p>
            <a:endParaRPr lang="en-IN" dirty="0"/>
          </a:p>
        </p:txBody>
      </p:sp>
    </p:spTree>
    <p:extLst>
      <p:ext uri="{BB962C8B-B14F-4D97-AF65-F5344CB8AC3E}">
        <p14:creationId xmlns:p14="http://schemas.microsoft.com/office/powerpoint/2010/main" val="324488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Business Benefits of DevOps Maturity Model</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pic>
        <p:nvPicPr>
          <p:cNvPr id="10" name="Picture 9">
            <a:extLst>
              <a:ext uri="{FF2B5EF4-FFF2-40B4-BE49-F238E27FC236}">
                <a16:creationId xmlns:a16="http://schemas.microsoft.com/office/drawing/2014/main" id="{14A40653-DCD3-E7FE-C6ED-C91A4A9A5936}"/>
              </a:ext>
            </a:extLst>
          </p:cNvPr>
          <p:cNvPicPr>
            <a:picLocks noChangeAspect="1"/>
          </p:cNvPicPr>
          <p:nvPr/>
        </p:nvPicPr>
        <p:blipFill>
          <a:blip r:embed="rId3"/>
          <a:stretch>
            <a:fillRect/>
          </a:stretch>
        </p:blipFill>
        <p:spPr>
          <a:xfrm>
            <a:off x="2002155" y="1825085"/>
            <a:ext cx="8665845" cy="4453281"/>
          </a:xfrm>
          <a:prstGeom prst="rect">
            <a:avLst/>
          </a:prstGeom>
        </p:spPr>
      </p:pic>
    </p:spTree>
    <p:extLst>
      <p:ext uri="{BB962C8B-B14F-4D97-AF65-F5344CB8AC3E}">
        <p14:creationId xmlns:p14="http://schemas.microsoft.com/office/powerpoint/2010/main" val="38651003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60BF4B-3C33-DCB6-B09F-A3C4B5A1D0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0D857-704A-A403-2401-B43209EF449C}"/>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Business Benefits of DevOps Maturity Model</a:t>
            </a:r>
          </a:p>
        </p:txBody>
      </p:sp>
      <p:pic>
        <p:nvPicPr>
          <p:cNvPr id="4" name="Picture 3">
            <a:extLst>
              <a:ext uri="{FF2B5EF4-FFF2-40B4-BE49-F238E27FC236}">
                <a16:creationId xmlns:a16="http://schemas.microsoft.com/office/drawing/2014/main" id="{248E01E4-20D9-2004-00D2-71576FC9D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3B83AED6-CCB0-8DC9-EE02-F90C1867E255}"/>
              </a:ext>
            </a:extLst>
          </p:cNvPr>
          <p:cNvSpPr>
            <a:spLocks noGrp="1"/>
          </p:cNvSpPr>
          <p:nvPr>
            <p:ph idx="1"/>
          </p:nvPr>
        </p:nvSpPr>
        <p:spPr>
          <a:xfrm>
            <a:off x="1097280" y="1845733"/>
            <a:ext cx="10631300" cy="4387115"/>
          </a:xfrm>
        </p:spPr>
        <p:txBody>
          <a:bodyPr>
            <a:normAutofit fontScale="92500" lnSpcReduction="20000"/>
          </a:bodyPr>
          <a:lstStyle/>
          <a:p>
            <a:pPr>
              <a:lnSpc>
                <a:spcPct val="150000"/>
              </a:lnSpc>
            </a:pPr>
            <a:r>
              <a:rPr lang="en-US" dirty="0">
                <a:solidFill>
                  <a:srgbClr val="0D0D0D"/>
                </a:solidFill>
                <a:latin typeface="Söhne"/>
              </a:rPr>
              <a:t>The DevOps maturity model presents a wide range of business benefits such as</a:t>
            </a:r>
          </a:p>
          <a:p>
            <a:pPr marL="1073150" indent="-177800" fontAlgn="base">
              <a:lnSpc>
                <a:spcPct val="150000"/>
              </a:lnSpc>
              <a:buFont typeface="Wingdings" panose="05000000000000000000" pitchFamily="2" charset="2"/>
              <a:buChar char="Ø"/>
            </a:pPr>
            <a:r>
              <a:rPr lang="en-US" b="0" i="0" dirty="0">
                <a:solidFill>
                  <a:srgbClr val="4A4A4A"/>
                </a:solidFill>
                <a:effectLst/>
                <a:latin typeface="inherit"/>
              </a:rPr>
              <a:t>Faster adaptability to change</a:t>
            </a:r>
          </a:p>
          <a:p>
            <a:pPr marL="1073150" indent="-177800" fontAlgn="base">
              <a:lnSpc>
                <a:spcPct val="150000"/>
              </a:lnSpc>
              <a:buFont typeface="Wingdings" panose="05000000000000000000" pitchFamily="2" charset="2"/>
              <a:buChar char="Ø"/>
            </a:pPr>
            <a:r>
              <a:rPr lang="en-US" b="0" i="0" dirty="0">
                <a:solidFill>
                  <a:srgbClr val="4A4A4A"/>
                </a:solidFill>
                <a:effectLst/>
                <a:latin typeface="inherit"/>
              </a:rPr>
              <a:t>Ability to tap opportunities</a:t>
            </a:r>
          </a:p>
          <a:p>
            <a:pPr marL="1073150" indent="-177800" fontAlgn="base">
              <a:lnSpc>
                <a:spcPct val="150000"/>
              </a:lnSpc>
              <a:buFont typeface="Wingdings" panose="05000000000000000000" pitchFamily="2" charset="2"/>
              <a:buChar char="Ø"/>
            </a:pPr>
            <a:r>
              <a:rPr lang="en-US" b="0" i="0" dirty="0">
                <a:solidFill>
                  <a:srgbClr val="4A4A4A"/>
                </a:solidFill>
                <a:effectLst/>
                <a:latin typeface="inherit"/>
              </a:rPr>
              <a:t>Identifying areas of fulfillment</a:t>
            </a:r>
          </a:p>
          <a:p>
            <a:pPr marL="1073150" indent="-177800" fontAlgn="base">
              <a:lnSpc>
                <a:spcPct val="150000"/>
              </a:lnSpc>
              <a:buFont typeface="Wingdings" panose="05000000000000000000" pitchFamily="2" charset="2"/>
              <a:buChar char="Ø"/>
            </a:pPr>
            <a:r>
              <a:rPr lang="en-US" b="0" i="0" dirty="0">
                <a:solidFill>
                  <a:srgbClr val="4A4A4A"/>
                </a:solidFill>
                <a:effectLst/>
                <a:latin typeface="inherit"/>
              </a:rPr>
              <a:t>Improved scalability</a:t>
            </a:r>
          </a:p>
          <a:p>
            <a:pPr marL="1073150" indent="-177800" fontAlgn="base">
              <a:lnSpc>
                <a:spcPct val="150000"/>
              </a:lnSpc>
              <a:buFont typeface="Wingdings" panose="05000000000000000000" pitchFamily="2" charset="2"/>
              <a:buChar char="Ø"/>
            </a:pPr>
            <a:r>
              <a:rPr lang="en-US" b="0" i="0" dirty="0">
                <a:solidFill>
                  <a:srgbClr val="4A4A4A"/>
                </a:solidFill>
                <a:effectLst/>
                <a:latin typeface="inherit"/>
              </a:rPr>
              <a:t>Operational efficiency</a:t>
            </a:r>
          </a:p>
          <a:p>
            <a:pPr marL="1073150" indent="-177800" fontAlgn="base">
              <a:lnSpc>
                <a:spcPct val="150000"/>
              </a:lnSpc>
              <a:buFont typeface="Wingdings" panose="05000000000000000000" pitchFamily="2" charset="2"/>
              <a:buChar char="Ø"/>
            </a:pPr>
            <a:r>
              <a:rPr lang="en-US" b="0" i="0" dirty="0">
                <a:solidFill>
                  <a:srgbClr val="4A4A4A"/>
                </a:solidFill>
                <a:effectLst/>
                <a:latin typeface="inherit"/>
              </a:rPr>
              <a:t>Increased delivery speeds</a:t>
            </a:r>
          </a:p>
          <a:p>
            <a:pPr marL="1073150" indent="-177800" fontAlgn="base">
              <a:lnSpc>
                <a:spcPct val="150000"/>
              </a:lnSpc>
              <a:buFont typeface="Wingdings" panose="05000000000000000000" pitchFamily="2" charset="2"/>
              <a:buChar char="Ø"/>
            </a:pPr>
            <a:r>
              <a:rPr lang="en-US" b="0" i="0" dirty="0">
                <a:solidFill>
                  <a:srgbClr val="4A4A4A"/>
                </a:solidFill>
                <a:effectLst/>
                <a:latin typeface="inherit"/>
              </a:rPr>
              <a:t>Enhanced quality</a:t>
            </a:r>
          </a:p>
          <a:p>
            <a:pPr marL="0" indent="0">
              <a:lnSpc>
                <a:spcPct val="150000"/>
              </a:lnSpc>
              <a:buNone/>
            </a:pPr>
            <a:endParaRPr lang="en-IN" dirty="0">
              <a:solidFill>
                <a:srgbClr val="0D0D0D"/>
              </a:solidFill>
              <a:latin typeface="Söhne"/>
            </a:endParaRPr>
          </a:p>
        </p:txBody>
      </p:sp>
    </p:spTree>
    <p:extLst>
      <p:ext uri="{BB962C8B-B14F-4D97-AF65-F5344CB8AC3E}">
        <p14:creationId xmlns:p14="http://schemas.microsoft.com/office/powerpoint/2010/main" val="2883621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C2820-1C00-4D9B-766F-40D018C4E628}"/>
              </a:ext>
            </a:extLst>
          </p:cNvPr>
          <p:cNvSpPr>
            <a:spLocks noGrp="1"/>
          </p:cNvSpPr>
          <p:nvPr>
            <p:ph type="title"/>
          </p:nvPr>
        </p:nvSpPr>
        <p:spPr/>
        <p:txBody>
          <a:bodyPr>
            <a:normAutofit/>
          </a:bodyPr>
          <a:lstStyle/>
          <a:p>
            <a:r>
              <a:rPr lang="en-US" sz="4800" spc="0" dirty="0">
                <a:latin typeface="Calibri" panose="020F0502020204030204" pitchFamily="34" charset="0"/>
                <a:ea typeface="Calibri" panose="020F0502020204030204" pitchFamily="34" charset="0"/>
                <a:cs typeface="Calibri" panose="020F0502020204030204" pitchFamily="34" charset="0"/>
              </a:rPr>
              <a:t>DevOps Maturity Model</a:t>
            </a:r>
            <a:endParaRPr lang="en-IN"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E1CDC0A0-F7EC-7532-3099-77FDC5B363C0}"/>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b="0" i="0" dirty="0">
                <a:solidFill>
                  <a:srgbClr val="0D0D0D"/>
                </a:solidFill>
                <a:effectLst/>
                <a:latin typeface="Söhne"/>
              </a:rPr>
              <a:t>A DevOps maturity model is a framework that organizations use to assess their level of maturity in adopting DevOps practices and processes. It typically consists of a set of criteria or characteristics across different dimensions of DevOps, such as Culture, Automation, Lean, Measurement, and Sharing (often referred to as the CALMS framework).</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AE0DE5E-9EC2-3589-656D-E3B10C8EB5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Tree>
    <p:extLst>
      <p:ext uri="{BB962C8B-B14F-4D97-AF65-F5344CB8AC3E}">
        <p14:creationId xmlns:p14="http://schemas.microsoft.com/office/powerpoint/2010/main" val="3138924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3E70D2-4384-9BD1-AB67-50DC7104BC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39E5A9-52C3-035D-9BB5-286AA2BEB927}"/>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Business Benefits of DevOps Maturity Model</a:t>
            </a:r>
          </a:p>
        </p:txBody>
      </p:sp>
      <p:pic>
        <p:nvPicPr>
          <p:cNvPr id="4" name="Picture 3">
            <a:extLst>
              <a:ext uri="{FF2B5EF4-FFF2-40B4-BE49-F238E27FC236}">
                <a16:creationId xmlns:a16="http://schemas.microsoft.com/office/drawing/2014/main" id="{52B015DE-226B-3065-F7B6-0B70EDEEB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32356468-A73D-643D-49BE-74B7B88D92B5}"/>
              </a:ext>
            </a:extLst>
          </p:cNvPr>
          <p:cNvSpPr>
            <a:spLocks noGrp="1"/>
          </p:cNvSpPr>
          <p:nvPr>
            <p:ph idx="1"/>
          </p:nvPr>
        </p:nvSpPr>
        <p:spPr>
          <a:xfrm>
            <a:off x="1097280" y="1845733"/>
            <a:ext cx="10631300" cy="4387115"/>
          </a:xfrm>
        </p:spPr>
        <p:txBody>
          <a:bodyPr>
            <a:normAutofit fontScale="62500" lnSpcReduction="20000"/>
          </a:bodyPr>
          <a:lstStyle/>
          <a:p>
            <a:pPr marL="0" indent="0" fontAlgn="base">
              <a:lnSpc>
                <a:spcPct val="150000"/>
              </a:lnSpc>
              <a:buNone/>
            </a:pPr>
            <a:r>
              <a:rPr lang="en-US" sz="3600" b="1" dirty="0">
                <a:solidFill>
                  <a:srgbClr val="0070C0"/>
                </a:solidFill>
                <a:latin typeface="Söhne"/>
              </a:rPr>
              <a:t>Faster adaptability to change:</a:t>
            </a:r>
          </a:p>
          <a:p>
            <a:pPr marL="0" marR="0" lvl="0" indent="0" algn="just" defTabSz="914400" rtl="0" eaLnBrk="0" fontAlgn="base" latinLnBrk="0" hangingPunct="0">
              <a:lnSpc>
                <a:spcPct val="160000"/>
              </a:lnSpc>
              <a:spcBef>
                <a:spcPct val="0"/>
              </a:spcBef>
              <a:spcAft>
                <a:spcPct val="0"/>
              </a:spcAft>
              <a:buClrTx/>
              <a:buSzTx/>
              <a:buFontTx/>
              <a:buNone/>
              <a:tabLst/>
            </a:pPr>
            <a:r>
              <a:rPr lang="en-US" altLang="en-US" sz="3800" dirty="0"/>
              <a:t>In today's fast-paced business environment, agility is essential. The DevOps Maturity Model enables you to optimize your software delivery process, allowing for faster adaptation to evolving market demands and customer expectations.</a:t>
            </a:r>
          </a:p>
          <a:p>
            <a:pPr marL="0" marR="0" lvl="0" indent="0" algn="just" defTabSz="914400" rtl="0" eaLnBrk="0" fontAlgn="base" latinLnBrk="0" hangingPunct="0">
              <a:lnSpc>
                <a:spcPct val="160000"/>
              </a:lnSpc>
              <a:spcBef>
                <a:spcPct val="0"/>
              </a:spcBef>
              <a:spcAft>
                <a:spcPct val="0"/>
              </a:spcAft>
              <a:buClrTx/>
              <a:buSzTx/>
              <a:buFontTx/>
              <a:buNone/>
              <a:tabLst/>
            </a:pPr>
            <a:r>
              <a:rPr lang="en-US" altLang="en-US" sz="3800" dirty="0"/>
              <a:t>By leveraging automation and continuous integration/delivery (CI/CD), you can efficiently roll out new features, address bugs, and stay ahead of industry trends, ensuring your business remains competitive.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indent="0" fontAlgn="base">
              <a:lnSpc>
                <a:spcPct val="150000"/>
              </a:lnSpc>
              <a:buNone/>
            </a:pPr>
            <a:endParaRPr lang="en-US" sz="2800" b="1" dirty="0">
              <a:solidFill>
                <a:srgbClr val="0070C0"/>
              </a:solidFill>
              <a:latin typeface="Söhne"/>
            </a:endParaRPr>
          </a:p>
          <a:p>
            <a:pPr marL="0" indent="0">
              <a:lnSpc>
                <a:spcPct val="150000"/>
              </a:lnSpc>
              <a:buNone/>
            </a:pPr>
            <a:endParaRPr lang="en-IN" sz="2800" dirty="0">
              <a:solidFill>
                <a:srgbClr val="0D0D0D"/>
              </a:solidFill>
              <a:latin typeface="Söhne"/>
            </a:endParaRPr>
          </a:p>
        </p:txBody>
      </p:sp>
    </p:spTree>
    <p:extLst>
      <p:ext uri="{BB962C8B-B14F-4D97-AF65-F5344CB8AC3E}">
        <p14:creationId xmlns:p14="http://schemas.microsoft.com/office/powerpoint/2010/main" val="3895835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868C2-4F08-0946-43D6-A1209547C5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1567F6-C5F1-9392-D813-4633672333D2}"/>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Business Benefits of DevOps Maturity Model</a:t>
            </a:r>
          </a:p>
        </p:txBody>
      </p:sp>
      <p:pic>
        <p:nvPicPr>
          <p:cNvPr id="4" name="Picture 3">
            <a:extLst>
              <a:ext uri="{FF2B5EF4-FFF2-40B4-BE49-F238E27FC236}">
                <a16:creationId xmlns:a16="http://schemas.microsoft.com/office/drawing/2014/main" id="{A4C1F58F-389F-3DC1-947E-C6E336698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98414889-214E-8578-FF5C-BD4C2C9096F3}"/>
              </a:ext>
            </a:extLst>
          </p:cNvPr>
          <p:cNvSpPr>
            <a:spLocks noGrp="1"/>
          </p:cNvSpPr>
          <p:nvPr>
            <p:ph idx="1"/>
          </p:nvPr>
        </p:nvSpPr>
        <p:spPr>
          <a:xfrm>
            <a:off x="1097280" y="1845733"/>
            <a:ext cx="10631300" cy="4387115"/>
          </a:xfrm>
        </p:spPr>
        <p:txBody>
          <a:bodyPr>
            <a:normAutofit lnSpcReduction="10000"/>
          </a:bodyPr>
          <a:lstStyle/>
          <a:p>
            <a:pPr marL="0" indent="0" fontAlgn="base">
              <a:lnSpc>
                <a:spcPct val="150000"/>
              </a:lnSpc>
              <a:buNone/>
            </a:pPr>
            <a:r>
              <a:rPr lang="en-IN" sz="2800" b="1" dirty="0">
                <a:solidFill>
                  <a:srgbClr val="0070C0"/>
                </a:solidFill>
                <a:latin typeface="Söhne"/>
              </a:rPr>
              <a:t>Ability to Tap Opportunities:</a:t>
            </a:r>
          </a:p>
          <a:p>
            <a:pPr marL="0" indent="0" algn="just" fontAlgn="base">
              <a:lnSpc>
                <a:spcPct val="150000"/>
              </a:lnSpc>
              <a:buNone/>
            </a:pPr>
            <a:r>
              <a:rPr lang="en-US" sz="3200" dirty="0"/>
              <a:t>The faster you can transform ideas into reality, the more opportunities you can capture. The DevOps Maturity Model enables you to achieve this by reducing development cycles and speeding up deployments, allowing you to stay ahead of the competition.</a:t>
            </a:r>
            <a:endParaRPr lang="en-IN" sz="3600" dirty="0">
              <a:solidFill>
                <a:srgbClr val="0D0D0D"/>
              </a:solidFill>
              <a:latin typeface="Söhne"/>
            </a:endParaRPr>
          </a:p>
        </p:txBody>
      </p:sp>
    </p:spTree>
    <p:extLst>
      <p:ext uri="{BB962C8B-B14F-4D97-AF65-F5344CB8AC3E}">
        <p14:creationId xmlns:p14="http://schemas.microsoft.com/office/powerpoint/2010/main" val="41638189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5E4E3-5C86-591C-EC44-C8CC057C18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58C3DE-8876-8637-4DC0-9EF21255BE43}"/>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Business Benefits of DevOps Maturity Model</a:t>
            </a:r>
          </a:p>
        </p:txBody>
      </p:sp>
      <p:pic>
        <p:nvPicPr>
          <p:cNvPr id="4" name="Picture 3">
            <a:extLst>
              <a:ext uri="{FF2B5EF4-FFF2-40B4-BE49-F238E27FC236}">
                <a16:creationId xmlns:a16="http://schemas.microsoft.com/office/drawing/2014/main" id="{D4AAB62A-EF7F-86FC-95B5-0104A86DBE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EE691AE6-A520-CDC1-9CB6-782475C75549}"/>
              </a:ext>
            </a:extLst>
          </p:cNvPr>
          <p:cNvSpPr>
            <a:spLocks noGrp="1"/>
          </p:cNvSpPr>
          <p:nvPr>
            <p:ph idx="1"/>
          </p:nvPr>
        </p:nvSpPr>
        <p:spPr>
          <a:xfrm>
            <a:off x="1097280" y="1845733"/>
            <a:ext cx="10631300" cy="4387115"/>
          </a:xfrm>
        </p:spPr>
        <p:txBody>
          <a:bodyPr>
            <a:normAutofit/>
          </a:bodyPr>
          <a:lstStyle/>
          <a:p>
            <a:pPr marL="0" indent="0" fontAlgn="base">
              <a:lnSpc>
                <a:spcPct val="150000"/>
              </a:lnSpc>
              <a:buNone/>
            </a:pPr>
            <a:r>
              <a:rPr lang="en-IN" sz="2800" b="1" dirty="0">
                <a:solidFill>
                  <a:srgbClr val="0070C0"/>
                </a:solidFill>
                <a:latin typeface="Söhne"/>
              </a:rPr>
              <a:t>Identifying Areas of Fulfilment:</a:t>
            </a:r>
          </a:p>
          <a:p>
            <a:pPr marL="0" indent="0" algn="just" fontAlgn="base">
              <a:lnSpc>
                <a:spcPct val="150000"/>
              </a:lnSpc>
              <a:buNone/>
            </a:pPr>
            <a:r>
              <a:rPr lang="en-US" sz="2800" dirty="0">
                <a:solidFill>
                  <a:srgbClr val="0D0D0D"/>
                </a:solidFill>
                <a:latin typeface="Söhne"/>
              </a:rPr>
              <a:t>The DevOps Maturity Model helps organizations identify and address areas where their processes may be lacking. By continuously measuring and evaluating their practices, businesses can pinpoint inefficiencies and implement targeted improvements to enhance overall performance.</a:t>
            </a:r>
            <a:endParaRPr lang="en-IN" sz="2800" dirty="0">
              <a:solidFill>
                <a:srgbClr val="0D0D0D"/>
              </a:solidFill>
              <a:latin typeface="Söhne"/>
            </a:endParaRPr>
          </a:p>
        </p:txBody>
      </p:sp>
    </p:spTree>
    <p:extLst>
      <p:ext uri="{BB962C8B-B14F-4D97-AF65-F5344CB8AC3E}">
        <p14:creationId xmlns:p14="http://schemas.microsoft.com/office/powerpoint/2010/main" val="2953428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D20BC-DF7C-088E-913C-1D11271752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6D433B-D488-E4FF-9CBA-0C485131092F}"/>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Business Benefits of DevOps Maturity Model</a:t>
            </a:r>
          </a:p>
        </p:txBody>
      </p:sp>
      <p:pic>
        <p:nvPicPr>
          <p:cNvPr id="4" name="Picture 3">
            <a:extLst>
              <a:ext uri="{FF2B5EF4-FFF2-40B4-BE49-F238E27FC236}">
                <a16:creationId xmlns:a16="http://schemas.microsoft.com/office/drawing/2014/main" id="{9E4A738A-4A0A-B123-46BC-C6322DBF46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67B88A27-01CB-A9B5-062E-44F1F013A4FC}"/>
              </a:ext>
            </a:extLst>
          </p:cNvPr>
          <p:cNvSpPr>
            <a:spLocks noGrp="1"/>
          </p:cNvSpPr>
          <p:nvPr>
            <p:ph idx="1"/>
          </p:nvPr>
        </p:nvSpPr>
        <p:spPr>
          <a:xfrm>
            <a:off x="1097280" y="1845733"/>
            <a:ext cx="10631300" cy="4387115"/>
          </a:xfrm>
        </p:spPr>
        <p:txBody>
          <a:bodyPr>
            <a:normAutofit/>
          </a:bodyPr>
          <a:lstStyle/>
          <a:p>
            <a:pPr marL="0" indent="0" fontAlgn="base">
              <a:lnSpc>
                <a:spcPct val="150000"/>
              </a:lnSpc>
              <a:buNone/>
            </a:pPr>
            <a:r>
              <a:rPr lang="en-IN" sz="2800" b="1" dirty="0">
                <a:solidFill>
                  <a:srgbClr val="0070C0"/>
                </a:solidFill>
                <a:latin typeface="Söhne"/>
              </a:rPr>
              <a:t>Improved Scalability:</a:t>
            </a:r>
          </a:p>
          <a:p>
            <a:pPr marL="0" indent="0" algn="just" fontAlgn="base">
              <a:lnSpc>
                <a:spcPct val="150000"/>
              </a:lnSpc>
              <a:buNone/>
            </a:pPr>
            <a:r>
              <a:rPr lang="en-US" sz="2800" dirty="0">
                <a:solidFill>
                  <a:srgbClr val="0D0D0D"/>
                </a:solidFill>
                <a:latin typeface="Söhne"/>
              </a:rPr>
              <a:t>Mature DevOps practices facilitate the seamless scaling of applications and infrastructure. Automated provisioning and management of resources through Infrastructure as Code (</a:t>
            </a:r>
            <a:r>
              <a:rPr lang="en-US" sz="2800" dirty="0" err="1">
                <a:solidFill>
                  <a:srgbClr val="0D0D0D"/>
                </a:solidFill>
                <a:latin typeface="Söhne"/>
              </a:rPr>
              <a:t>IaC</a:t>
            </a:r>
            <a:r>
              <a:rPr lang="en-US" sz="2800" dirty="0">
                <a:solidFill>
                  <a:srgbClr val="0D0D0D"/>
                </a:solidFill>
                <a:latin typeface="Söhne"/>
              </a:rPr>
              <a:t>) ensure that businesses can handle increased loads and expand their operations without significant manual intervention.</a:t>
            </a:r>
            <a:endParaRPr lang="en-IN" sz="2800" dirty="0">
              <a:solidFill>
                <a:srgbClr val="0D0D0D"/>
              </a:solidFill>
              <a:latin typeface="Söhne"/>
            </a:endParaRPr>
          </a:p>
        </p:txBody>
      </p:sp>
    </p:spTree>
    <p:extLst>
      <p:ext uri="{BB962C8B-B14F-4D97-AF65-F5344CB8AC3E}">
        <p14:creationId xmlns:p14="http://schemas.microsoft.com/office/powerpoint/2010/main" val="449707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104897-E647-215B-EC41-30C892953D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F9ABB0-6925-5620-0E8B-F02E08382216}"/>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Business Benefits of DevOps Maturity Model</a:t>
            </a:r>
          </a:p>
        </p:txBody>
      </p:sp>
      <p:pic>
        <p:nvPicPr>
          <p:cNvPr id="4" name="Picture 3">
            <a:extLst>
              <a:ext uri="{FF2B5EF4-FFF2-40B4-BE49-F238E27FC236}">
                <a16:creationId xmlns:a16="http://schemas.microsoft.com/office/drawing/2014/main" id="{A71CB220-6ED2-7875-127D-C82E71109F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3A9B450E-7E62-39C0-21D9-8474F8726573}"/>
              </a:ext>
            </a:extLst>
          </p:cNvPr>
          <p:cNvSpPr>
            <a:spLocks noGrp="1"/>
          </p:cNvSpPr>
          <p:nvPr>
            <p:ph idx="1"/>
          </p:nvPr>
        </p:nvSpPr>
        <p:spPr>
          <a:xfrm>
            <a:off x="1097280" y="1845733"/>
            <a:ext cx="10631300" cy="4387115"/>
          </a:xfrm>
        </p:spPr>
        <p:txBody>
          <a:bodyPr>
            <a:normAutofit/>
          </a:bodyPr>
          <a:lstStyle/>
          <a:p>
            <a:pPr marL="0" indent="0" fontAlgn="base">
              <a:lnSpc>
                <a:spcPct val="150000"/>
              </a:lnSpc>
              <a:buNone/>
            </a:pPr>
            <a:r>
              <a:rPr lang="en-IN" sz="2800" b="1" dirty="0">
                <a:solidFill>
                  <a:srgbClr val="0070C0"/>
                </a:solidFill>
                <a:latin typeface="Söhne"/>
              </a:rPr>
              <a:t>Operational Efficiency:</a:t>
            </a:r>
          </a:p>
          <a:p>
            <a:pPr marL="0" indent="0" algn="just" fontAlgn="base">
              <a:lnSpc>
                <a:spcPct val="150000"/>
              </a:lnSpc>
              <a:buNone/>
            </a:pPr>
            <a:r>
              <a:rPr lang="en-US" sz="2800" dirty="0">
                <a:solidFill>
                  <a:srgbClr val="0D0D0D"/>
                </a:solidFill>
                <a:latin typeface="Söhne"/>
              </a:rPr>
              <a:t>DevOps advocates automating repetitive tasks and breaking down barriers between development and operations teams. This leads to streamlined workflows, reduced manual errors, and more efficient resource use, ultimately lowering operational costs.</a:t>
            </a:r>
            <a:endParaRPr lang="en-IN" sz="2800" dirty="0">
              <a:solidFill>
                <a:srgbClr val="0D0D0D"/>
              </a:solidFill>
              <a:latin typeface="Söhne"/>
            </a:endParaRPr>
          </a:p>
        </p:txBody>
      </p:sp>
    </p:spTree>
    <p:extLst>
      <p:ext uri="{BB962C8B-B14F-4D97-AF65-F5344CB8AC3E}">
        <p14:creationId xmlns:p14="http://schemas.microsoft.com/office/powerpoint/2010/main" val="14735515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AB21E-EE08-9080-3B21-AAFC44267A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321670-992A-718A-46AD-01802264472A}"/>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Business Benefits of DevOps Maturity Model</a:t>
            </a:r>
          </a:p>
        </p:txBody>
      </p:sp>
      <p:pic>
        <p:nvPicPr>
          <p:cNvPr id="4" name="Picture 3">
            <a:extLst>
              <a:ext uri="{FF2B5EF4-FFF2-40B4-BE49-F238E27FC236}">
                <a16:creationId xmlns:a16="http://schemas.microsoft.com/office/drawing/2014/main" id="{1FC74262-D339-36E3-6E8B-2CBD97717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7949F6B7-F973-493A-7733-CA411FF5AA5D}"/>
              </a:ext>
            </a:extLst>
          </p:cNvPr>
          <p:cNvSpPr>
            <a:spLocks noGrp="1"/>
          </p:cNvSpPr>
          <p:nvPr>
            <p:ph idx="1"/>
          </p:nvPr>
        </p:nvSpPr>
        <p:spPr>
          <a:xfrm>
            <a:off x="1097280" y="1845733"/>
            <a:ext cx="10631300" cy="4387115"/>
          </a:xfrm>
        </p:spPr>
        <p:txBody>
          <a:bodyPr>
            <a:normAutofit/>
          </a:bodyPr>
          <a:lstStyle/>
          <a:p>
            <a:pPr marL="0" indent="0" fontAlgn="base">
              <a:lnSpc>
                <a:spcPct val="150000"/>
              </a:lnSpc>
              <a:buNone/>
            </a:pPr>
            <a:r>
              <a:rPr lang="en-IN" sz="2800" b="1" dirty="0">
                <a:solidFill>
                  <a:srgbClr val="0070C0"/>
                </a:solidFill>
                <a:latin typeface="Söhne"/>
              </a:rPr>
              <a:t>Increased Delivery Speeds:</a:t>
            </a:r>
          </a:p>
          <a:p>
            <a:pPr marL="0" indent="0" algn="just" fontAlgn="base">
              <a:lnSpc>
                <a:spcPct val="150000"/>
              </a:lnSpc>
              <a:buNone/>
            </a:pPr>
            <a:r>
              <a:rPr lang="en-US" sz="2800" dirty="0">
                <a:solidFill>
                  <a:srgbClr val="0D0D0D"/>
                </a:solidFill>
                <a:latin typeface="Söhne"/>
              </a:rPr>
              <a:t>Organizations can notably shorten the delivery time for new features and updates by implementing automated testing, integration, and deployment. Faster delivery speeds enhance customer satisfaction and allow businesses to stay competitive in fast-paced markets.</a:t>
            </a:r>
            <a:endParaRPr lang="en-IN" sz="2800" dirty="0">
              <a:solidFill>
                <a:srgbClr val="0D0D0D"/>
              </a:solidFill>
              <a:latin typeface="Söhne"/>
            </a:endParaRPr>
          </a:p>
        </p:txBody>
      </p:sp>
    </p:spTree>
    <p:extLst>
      <p:ext uri="{BB962C8B-B14F-4D97-AF65-F5344CB8AC3E}">
        <p14:creationId xmlns:p14="http://schemas.microsoft.com/office/powerpoint/2010/main" val="968662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94082-4F3F-022D-3FD3-9D37E940B4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3D5A0D-F858-3B4C-9318-58597124CF5E}"/>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Business Benefits of DevOps Maturity Model</a:t>
            </a:r>
          </a:p>
        </p:txBody>
      </p:sp>
      <p:pic>
        <p:nvPicPr>
          <p:cNvPr id="4" name="Picture 3">
            <a:extLst>
              <a:ext uri="{FF2B5EF4-FFF2-40B4-BE49-F238E27FC236}">
                <a16:creationId xmlns:a16="http://schemas.microsoft.com/office/drawing/2014/main" id="{86364BE1-AFD7-1668-18B9-2CC8A1D25F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FDB66E35-49AB-5E52-BAB8-899B4BB2D805}"/>
              </a:ext>
            </a:extLst>
          </p:cNvPr>
          <p:cNvSpPr>
            <a:spLocks noGrp="1"/>
          </p:cNvSpPr>
          <p:nvPr>
            <p:ph idx="1"/>
          </p:nvPr>
        </p:nvSpPr>
        <p:spPr>
          <a:xfrm>
            <a:off x="1097280" y="1845733"/>
            <a:ext cx="10631300" cy="4387115"/>
          </a:xfrm>
        </p:spPr>
        <p:txBody>
          <a:bodyPr>
            <a:normAutofit/>
          </a:bodyPr>
          <a:lstStyle/>
          <a:p>
            <a:pPr marL="0" indent="0" fontAlgn="base">
              <a:lnSpc>
                <a:spcPct val="150000"/>
              </a:lnSpc>
              <a:buNone/>
            </a:pPr>
            <a:r>
              <a:rPr lang="en-IN" sz="2800" b="1" dirty="0">
                <a:solidFill>
                  <a:srgbClr val="0070C0"/>
                </a:solidFill>
                <a:latin typeface="Söhne"/>
              </a:rPr>
              <a:t> Enhanced Quality:</a:t>
            </a:r>
          </a:p>
          <a:p>
            <a:pPr marL="0" indent="0" algn="just" fontAlgn="base">
              <a:lnSpc>
                <a:spcPct val="150000"/>
              </a:lnSpc>
              <a:buNone/>
            </a:pPr>
            <a:r>
              <a:rPr lang="en-US" sz="2800" dirty="0">
                <a:solidFill>
                  <a:srgbClr val="0D0D0D"/>
                </a:solidFill>
                <a:latin typeface="Söhne"/>
              </a:rPr>
              <a:t>Continuous monitoring and feedback loops in mature DevOps practices ensure that issues are detected and resolved early in development. This leads to higher-quality software with fewer bugs and vulnerabilities, improving the overall user experience and reducing maintenance costs.</a:t>
            </a:r>
            <a:endParaRPr lang="en-IN" sz="2800" dirty="0">
              <a:solidFill>
                <a:srgbClr val="0D0D0D"/>
              </a:solidFill>
              <a:latin typeface="Söhne"/>
            </a:endParaRPr>
          </a:p>
        </p:txBody>
      </p:sp>
    </p:spTree>
    <p:extLst>
      <p:ext uri="{BB962C8B-B14F-4D97-AF65-F5344CB8AC3E}">
        <p14:creationId xmlns:p14="http://schemas.microsoft.com/office/powerpoint/2010/main" val="23342267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DevOps Maturity Assessment</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9B686D76-275D-83A6-7CF2-816CB8206D93}"/>
              </a:ext>
            </a:extLst>
          </p:cNvPr>
          <p:cNvSpPr>
            <a:spLocks noGrp="1"/>
          </p:cNvSpPr>
          <p:nvPr>
            <p:ph idx="1"/>
          </p:nvPr>
        </p:nvSpPr>
        <p:spPr>
          <a:xfrm>
            <a:off x="1097280" y="1845733"/>
            <a:ext cx="10631300" cy="4387115"/>
          </a:xfrm>
        </p:spPr>
        <p:txBody>
          <a:bodyPr>
            <a:normAutofit/>
          </a:bodyPr>
          <a:lstStyle/>
          <a:p>
            <a:pPr marL="0" indent="0" algn="just">
              <a:lnSpc>
                <a:spcPct val="150000"/>
              </a:lnSpc>
              <a:buNone/>
            </a:pPr>
            <a:r>
              <a:rPr lang="en-US" b="0" i="0" dirty="0">
                <a:solidFill>
                  <a:srgbClr val="0D0D0D"/>
                </a:solidFill>
                <a:effectLst/>
                <a:latin typeface="Söhne"/>
              </a:rPr>
              <a:t>	</a:t>
            </a:r>
            <a:r>
              <a:rPr lang="en-US" sz="2400" b="0" i="0" dirty="0">
                <a:solidFill>
                  <a:srgbClr val="0D0D0D"/>
                </a:solidFill>
                <a:effectLst/>
                <a:latin typeface="Söhne"/>
              </a:rPr>
              <a:t>A DevOps maturity assessment is a process used by organizations to evaluate their current level of maturity in adopting DevOps practices and identify areas for improvement. It helps identify strengths, weaknesses, and areas for improvement in the organization's DevOps journey. Here's an outline of how such an assessment might be conducted:</a:t>
            </a:r>
            <a:endParaRPr lang="en-US" b="0" i="0" dirty="0">
              <a:solidFill>
                <a:srgbClr val="0D0D0D"/>
              </a:solidFill>
              <a:effectLst/>
              <a:latin typeface="Söhne"/>
            </a:endParaRPr>
          </a:p>
        </p:txBody>
      </p:sp>
    </p:spTree>
    <p:extLst>
      <p:ext uri="{BB962C8B-B14F-4D97-AF65-F5344CB8AC3E}">
        <p14:creationId xmlns:p14="http://schemas.microsoft.com/office/powerpoint/2010/main" val="1978435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DevOps Maturity Assessment</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9B686D76-275D-83A6-7CF2-816CB8206D93}"/>
              </a:ext>
            </a:extLst>
          </p:cNvPr>
          <p:cNvSpPr>
            <a:spLocks noGrp="1"/>
          </p:cNvSpPr>
          <p:nvPr>
            <p:ph idx="1"/>
          </p:nvPr>
        </p:nvSpPr>
        <p:spPr>
          <a:xfrm>
            <a:off x="1097280" y="1845733"/>
            <a:ext cx="10631300" cy="4387115"/>
          </a:xfrm>
        </p:spPr>
        <p:txBody>
          <a:bodyPr>
            <a:normAutofit lnSpcReduction="10000"/>
          </a:bodyPr>
          <a:lstStyle/>
          <a:p>
            <a:pPr algn="just">
              <a:lnSpc>
                <a:spcPct val="150000"/>
              </a:lnSpc>
              <a:buFont typeface="Wingdings" panose="05000000000000000000" pitchFamily="2" charset="2"/>
              <a:buChar char="Ø"/>
            </a:pPr>
            <a:r>
              <a:rPr lang="en-US" sz="2400" b="1" i="0" dirty="0">
                <a:solidFill>
                  <a:srgbClr val="0D0D0D"/>
                </a:solidFill>
                <a:effectLst/>
                <a:latin typeface="Söhne"/>
              </a:rPr>
              <a:t>Define Objectives</a:t>
            </a:r>
            <a:r>
              <a:rPr lang="en-US" sz="2400" b="0" i="0" dirty="0">
                <a:solidFill>
                  <a:srgbClr val="0D0D0D"/>
                </a:solidFill>
                <a:effectLst/>
                <a:latin typeface="Söhne"/>
              </a:rPr>
              <a:t>: Clearly define the objectives of the assessment. Understand what the organization hopes to achieve by adopting DevOps practices and what specific outcomes it wants to improve, such as deployment frequency, lead time, mean time to recovery, etc.</a:t>
            </a:r>
          </a:p>
          <a:p>
            <a:pPr algn="just">
              <a:lnSpc>
                <a:spcPct val="150000"/>
              </a:lnSpc>
              <a:buFont typeface="Wingdings" panose="05000000000000000000" pitchFamily="2" charset="2"/>
              <a:buChar char="Ø"/>
            </a:pPr>
            <a:r>
              <a:rPr lang="en-US" sz="2400" b="1" dirty="0">
                <a:solidFill>
                  <a:srgbClr val="0D0D0D"/>
                </a:solidFill>
                <a:latin typeface="Söhne"/>
              </a:rPr>
              <a:t>Select Assessment Framework</a:t>
            </a:r>
            <a:r>
              <a:rPr lang="en-US" sz="2400" dirty="0">
                <a:solidFill>
                  <a:srgbClr val="0D0D0D"/>
                </a:solidFill>
                <a:latin typeface="Söhne"/>
              </a:rPr>
              <a:t>: Choose a suitable DevOps maturity model or framework to guide the assessment. Common frameworks include the CALMS model (Culture, Automation, Lean, Measurement, Sharing) or it could be a customized framework tailored to the organization's specific needs and goals.</a:t>
            </a:r>
            <a:endParaRPr lang="en-IN" sz="2400" dirty="0">
              <a:solidFill>
                <a:srgbClr val="0D0D0D"/>
              </a:solidFill>
              <a:latin typeface="Söhne"/>
            </a:endParaRPr>
          </a:p>
        </p:txBody>
      </p:sp>
    </p:spTree>
    <p:extLst>
      <p:ext uri="{BB962C8B-B14F-4D97-AF65-F5344CB8AC3E}">
        <p14:creationId xmlns:p14="http://schemas.microsoft.com/office/powerpoint/2010/main" val="42745822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DevOps Maturity Assessment</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9B686D76-275D-83A6-7CF2-816CB8206D93}"/>
              </a:ext>
            </a:extLst>
          </p:cNvPr>
          <p:cNvSpPr>
            <a:spLocks noGrp="1"/>
          </p:cNvSpPr>
          <p:nvPr>
            <p:ph idx="1"/>
          </p:nvPr>
        </p:nvSpPr>
        <p:spPr>
          <a:xfrm>
            <a:off x="1097280" y="1845733"/>
            <a:ext cx="10631300" cy="4387115"/>
          </a:xfrm>
        </p:spPr>
        <p:txBody>
          <a:bodyPr>
            <a:normAutofit lnSpcReduction="10000"/>
          </a:bodyPr>
          <a:lstStyle/>
          <a:p>
            <a:pPr algn="just">
              <a:lnSpc>
                <a:spcPct val="150000"/>
              </a:lnSpc>
              <a:buFont typeface="Wingdings" panose="05000000000000000000" pitchFamily="2" charset="2"/>
              <a:buChar char="Ø"/>
            </a:pPr>
            <a:r>
              <a:rPr lang="en-US" sz="2400" b="1" i="0" dirty="0">
                <a:solidFill>
                  <a:srgbClr val="0D0D0D"/>
                </a:solidFill>
                <a:effectLst/>
                <a:latin typeface="Söhne"/>
              </a:rPr>
              <a:t>Gather Information</a:t>
            </a:r>
            <a:r>
              <a:rPr lang="en-US" sz="2400" b="0" i="0" dirty="0">
                <a:solidFill>
                  <a:srgbClr val="0D0D0D"/>
                </a:solidFill>
                <a:effectLst/>
                <a:latin typeface="Söhne"/>
              </a:rPr>
              <a:t>: Collect data and information about the organization's current practices, processes, tools, and culture related to software development, deployment, and operations. This might involve surveys, interviews, workshops, and observation of current practices and workflows.</a:t>
            </a:r>
          </a:p>
          <a:p>
            <a:pPr algn="just">
              <a:lnSpc>
                <a:spcPct val="150000"/>
              </a:lnSpc>
              <a:buFont typeface="Wingdings" panose="05000000000000000000" pitchFamily="2" charset="2"/>
              <a:buChar char="Ø"/>
            </a:pPr>
            <a:r>
              <a:rPr lang="en-US" sz="2400" b="1" i="0" dirty="0">
                <a:solidFill>
                  <a:srgbClr val="0D0D0D"/>
                </a:solidFill>
                <a:effectLst/>
                <a:latin typeface="Söhne"/>
              </a:rPr>
              <a:t>Assessment Criteria</a:t>
            </a:r>
            <a:r>
              <a:rPr lang="en-US" sz="2400" b="0" i="0" dirty="0">
                <a:solidFill>
                  <a:srgbClr val="0D0D0D"/>
                </a:solidFill>
                <a:effectLst/>
                <a:latin typeface="Söhne"/>
              </a:rPr>
              <a:t>: Define the criteria and indicators for each dimension of the maturity model. These criteria should be measurable and aligned with the goals of the assessment. For example, criteria for the culture dimension might include the level of collaboration between teams and the frequency of knowledge sharing.</a:t>
            </a:r>
            <a:endParaRPr lang="en-IN" sz="2800" dirty="0">
              <a:solidFill>
                <a:srgbClr val="0D0D0D"/>
              </a:solidFill>
              <a:latin typeface="Söhne"/>
            </a:endParaRPr>
          </a:p>
        </p:txBody>
      </p:sp>
    </p:spTree>
    <p:extLst>
      <p:ext uri="{BB962C8B-B14F-4D97-AF65-F5344CB8AC3E}">
        <p14:creationId xmlns:p14="http://schemas.microsoft.com/office/powerpoint/2010/main" val="33550884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BCBD0-2C22-D455-FBE0-CFDC03F10C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00E52C-8057-12EF-FD7F-14DAB7BA51A0}"/>
              </a:ext>
            </a:extLst>
          </p:cNvPr>
          <p:cNvSpPr>
            <a:spLocks noGrp="1"/>
          </p:cNvSpPr>
          <p:nvPr>
            <p:ph type="title"/>
          </p:nvPr>
        </p:nvSpPr>
        <p:spPr/>
        <p:txBody>
          <a:bodyPr>
            <a:normAutofit/>
          </a:bodyPr>
          <a:lstStyle/>
          <a:p>
            <a:r>
              <a:rPr lang="en-US" sz="4800" spc="0" dirty="0">
                <a:latin typeface="Calibri" panose="020F0502020204030204" pitchFamily="34" charset="0"/>
                <a:ea typeface="Calibri" panose="020F0502020204030204" pitchFamily="34" charset="0"/>
                <a:cs typeface="Calibri" panose="020F0502020204030204" pitchFamily="34" charset="0"/>
              </a:rPr>
              <a:t>DevOps Maturity Model</a:t>
            </a:r>
            <a:endParaRPr lang="en-IN"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50C3C259-8671-F9C7-620E-AC6765D76B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pic>
        <p:nvPicPr>
          <p:cNvPr id="9" name="Picture 8">
            <a:extLst>
              <a:ext uri="{FF2B5EF4-FFF2-40B4-BE49-F238E27FC236}">
                <a16:creationId xmlns:a16="http://schemas.microsoft.com/office/drawing/2014/main" id="{B807A7A1-0E69-D6C2-BE4F-FD2D55CA1E52}"/>
              </a:ext>
            </a:extLst>
          </p:cNvPr>
          <p:cNvPicPr>
            <a:picLocks noChangeAspect="1"/>
          </p:cNvPicPr>
          <p:nvPr/>
        </p:nvPicPr>
        <p:blipFill>
          <a:blip r:embed="rId3"/>
          <a:stretch>
            <a:fillRect/>
          </a:stretch>
        </p:blipFill>
        <p:spPr>
          <a:xfrm>
            <a:off x="672671" y="2064809"/>
            <a:ext cx="10846658" cy="4155016"/>
          </a:xfrm>
          <a:prstGeom prst="rect">
            <a:avLst/>
          </a:prstGeom>
        </p:spPr>
      </p:pic>
    </p:spTree>
    <p:extLst>
      <p:ext uri="{BB962C8B-B14F-4D97-AF65-F5344CB8AC3E}">
        <p14:creationId xmlns:p14="http://schemas.microsoft.com/office/powerpoint/2010/main" val="1537823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DevOps Maturity Assessment</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9B686D76-275D-83A6-7CF2-816CB8206D93}"/>
              </a:ext>
            </a:extLst>
          </p:cNvPr>
          <p:cNvSpPr>
            <a:spLocks noGrp="1"/>
          </p:cNvSpPr>
          <p:nvPr>
            <p:ph idx="1"/>
          </p:nvPr>
        </p:nvSpPr>
        <p:spPr>
          <a:xfrm>
            <a:off x="1097280" y="1845733"/>
            <a:ext cx="10631300" cy="4387115"/>
          </a:xfrm>
        </p:spPr>
        <p:txBody>
          <a:bodyPr>
            <a:normAutofit/>
          </a:bodyPr>
          <a:lstStyle/>
          <a:p>
            <a:pPr algn="just">
              <a:lnSpc>
                <a:spcPct val="150000"/>
              </a:lnSpc>
              <a:buFont typeface="Wingdings" panose="05000000000000000000" pitchFamily="2" charset="2"/>
              <a:buChar char="Ø"/>
            </a:pPr>
            <a:r>
              <a:rPr lang="en-US" sz="2400" b="1" i="0" dirty="0">
                <a:solidFill>
                  <a:srgbClr val="0D0D0D"/>
                </a:solidFill>
                <a:effectLst/>
                <a:latin typeface="Söhne"/>
              </a:rPr>
              <a:t>Assessment Process/Scoring</a:t>
            </a:r>
            <a:r>
              <a:rPr lang="en-US" sz="2400" b="0" i="0" dirty="0">
                <a:solidFill>
                  <a:srgbClr val="0D0D0D"/>
                </a:solidFill>
                <a:effectLst/>
                <a:latin typeface="Söhne"/>
              </a:rPr>
              <a:t>: Assign scores or ratings to each criterion based on the organization's current state. This could be done using a scale (e.g., 1-5) or descriptive levels (e.g., initial, repeatable, defined, managed, optimized). </a:t>
            </a:r>
            <a:endParaRPr lang="en-US" sz="2400" dirty="0">
              <a:solidFill>
                <a:srgbClr val="0D0D0D"/>
              </a:solidFill>
              <a:latin typeface="Söhne"/>
            </a:endParaRPr>
          </a:p>
          <a:p>
            <a:pPr algn="just">
              <a:lnSpc>
                <a:spcPct val="150000"/>
              </a:lnSpc>
              <a:buFont typeface="Wingdings" panose="05000000000000000000" pitchFamily="2" charset="2"/>
              <a:buChar char="Ø"/>
            </a:pPr>
            <a:r>
              <a:rPr lang="en-US" sz="2400" b="1" i="0" dirty="0">
                <a:solidFill>
                  <a:srgbClr val="0D0D0D"/>
                </a:solidFill>
                <a:effectLst/>
                <a:latin typeface="Söhne"/>
              </a:rPr>
              <a:t>Identify Gaps and Opportunities</a:t>
            </a:r>
            <a:r>
              <a:rPr lang="en-US" sz="2400" b="0" i="0" dirty="0">
                <a:solidFill>
                  <a:srgbClr val="0D0D0D"/>
                </a:solidFill>
                <a:effectLst/>
                <a:latin typeface="Söhne"/>
              </a:rPr>
              <a:t>: Analyze the assessment results to identify gaps between the current state and the desired state of DevOps maturity. Identify areas of strength and weakness, as well as opportunities for improvement.</a:t>
            </a:r>
            <a:endParaRPr lang="en-IN" sz="2400" dirty="0">
              <a:solidFill>
                <a:srgbClr val="0D0D0D"/>
              </a:solidFill>
              <a:latin typeface="Söhne"/>
            </a:endParaRPr>
          </a:p>
        </p:txBody>
      </p:sp>
    </p:spTree>
    <p:extLst>
      <p:ext uri="{BB962C8B-B14F-4D97-AF65-F5344CB8AC3E}">
        <p14:creationId xmlns:p14="http://schemas.microsoft.com/office/powerpoint/2010/main" val="27963255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DevOps Maturity Assessment</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9B686D76-275D-83A6-7CF2-816CB8206D93}"/>
              </a:ext>
            </a:extLst>
          </p:cNvPr>
          <p:cNvSpPr>
            <a:spLocks noGrp="1"/>
          </p:cNvSpPr>
          <p:nvPr>
            <p:ph idx="1"/>
          </p:nvPr>
        </p:nvSpPr>
        <p:spPr>
          <a:xfrm>
            <a:off x="1097280" y="1845733"/>
            <a:ext cx="10631300" cy="4387115"/>
          </a:xfrm>
        </p:spPr>
        <p:txBody>
          <a:bodyPr>
            <a:normAutofit lnSpcReduction="10000"/>
          </a:bodyPr>
          <a:lstStyle/>
          <a:p>
            <a:pPr algn="just">
              <a:lnSpc>
                <a:spcPct val="150000"/>
              </a:lnSpc>
              <a:buFont typeface="Wingdings" panose="05000000000000000000" pitchFamily="2" charset="2"/>
              <a:buChar char="Ø"/>
            </a:pPr>
            <a:r>
              <a:rPr lang="en-US" sz="2400" b="1" i="0" dirty="0">
                <a:solidFill>
                  <a:srgbClr val="0D0D0D"/>
                </a:solidFill>
                <a:effectLst/>
                <a:latin typeface="Söhne"/>
              </a:rPr>
              <a:t>Develop Improvement Plan</a:t>
            </a:r>
            <a:r>
              <a:rPr lang="en-US" sz="2400" b="0" i="0" dirty="0">
                <a:solidFill>
                  <a:srgbClr val="0D0D0D"/>
                </a:solidFill>
                <a:effectLst/>
                <a:latin typeface="Söhne"/>
              </a:rPr>
              <a:t>: Based on the assessment findings, develop a roadmap or improvement plan that outlines specific actions and initiatives to enhance DevOps practices and advance maturity levels. Prioritize these actions based on their impact and feasibility.</a:t>
            </a:r>
          </a:p>
          <a:p>
            <a:pPr algn="just">
              <a:lnSpc>
                <a:spcPct val="150000"/>
              </a:lnSpc>
              <a:buFont typeface="Wingdings" panose="05000000000000000000" pitchFamily="2" charset="2"/>
              <a:buChar char="Ø"/>
            </a:pPr>
            <a:r>
              <a:rPr lang="en-US" sz="2400" b="1" i="0" dirty="0">
                <a:solidFill>
                  <a:srgbClr val="0D0D0D"/>
                </a:solidFill>
                <a:effectLst/>
                <a:latin typeface="Söhne"/>
              </a:rPr>
              <a:t>Implement Changes</a:t>
            </a:r>
            <a:r>
              <a:rPr lang="en-US" sz="2400" b="0" i="0" dirty="0">
                <a:solidFill>
                  <a:srgbClr val="0D0D0D"/>
                </a:solidFill>
                <a:effectLst/>
                <a:latin typeface="Söhne"/>
              </a:rPr>
              <a:t>: Implement the improvement plan, focusing on addressing the identified gaps and leveraging opportunities for improvement. This may involve changes to processes, tools, technologies, and culture, as well as investments in training and skill development.</a:t>
            </a:r>
            <a:endParaRPr lang="en-IN" sz="2800" dirty="0">
              <a:solidFill>
                <a:srgbClr val="0D0D0D"/>
              </a:solidFill>
              <a:latin typeface="Söhne"/>
            </a:endParaRPr>
          </a:p>
        </p:txBody>
      </p:sp>
    </p:spTree>
    <p:extLst>
      <p:ext uri="{BB962C8B-B14F-4D97-AF65-F5344CB8AC3E}">
        <p14:creationId xmlns:p14="http://schemas.microsoft.com/office/powerpoint/2010/main" val="13445888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pPr algn="l" fontAlgn="base"/>
            <a:r>
              <a:rPr lang="en-US" sz="4000" spc="0" dirty="0">
                <a:latin typeface="Calibri" panose="020F0502020204030204" pitchFamily="34" charset="0"/>
                <a:ea typeface="Calibri" panose="020F0502020204030204" pitchFamily="34" charset="0"/>
                <a:cs typeface="Calibri" panose="020F0502020204030204" pitchFamily="34" charset="0"/>
              </a:rPr>
              <a:t>DevOps Maturity Assessment</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
        <p:nvSpPr>
          <p:cNvPr id="5" name="Content Placeholder 4">
            <a:extLst>
              <a:ext uri="{FF2B5EF4-FFF2-40B4-BE49-F238E27FC236}">
                <a16:creationId xmlns:a16="http://schemas.microsoft.com/office/drawing/2014/main" id="{9B686D76-275D-83A6-7CF2-816CB8206D93}"/>
              </a:ext>
            </a:extLst>
          </p:cNvPr>
          <p:cNvSpPr>
            <a:spLocks noGrp="1"/>
          </p:cNvSpPr>
          <p:nvPr>
            <p:ph idx="1"/>
          </p:nvPr>
        </p:nvSpPr>
        <p:spPr>
          <a:xfrm>
            <a:off x="1097280" y="1845733"/>
            <a:ext cx="10631300" cy="4387115"/>
          </a:xfrm>
        </p:spPr>
        <p:txBody>
          <a:bodyPr>
            <a:noAutofit/>
          </a:bodyPr>
          <a:lstStyle/>
          <a:p>
            <a:pPr algn="just">
              <a:lnSpc>
                <a:spcPct val="150000"/>
              </a:lnSpc>
              <a:buFont typeface="Wingdings" panose="05000000000000000000" pitchFamily="2" charset="2"/>
              <a:buChar char="Ø"/>
            </a:pPr>
            <a:r>
              <a:rPr lang="en-US" sz="2400" b="1" i="0" dirty="0">
                <a:solidFill>
                  <a:srgbClr val="0D0D0D"/>
                </a:solidFill>
                <a:effectLst/>
                <a:latin typeface="Söhne"/>
              </a:rPr>
              <a:t>Monitor Progress</a:t>
            </a:r>
            <a:r>
              <a:rPr lang="en-US" sz="2400" b="0" i="0" dirty="0">
                <a:solidFill>
                  <a:srgbClr val="0D0D0D"/>
                </a:solidFill>
                <a:effectLst/>
                <a:latin typeface="Söhne"/>
              </a:rPr>
              <a:t>: Continuously monitor and measure progress against the improvement plan. Use metrics and key performance indicators (KPIs) to track improvements in areas such as deployment frequency, lead time, quality, and customer satisfaction.</a:t>
            </a:r>
          </a:p>
          <a:p>
            <a:pPr algn="just">
              <a:lnSpc>
                <a:spcPct val="150000"/>
              </a:lnSpc>
              <a:buFont typeface="Wingdings" panose="05000000000000000000" pitchFamily="2" charset="2"/>
              <a:buChar char="Ø"/>
            </a:pPr>
            <a:r>
              <a:rPr lang="en-US" sz="2400" b="1" i="0" dirty="0">
                <a:solidFill>
                  <a:srgbClr val="0D0D0D"/>
                </a:solidFill>
                <a:effectLst/>
                <a:latin typeface="Söhne"/>
              </a:rPr>
              <a:t>Iterate and Adapt</a:t>
            </a:r>
            <a:r>
              <a:rPr lang="en-US" sz="2400" b="0" i="0" dirty="0">
                <a:solidFill>
                  <a:srgbClr val="0D0D0D"/>
                </a:solidFill>
                <a:effectLst/>
                <a:latin typeface="Söhne"/>
              </a:rPr>
              <a:t>: DevOps maturity is an ongoing journey, so it's essential to iterate and adapt the improvement plan based on feedback and changing organizational needs. Regularly revisit the assessment process to gauge progress and identify new areas for improvement.</a:t>
            </a:r>
            <a:endParaRPr lang="en-IN" sz="2400" dirty="0">
              <a:solidFill>
                <a:srgbClr val="0D0D0D"/>
              </a:solidFill>
              <a:latin typeface="Söhne"/>
            </a:endParaRPr>
          </a:p>
        </p:txBody>
      </p:sp>
    </p:spTree>
    <p:extLst>
      <p:ext uri="{BB962C8B-B14F-4D97-AF65-F5344CB8AC3E}">
        <p14:creationId xmlns:p14="http://schemas.microsoft.com/office/powerpoint/2010/main" val="3295368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r>
              <a:rPr lang="en-US" sz="4800" spc="0" dirty="0">
                <a:latin typeface="Calibri" panose="020F0502020204030204" pitchFamily="34" charset="0"/>
                <a:ea typeface="Calibri" panose="020F0502020204030204" pitchFamily="34" charset="0"/>
                <a:cs typeface="Calibri" panose="020F0502020204030204" pitchFamily="34" charset="0"/>
              </a:rPr>
              <a:t>DevOps Maturity Model</a:t>
            </a:r>
            <a:endParaRPr lang="en-IN"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887C72-3D50-D3E8-4C58-0DDF9F3C403E}"/>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b="1" i="0" dirty="0">
                <a:solidFill>
                  <a:srgbClr val="0D0D0D"/>
                </a:solidFill>
                <a:effectLst/>
                <a:latin typeface="Söhne"/>
              </a:rPr>
              <a:t>Culture</a:t>
            </a:r>
            <a:r>
              <a:rPr lang="en-US" sz="2000" b="0" i="0" dirty="0">
                <a:solidFill>
                  <a:srgbClr val="0D0D0D"/>
                </a:solidFill>
                <a:effectLst/>
                <a:latin typeface="Söhne"/>
              </a:rPr>
              <a:t>: Culture is at the heart of DevOps. It involves encouraging collaboration, communication, and shared responsibility among development, operations, and other stakeholders. Building a culture of trust, transparency, and continuous improvement is essential for successful DevOps implementation.</a:t>
            </a:r>
          </a:p>
          <a:p>
            <a:pPr algn="just">
              <a:lnSpc>
                <a:spcPct val="150000"/>
              </a:lnSpc>
              <a:buFont typeface="Wingdings" panose="05000000000000000000" pitchFamily="2" charset="2"/>
              <a:buChar char="Ø"/>
            </a:pPr>
            <a:r>
              <a:rPr lang="en-US" sz="2000" b="1" i="0" dirty="0">
                <a:solidFill>
                  <a:srgbClr val="0D0D0D"/>
                </a:solidFill>
                <a:effectLst/>
                <a:latin typeface="Söhne"/>
              </a:rPr>
              <a:t>Automation</a:t>
            </a:r>
            <a:r>
              <a:rPr lang="en-US" sz="2000" b="0" i="0" dirty="0">
                <a:solidFill>
                  <a:srgbClr val="0D0D0D"/>
                </a:solidFill>
                <a:effectLst/>
                <a:latin typeface="Söhne"/>
              </a:rPr>
              <a:t>: Automation plays a crucial role in DevOps by reducing manual intervention, streamlining processes, and increasing efficiency. This includes automated testing, deployment, infrastructure provisioning, and monitoring. By automating repetitive tasks, teams can focus on delivering value and innovation more rapidly.</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Tree>
    <p:extLst>
      <p:ext uri="{BB962C8B-B14F-4D97-AF65-F5344CB8AC3E}">
        <p14:creationId xmlns:p14="http://schemas.microsoft.com/office/powerpoint/2010/main" val="655408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r>
              <a:rPr lang="en-US" sz="4800" spc="0" dirty="0">
                <a:latin typeface="Calibri" panose="020F0502020204030204" pitchFamily="34" charset="0"/>
                <a:ea typeface="Calibri" panose="020F0502020204030204" pitchFamily="34" charset="0"/>
                <a:cs typeface="Calibri" panose="020F0502020204030204" pitchFamily="34" charset="0"/>
              </a:rPr>
              <a:t>DevOps Maturity Model</a:t>
            </a:r>
            <a:endParaRPr lang="en-IN"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887C72-3D50-D3E8-4C58-0DDF9F3C403E}"/>
              </a:ext>
            </a:extLst>
          </p:cNvPr>
          <p:cNvSpPr>
            <a:spLocks noGrp="1"/>
          </p:cNvSpPr>
          <p:nvPr>
            <p:ph idx="1"/>
          </p:nvPr>
        </p:nvSpPr>
        <p:spPr/>
        <p:txBody>
          <a:bodyPr>
            <a:normAutofit fontScale="92500" lnSpcReduction="10000"/>
          </a:bodyPr>
          <a:lstStyle/>
          <a:p>
            <a:pPr algn="just">
              <a:lnSpc>
                <a:spcPct val="150000"/>
              </a:lnSpc>
              <a:buFont typeface="Wingdings" panose="05000000000000000000" pitchFamily="2" charset="2"/>
              <a:buChar char="Ø"/>
            </a:pPr>
            <a:r>
              <a:rPr lang="en-US" b="1" i="0" dirty="0">
                <a:solidFill>
                  <a:srgbClr val="0D0D0D"/>
                </a:solidFill>
                <a:effectLst/>
                <a:latin typeface="Söhne"/>
              </a:rPr>
              <a:t>Lean</a:t>
            </a:r>
            <a:r>
              <a:rPr lang="en-US" b="0" i="0" dirty="0">
                <a:solidFill>
                  <a:srgbClr val="0D0D0D"/>
                </a:solidFill>
                <a:effectLst/>
                <a:latin typeface="Söhne"/>
              </a:rPr>
              <a:t>: Lean principles focus on eliminating waste and optimizing processes. In the context of DevOps, this means identifying and removing bottlenecks, reducing cycle times, and optimizing resource utilization. Lean practices help organizations deliver higher-quality software faster and with fewer resources.</a:t>
            </a:r>
          </a:p>
          <a:p>
            <a:pPr algn="just">
              <a:lnSpc>
                <a:spcPct val="150000"/>
              </a:lnSpc>
              <a:buFont typeface="Wingdings" panose="05000000000000000000" pitchFamily="2" charset="2"/>
              <a:buChar char="Ø"/>
            </a:pPr>
            <a:r>
              <a:rPr lang="en-US" b="1" i="0" dirty="0">
                <a:solidFill>
                  <a:srgbClr val="0D0D0D"/>
                </a:solidFill>
                <a:effectLst/>
                <a:latin typeface="Söhne"/>
              </a:rPr>
              <a:t>Measurement</a:t>
            </a:r>
            <a:r>
              <a:rPr lang="en-US" b="0" i="0" dirty="0">
                <a:solidFill>
                  <a:srgbClr val="0D0D0D"/>
                </a:solidFill>
                <a:effectLst/>
                <a:latin typeface="Söhne"/>
              </a:rPr>
              <a:t>: Measurement is essential for understanding the effectiveness of DevOps practices and identifying areas for improvement. This involves collecting data on key performance indicators (KPIs) such as deployment frequency, lead time, deployment success rate, and mean time to recovery. By measuring these metrics, teams can track progress, identify trends, and make data-driven decisions.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Tree>
    <p:extLst>
      <p:ext uri="{BB962C8B-B14F-4D97-AF65-F5344CB8AC3E}">
        <p14:creationId xmlns:p14="http://schemas.microsoft.com/office/powerpoint/2010/main" val="3679334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r>
              <a:rPr lang="en-US" sz="4800" spc="0" dirty="0">
                <a:latin typeface="Calibri" panose="020F0502020204030204" pitchFamily="34" charset="0"/>
                <a:ea typeface="Calibri" panose="020F0502020204030204" pitchFamily="34" charset="0"/>
                <a:cs typeface="Calibri" panose="020F0502020204030204" pitchFamily="34" charset="0"/>
              </a:rPr>
              <a:t>DevOps Maturity Model</a:t>
            </a:r>
            <a:endParaRPr lang="en-IN"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887C72-3D50-D3E8-4C58-0DDF9F3C403E}"/>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b="1" i="0" dirty="0">
                <a:solidFill>
                  <a:srgbClr val="0D0D0D"/>
                </a:solidFill>
                <a:effectLst/>
                <a:latin typeface="Söhne"/>
              </a:rPr>
              <a:t>Sharing</a:t>
            </a:r>
            <a:r>
              <a:rPr lang="en-US" b="0" i="0" dirty="0">
                <a:solidFill>
                  <a:srgbClr val="0D0D0D"/>
                </a:solidFill>
                <a:effectLst/>
                <a:latin typeface="Söhne"/>
              </a:rPr>
              <a:t>: Sharing knowledge, experiences, and best practices is fundamental to the DevOps culture. This includes sharing code, documentation, tools, and insights across teams and departments. By fostering a culture of sharing, organizations can accelerate learning, promote collaboration, and drive continuous improvement.</a:t>
            </a:r>
          </a:p>
          <a:p>
            <a:pPr marL="0" indent="0" algn="just">
              <a:lnSpc>
                <a:spcPct val="150000"/>
              </a:lnSpc>
              <a:buNone/>
            </a:pPr>
            <a:r>
              <a:rPr lang="en-US" b="0" i="0" dirty="0">
                <a:solidFill>
                  <a:srgbClr val="0D0D0D"/>
                </a:solidFill>
                <a:effectLst/>
                <a:latin typeface="Söhne"/>
              </a:rPr>
              <a:t>	By adopting the CALMS framework, organizations can create an environment beneficial to DevOps practices, enabling them to deliver software faster, more reliably, and with greater efficiency.</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Tree>
    <p:extLst>
      <p:ext uri="{BB962C8B-B14F-4D97-AF65-F5344CB8AC3E}">
        <p14:creationId xmlns:p14="http://schemas.microsoft.com/office/powerpoint/2010/main" val="211493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r>
              <a:rPr lang="en-US" sz="4400" spc="0" dirty="0">
                <a:latin typeface="Calibri" panose="020F0502020204030204" pitchFamily="34" charset="0"/>
                <a:ea typeface="Calibri" panose="020F0502020204030204" pitchFamily="34" charset="0"/>
                <a:cs typeface="Calibri" panose="020F0502020204030204" pitchFamily="34" charset="0"/>
              </a:rPr>
              <a:t>Key factors of DevOps Maturity Model</a:t>
            </a:r>
            <a:endParaRPr lang="en-IN" sz="4400"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887C72-3D50-D3E8-4C58-0DDF9F3C403E}"/>
              </a:ext>
            </a:extLst>
          </p:cNvPr>
          <p:cNvSpPr>
            <a:spLocks noGrp="1"/>
          </p:cNvSpPr>
          <p:nvPr>
            <p:ph idx="1"/>
          </p:nvPr>
        </p:nvSpPr>
        <p:spPr/>
        <p:txBody>
          <a:bodyPr>
            <a:normAutofit lnSpcReduction="10000"/>
          </a:bodyPr>
          <a:lstStyle/>
          <a:p>
            <a:pPr algn="just">
              <a:lnSpc>
                <a:spcPct val="150000"/>
              </a:lnSpc>
              <a:buFont typeface="Wingdings" panose="05000000000000000000" pitchFamily="2" charset="2"/>
              <a:buChar char="Ø"/>
            </a:pPr>
            <a:r>
              <a:rPr lang="en-US" b="1" i="0" dirty="0">
                <a:solidFill>
                  <a:srgbClr val="0D0D0D"/>
                </a:solidFill>
                <a:effectLst/>
                <a:latin typeface="Söhne"/>
              </a:rPr>
              <a:t>Culture and Leadership</a:t>
            </a:r>
            <a:r>
              <a:rPr lang="en-US" b="0" i="0" dirty="0">
                <a:solidFill>
                  <a:srgbClr val="0D0D0D"/>
                </a:solidFill>
                <a:effectLst/>
                <a:latin typeface="Söhne"/>
              </a:rPr>
              <a:t>: This factor assesses the organization's culture and the extent to which leadership promotes collaboration, innovation, and continuous improvement.</a:t>
            </a:r>
          </a:p>
          <a:p>
            <a:pPr algn="just">
              <a:lnSpc>
                <a:spcPct val="150000"/>
              </a:lnSpc>
              <a:buFont typeface="Wingdings" panose="05000000000000000000" pitchFamily="2" charset="2"/>
              <a:buChar char="Ø"/>
            </a:pPr>
            <a:r>
              <a:rPr lang="en-US" b="1" i="0" dirty="0">
                <a:solidFill>
                  <a:srgbClr val="0D0D0D"/>
                </a:solidFill>
                <a:effectLst/>
                <a:latin typeface="Söhne"/>
              </a:rPr>
              <a:t>Automation and Tooling</a:t>
            </a:r>
            <a:r>
              <a:rPr lang="en-US" b="0" i="0" dirty="0">
                <a:solidFill>
                  <a:srgbClr val="0D0D0D"/>
                </a:solidFill>
                <a:effectLst/>
                <a:latin typeface="Söhne"/>
              </a:rPr>
              <a:t>: It evaluates the level of automation implemented across the software delivery pipeline and the effectiveness of tools used for development, testing, deployment, and monitoring.</a:t>
            </a:r>
          </a:p>
          <a:p>
            <a:pPr algn="just">
              <a:lnSpc>
                <a:spcPct val="150000"/>
              </a:lnSpc>
              <a:buFont typeface="Wingdings" panose="05000000000000000000" pitchFamily="2" charset="2"/>
              <a:buChar char="Ø"/>
            </a:pPr>
            <a:r>
              <a:rPr lang="en-US" b="1" i="0" dirty="0">
                <a:solidFill>
                  <a:srgbClr val="0D0D0D"/>
                </a:solidFill>
                <a:effectLst/>
                <a:latin typeface="Söhne"/>
              </a:rPr>
              <a:t>Continuous Integration (CI) and Continuous Deployment (CD)</a:t>
            </a:r>
            <a:r>
              <a:rPr lang="en-US" b="0" i="0" dirty="0">
                <a:solidFill>
                  <a:srgbClr val="0D0D0D"/>
                </a:solidFill>
                <a:effectLst/>
                <a:latin typeface="Söhne"/>
              </a:rPr>
              <a:t>: This factor focuses on the frequency and efficiency of integrating code changes into a shared repository (CI) and automating the deployment process to production environments (CD).</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Tree>
    <p:extLst>
      <p:ext uri="{BB962C8B-B14F-4D97-AF65-F5344CB8AC3E}">
        <p14:creationId xmlns:p14="http://schemas.microsoft.com/office/powerpoint/2010/main" val="28084771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r>
              <a:rPr lang="en-US" sz="4400" spc="0" dirty="0">
                <a:latin typeface="Calibri" panose="020F0502020204030204" pitchFamily="34" charset="0"/>
                <a:ea typeface="Calibri" panose="020F0502020204030204" pitchFamily="34" charset="0"/>
                <a:cs typeface="Calibri" panose="020F0502020204030204" pitchFamily="34" charset="0"/>
              </a:rPr>
              <a:t>Key factors of DevOps Maturity Model</a:t>
            </a:r>
            <a:endParaRPr lang="en-IN" sz="4400"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887C72-3D50-D3E8-4C58-0DDF9F3C403E}"/>
              </a:ext>
            </a:extLst>
          </p:cNvPr>
          <p:cNvSpPr>
            <a:spLocks noGrp="1"/>
          </p:cNvSpPr>
          <p:nvPr>
            <p:ph idx="1"/>
          </p:nvPr>
        </p:nvSpPr>
        <p:spPr/>
        <p:txBody>
          <a:bodyPr>
            <a:normAutofit fontScale="92500"/>
          </a:bodyPr>
          <a:lstStyle/>
          <a:p>
            <a:pPr algn="just">
              <a:lnSpc>
                <a:spcPct val="150000"/>
              </a:lnSpc>
              <a:buFont typeface="Wingdings" panose="05000000000000000000" pitchFamily="2" charset="2"/>
              <a:buChar char="Ø"/>
            </a:pPr>
            <a:r>
              <a:rPr lang="en-US" b="1" i="0" dirty="0">
                <a:solidFill>
                  <a:srgbClr val="0D0D0D"/>
                </a:solidFill>
                <a:effectLst/>
                <a:latin typeface="Söhne"/>
              </a:rPr>
              <a:t>Monitoring and Feedback Loops</a:t>
            </a:r>
            <a:r>
              <a:rPr lang="en-US" b="0" i="0" dirty="0">
                <a:solidFill>
                  <a:srgbClr val="0D0D0D"/>
                </a:solidFill>
                <a:effectLst/>
                <a:latin typeface="Söhne"/>
              </a:rPr>
              <a:t>: It examines the organization's ability to monitor application and infrastructure performance, collect user feedback, and use this information to drive improvements.</a:t>
            </a:r>
          </a:p>
          <a:p>
            <a:pPr algn="just">
              <a:lnSpc>
                <a:spcPct val="150000"/>
              </a:lnSpc>
              <a:buFont typeface="Wingdings" panose="05000000000000000000" pitchFamily="2" charset="2"/>
              <a:buChar char="Ø"/>
            </a:pPr>
            <a:r>
              <a:rPr lang="en-US" b="1" i="0" dirty="0">
                <a:solidFill>
                  <a:srgbClr val="0D0D0D"/>
                </a:solidFill>
                <a:effectLst/>
                <a:latin typeface="Söhne"/>
              </a:rPr>
              <a:t>Scalability and Infrastructure as Code (</a:t>
            </a:r>
            <a:r>
              <a:rPr lang="en-US" b="1" i="0" dirty="0" err="1">
                <a:solidFill>
                  <a:srgbClr val="0D0D0D"/>
                </a:solidFill>
                <a:effectLst/>
                <a:latin typeface="Söhne"/>
              </a:rPr>
              <a:t>IaC</a:t>
            </a:r>
            <a:r>
              <a:rPr lang="en-US" b="1" i="0" dirty="0">
                <a:solidFill>
                  <a:srgbClr val="0D0D0D"/>
                </a:solidFill>
                <a:effectLst/>
                <a:latin typeface="Söhne"/>
              </a:rPr>
              <a:t>)</a:t>
            </a:r>
            <a:r>
              <a:rPr lang="en-US" b="0" i="0" dirty="0">
                <a:solidFill>
                  <a:srgbClr val="0D0D0D"/>
                </a:solidFill>
                <a:effectLst/>
                <a:latin typeface="Söhne"/>
              </a:rPr>
              <a:t>: This factor assesses the scalability of the infrastructure and the extent to which infrastructure provisioning and management are automated using infrastructure as code principles.</a:t>
            </a:r>
          </a:p>
          <a:p>
            <a:pPr algn="just">
              <a:lnSpc>
                <a:spcPct val="150000"/>
              </a:lnSpc>
              <a:buFont typeface="Wingdings" panose="05000000000000000000" pitchFamily="2" charset="2"/>
              <a:buChar char="Ø"/>
            </a:pPr>
            <a:r>
              <a:rPr lang="en-US" b="1" i="0" dirty="0">
                <a:solidFill>
                  <a:srgbClr val="0D0D0D"/>
                </a:solidFill>
                <a:effectLst/>
                <a:latin typeface="Söhne"/>
              </a:rPr>
              <a:t> Cross-functional collaboration</a:t>
            </a:r>
            <a:r>
              <a:rPr lang="en-US" b="0" i="0" dirty="0">
                <a:solidFill>
                  <a:srgbClr val="0D0D0D"/>
                </a:solidFill>
                <a:effectLst/>
                <a:latin typeface="Söhne"/>
              </a:rPr>
              <a:t>: It evaluates how effectively different teams (e.g., development, operations, QA) collaborate and communicate to deliver value to customers efficiently.</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Tree>
    <p:extLst>
      <p:ext uri="{BB962C8B-B14F-4D97-AF65-F5344CB8AC3E}">
        <p14:creationId xmlns:p14="http://schemas.microsoft.com/office/powerpoint/2010/main" val="8755125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C815-F49C-2491-4D43-A59463539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B110D0-AA30-9440-BF48-5C0BDB026E45}"/>
              </a:ext>
            </a:extLst>
          </p:cNvPr>
          <p:cNvSpPr>
            <a:spLocks noGrp="1"/>
          </p:cNvSpPr>
          <p:nvPr>
            <p:ph type="title"/>
          </p:nvPr>
        </p:nvSpPr>
        <p:spPr/>
        <p:txBody>
          <a:bodyPr>
            <a:normAutofit/>
          </a:bodyPr>
          <a:lstStyle/>
          <a:p>
            <a:r>
              <a:rPr lang="en-US" sz="4400" spc="0" dirty="0">
                <a:latin typeface="Calibri" panose="020F0502020204030204" pitchFamily="34" charset="0"/>
                <a:ea typeface="Calibri" panose="020F0502020204030204" pitchFamily="34" charset="0"/>
                <a:cs typeface="Calibri" panose="020F0502020204030204" pitchFamily="34" charset="0"/>
              </a:rPr>
              <a:t>Key factors of DevOps Maturity Model</a:t>
            </a:r>
            <a:endParaRPr lang="en-IN" sz="4400" spc="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C887C72-3D50-D3E8-4C58-0DDF9F3C403E}"/>
              </a:ext>
            </a:extLst>
          </p:cNvPr>
          <p:cNvSpPr>
            <a:spLocks noGrp="1"/>
          </p:cNvSpPr>
          <p:nvPr>
            <p:ph idx="1"/>
          </p:nvPr>
        </p:nvSpPr>
        <p:spPr/>
        <p:txBody>
          <a:bodyPr>
            <a:normAutofit/>
          </a:bodyPr>
          <a:lstStyle/>
          <a:p>
            <a:pPr algn="just">
              <a:lnSpc>
                <a:spcPct val="150000"/>
              </a:lnSpc>
              <a:buFont typeface="Wingdings" panose="05000000000000000000" pitchFamily="2" charset="2"/>
              <a:buChar char="Ø"/>
            </a:pPr>
            <a:r>
              <a:rPr lang="en-US" b="1" i="0" dirty="0">
                <a:solidFill>
                  <a:srgbClr val="0D0D0D"/>
                </a:solidFill>
                <a:effectLst/>
                <a:latin typeface="Söhne"/>
              </a:rPr>
              <a:t>Risk Management and Compliance</a:t>
            </a:r>
            <a:r>
              <a:rPr lang="en-US" b="0" i="0" dirty="0">
                <a:solidFill>
                  <a:srgbClr val="0D0D0D"/>
                </a:solidFill>
                <a:effectLst/>
                <a:latin typeface="Söhne"/>
              </a:rPr>
              <a:t>: This factor considers how well the organization manages risks associated with changes to software and infrastructure and ensures compliance with regulatory requirements.</a:t>
            </a:r>
          </a:p>
          <a:p>
            <a:pPr algn="just">
              <a:lnSpc>
                <a:spcPct val="150000"/>
              </a:lnSpc>
              <a:buFont typeface="Wingdings" panose="05000000000000000000" pitchFamily="2" charset="2"/>
              <a:buChar char="Ø"/>
            </a:pPr>
            <a:r>
              <a:rPr lang="en-US" b="1" i="0" dirty="0">
                <a:solidFill>
                  <a:srgbClr val="0D0D0D"/>
                </a:solidFill>
                <a:effectLst/>
                <a:latin typeface="Söhne"/>
              </a:rPr>
              <a:t>Continuous Learning and Improvement</a:t>
            </a:r>
            <a:r>
              <a:rPr lang="en-US" b="0" i="0" dirty="0">
                <a:solidFill>
                  <a:srgbClr val="0D0D0D"/>
                </a:solidFill>
                <a:effectLst/>
                <a:latin typeface="Söhne"/>
              </a:rPr>
              <a:t>: It assesses the organization's commitment to learning and adapting to new technologies, processes, and market demands continuously.</a:t>
            </a:r>
          </a:p>
          <a:p>
            <a:pPr algn="just">
              <a:lnSpc>
                <a:spcPct val="150000"/>
              </a:lnSpc>
              <a:buFont typeface="Wingdings" panose="05000000000000000000" pitchFamily="2" charset="2"/>
              <a:buChar char="Ø"/>
            </a:pPr>
            <a:r>
              <a:rPr lang="en-US" b="1" i="0" dirty="0">
                <a:solidFill>
                  <a:srgbClr val="0D0D0D"/>
                </a:solidFill>
                <a:effectLst/>
                <a:latin typeface="Söhne"/>
              </a:rPr>
              <a:t> Feedback and Metrics</a:t>
            </a:r>
            <a:r>
              <a:rPr lang="en-US" b="0" i="0" dirty="0">
                <a:solidFill>
                  <a:srgbClr val="0D0D0D"/>
                </a:solidFill>
                <a:effectLst/>
                <a:latin typeface="Söhne"/>
              </a:rPr>
              <a:t>: This factor focuses on the collection and analysis of feedback and metrics to measure the effectiveness of DevOps practices and identify areas for improvement.</a:t>
            </a:r>
          </a:p>
        </p:txBody>
      </p:sp>
      <p:pic>
        <p:nvPicPr>
          <p:cNvPr id="4" name="Picture 3">
            <a:extLst>
              <a:ext uri="{FF2B5EF4-FFF2-40B4-BE49-F238E27FC236}">
                <a16:creationId xmlns:a16="http://schemas.microsoft.com/office/drawing/2014/main" id="{6F96BF62-050E-7729-B9C6-F35A5CD6DE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68476" y="198882"/>
            <a:ext cx="2809395" cy="834391"/>
          </a:xfrm>
          <a:prstGeom prst="rect">
            <a:avLst/>
          </a:prstGeom>
        </p:spPr>
      </p:pic>
    </p:spTree>
    <p:extLst>
      <p:ext uri="{BB962C8B-B14F-4D97-AF65-F5344CB8AC3E}">
        <p14:creationId xmlns:p14="http://schemas.microsoft.com/office/powerpoint/2010/main" val="4052207129"/>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104373</TotalTime>
  <Words>2126</Words>
  <Application>Microsoft Office PowerPoint</Application>
  <PresentationFormat>Widescreen</PresentationFormat>
  <Paragraphs>127</Paragraphs>
  <Slides>32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32</vt:i4>
      </vt:variant>
    </vt:vector>
  </HeadingPairs>
  <TitlesOfParts>
    <vt:vector size="40" baseType="lpstr">
      <vt:lpstr>Arial</vt:lpstr>
      <vt:lpstr>Calibri</vt:lpstr>
      <vt:lpstr>Calibri Light</vt:lpstr>
      <vt:lpstr>inherit</vt:lpstr>
      <vt:lpstr>Inter</vt:lpstr>
      <vt:lpstr>Söhne</vt:lpstr>
      <vt:lpstr>Wingdings</vt:lpstr>
      <vt:lpstr>Retrospect</vt:lpstr>
      <vt:lpstr>DevOps Maturity Model</vt:lpstr>
      <vt:lpstr>DevOps Maturity Model</vt:lpstr>
      <vt:lpstr>DevOps Maturity Model</vt:lpstr>
      <vt:lpstr>DevOps Maturity Model</vt:lpstr>
      <vt:lpstr>DevOps Maturity Model</vt:lpstr>
      <vt:lpstr>DevOps Maturity Model</vt:lpstr>
      <vt:lpstr>Key factors of DevOps Maturity Model</vt:lpstr>
      <vt:lpstr>Key factors of DevOps Maturity Model</vt:lpstr>
      <vt:lpstr>Key factors of DevOps Maturity Model</vt:lpstr>
      <vt:lpstr>Key factors of DevOps Maturity Model</vt:lpstr>
      <vt:lpstr>Stages of DevOps Maturity Model</vt:lpstr>
      <vt:lpstr>Stages of DevOps Maturity Model</vt:lpstr>
      <vt:lpstr>Stages of DevOps Maturity Model</vt:lpstr>
      <vt:lpstr>Stages of DevOps Maturity Model</vt:lpstr>
      <vt:lpstr>Stages of DevOps Maturity Model</vt:lpstr>
      <vt:lpstr>Stages of DevOps Maturity Model</vt:lpstr>
      <vt:lpstr>What to Measure in a DevOps Maturity Model?</vt:lpstr>
      <vt:lpstr>Business Benefits of DevOps Maturity Model</vt:lpstr>
      <vt:lpstr>Business Benefits of DevOps Maturity Model</vt:lpstr>
      <vt:lpstr>Business Benefits of DevOps Maturity Model</vt:lpstr>
      <vt:lpstr>Business Benefits of DevOps Maturity Model</vt:lpstr>
      <vt:lpstr>Business Benefits of DevOps Maturity Model</vt:lpstr>
      <vt:lpstr>Business Benefits of DevOps Maturity Model</vt:lpstr>
      <vt:lpstr>Business Benefits of DevOps Maturity Model</vt:lpstr>
      <vt:lpstr>Business Benefits of DevOps Maturity Model</vt:lpstr>
      <vt:lpstr>Business Benefits of DevOps Maturity Model</vt:lpstr>
      <vt:lpstr>DevOps Maturity Assessment</vt:lpstr>
      <vt:lpstr>DevOps Maturity Assessment</vt:lpstr>
      <vt:lpstr>DevOps Maturity Assessment</vt:lpstr>
      <vt:lpstr>DevOps Maturity Assessment</vt:lpstr>
      <vt:lpstr>DevOps Maturity Assessment</vt:lpstr>
      <vt:lpstr>DevOps Maturity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DevOps</dc:title>
  <dc:creator>Rambabu Pasumarthy</dc:creator>
  <cp:lastModifiedBy>Rambabu Pasumarthy</cp:lastModifiedBy>
  <cp:revision>37</cp:revision>
  <dcterms:created xsi:type="dcterms:W3CDTF">2024-01-10T14:38:13Z</dcterms:created>
  <dcterms:modified xsi:type="dcterms:W3CDTF">2025-03-24T10:43:24Z</dcterms:modified>
</cp:coreProperties>
</file>