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F172A"/>
        </a:solidFill>
        <a:effectLst/>
      </p:bgPr>
    </p:bg>
    <p:spTree>
      <p:nvGrpSpPr>
        <p:cNvPr id="1" name=""/>
        <p:cNvGrpSpPr/>
        <p:nvPr/>
      </p:nvGrpSpPr>
      <p:grpSpPr/>
      <p:sp>
        <p:nvSpPr>
          <p:cNvPr id="2" name="TextBox 1"/>
          <p:cNvSpPr txBox="1"/>
          <p:nvPr/>
        </p:nvSpPr>
        <p:spPr>
          <a:xfrm>
            <a:off x="457200" y="182880"/>
            <a:ext cx="13716000" cy="914400"/>
          </a:xfrm>
          <a:prstGeom prst="rect">
            <a:avLst/>
          </a:prstGeom>
          <a:noFill/>
        </p:spPr>
        <p:txBody>
          <a:bodyPr wrap="square">
            <a:spAutoFit/>
          </a:bodyPr>
          <a:lstStyle/>
          <a:p/>
          <a:p>
            <a:pPr algn="l"/>
            <a:r>
              <a:rPr sz="3600">
                <a:solidFill>
                  <a:srgbClr val="FFFFFF"/>
                </a:solidFill>
              </a:rPr>
              <a:t>Need Resume Help? We Can Assist!</a:t>
            </a:r>
          </a:p>
        </p:txBody>
      </p:sp>
      <p:sp>
        <p:nvSpPr>
          <p:cNvPr id="3" name="TextBox 2"/>
          <p:cNvSpPr txBox="1"/>
          <p:nvPr/>
        </p:nvSpPr>
        <p:spPr>
          <a:xfrm>
            <a:off x="457200" y="1188720"/>
            <a:ext cx="7772400" cy="6400800"/>
          </a:xfrm>
          <a:prstGeom prst="rect">
            <a:avLst/>
          </a:prstGeom>
          <a:noFill/>
        </p:spPr>
        <p:txBody>
          <a:bodyPr wrap="square">
            <a:spAutoFit/>
          </a:bodyPr>
          <a:lstStyle/>
          <a:p/>
          <a:p>
            <a:pPr algn="l"/>
            <a:r>
              <a:rPr sz="1600">
                <a:solidFill>
                  <a:srgbClr val="FFFFFF"/>
                </a:solidFill>
              </a:rPr>
              <a:t>Having trouble crafting the perfect resume? Don't worry!  The Bellevue University Career Service Center is here to help.  You can reach them at 402 557 7423 or 800 756 7920 ext 7423 for additional guidance and assistance.</a:t>
            </a:r>
          </a:p>
        </p:txBody>
      </p:sp>
      <p:sp>
        <p:nvSpPr>
          <p:cNvPr id="4" name="TextBox 3"/>
          <p:cNvSpPr txBox="1"/>
          <p:nvPr/>
        </p:nvSpPr>
        <p:spPr>
          <a:xfrm>
            <a:off x="8686800" y="1188720"/>
            <a:ext cx="5486400" cy="6400800"/>
          </a:xfrm>
          <a:prstGeom prst="rect">
            <a:avLst/>
          </a:prstGeom>
          <a:noFill/>
        </p:spPr>
        <p:txBody>
          <a:bodyPr wrap="square">
            <a:spAutoFit/>
          </a:bodyPr>
          <a:lstStyle/>
          <a:p/>
          <a:p>
            <a:pPr algn="l"/>
            <a:r>
              <a:rPr sz="1100" i="1">
                <a:solidFill>
                  <a:srgbClr val="D2D2E6"/>
                </a:solidFill>
              </a:rPr>
              <a:t>*🎨 Image Generation Prompt:**</a:t>
            </a:r>
          </a:p>
          <a:p>
            <a:pPr algn="l"/>
            <a:r>
              <a:rPr sz="1100" i="1">
                <a:solidFill>
                  <a:srgbClr val="D2D2E6"/>
                </a:solidFill>
              </a:rPr>
              <a:t>A friendly, welcoming image of a career counselor offering assistance to a student, set in a bright and modern university career services office.  Warm, inviting lighting.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F172A"/>
        </a:solidFill>
        <a:effectLst/>
      </p:bgPr>
    </p:bg>
    <p:spTree>
      <p:nvGrpSpPr>
        <p:cNvPr id="1" name=""/>
        <p:cNvGrpSpPr/>
        <p:nvPr/>
      </p:nvGrpSpPr>
      <p:grpSpPr/>
      <p:sp>
        <p:nvSpPr>
          <p:cNvPr id="2" name="TextBox 1"/>
          <p:cNvSpPr txBox="1"/>
          <p:nvPr/>
        </p:nvSpPr>
        <p:spPr>
          <a:xfrm>
            <a:off x="457200" y="182880"/>
            <a:ext cx="13716000" cy="914400"/>
          </a:xfrm>
          <a:prstGeom prst="rect">
            <a:avLst/>
          </a:prstGeom>
          <a:noFill/>
        </p:spPr>
        <p:txBody>
          <a:bodyPr wrap="square">
            <a:spAutoFit/>
          </a:bodyPr>
          <a:lstStyle/>
          <a:p/>
          <a:p>
            <a:pPr algn="l"/>
            <a:r>
              <a:rPr sz="3600">
                <a:solidFill>
                  <a:srgbClr val="FFFFFF"/>
                </a:solidFill>
              </a:rPr>
              <a:t>Resume Formats: Explore Your Options!</a:t>
            </a:r>
          </a:p>
        </p:txBody>
      </p:sp>
      <p:sp>
        <p:nvSpPr>
          <p:cNvPr id="3" name="TextBox 2"/>
          <p:cNvSpPr txBox="1"/>
          <p:nvPr/>
        </p:nvSpPr>
        <p:spPr>
          <a:xfrm>
            <a:off x="457200" y="1188720"/>
            <a:ext cx="7772400" cy="6400800"/>
          </a:xfrm>
          <a:prstGeom prst="rect">
            <a:avLst/>
          </a:prstGeom>
          <a:noFill/>
        </p:spPr>
        <p:txBody>
          <a:bodyPr wrap="square">
            <a:spAutoFit/>
          </a:bodyPr>
          <a:lstStyle/>
          <a:p/>
          <a:p>
            <a:pPr algn="l"/>
            <a:r>
              <a:rPr sz="1600">
                <a:solidFill>
                  <a:srgbClr val="FFFFFF"/>
                </a:solidFill>
              </a:rPr>
              <a:t>This handout showcases several resume formats to help you present your qualifications effectively.  The examples include functional, chronological, and combination (functional/chronological) resume styles.</a:t>
            </a:r>
          </a:p>
        </p:txBody>
      </p:sp>
      <p:sp>
        <p:nvSpPr>
          <p:cNvPr id="4" name="TextBox 3"/>
          <p:cNvSpPr txBox="1"/>
          <p:nvPr/>
        </p:nvSpPr>
        <p:spPr>
          <a:xfrm>
            <a:off x="8686800" y="1188720"/>
            <a:ext cx="5486400" cy="6400800"/>
          </a:xfrm>
          <a:prstGeom prst="rect">
            <a:avLst/>
          </a:prstGeom>
          <a:noFill/>
        </p:spPr>
        <p:txBody>
          <a:bodyPr wrap="square">
            <a:spAutoFit/>
          </a:bodyPr>
          <a:lstStyle/>
          <a:p/>
          <a:p>
            <a:pPr algn="l"/>
            <a:r>
              <a:rPr sz="1100" i="1">
                <a:solidFill>
                  <a:srgbClr val="D2D2E6"/>
                </a:solidFill>
              </a:rPr>
              <a:t>*🎨 Image Generation Prompt:**</a:t>
            </a:r>
          </a:p>
          <a:p>
            <a:pPr algn="l"/>
            <a:r>
              <a:rPr sz="1100" i="1">
                <a:solidFill>
                  <a:srgbClr val="D2D2E6"/>
                </a:solidFill>
              </a:rPr>
              <a:t>A stylized graphic showing three different resume formats (functional, chronological, and combination) side-by-side, each with a distinct visual representation; use a clean and modern design.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0F172A"/>
        </a:solidFill>
        <a:effectLst/>
      </p:bgPr>
    </p:bg>
    <p:spTree>
      <p:nvGrpSpPr>
        <p:cNvPr id="1" name=""/>
        <p:cNvGrpSpPr/>
        <p:nvPr/>
      </p:nvGrpSpPr>
      <p:grpSpPr/>
      <p:sp>
        <p:nvSpPr>
          <p:cNvPr id="2" name="TextBox 1"/>
          <p:cNvSpPr txBox="1"/>
          <p:nvPr/>
        </p:nvSpPr>
        <p:spPr>
          <a:xfrm>
            <a:off x="457200" y="182880"/>
            <a:ext cx="13716000" cy="914400"/>
          </a:xfrm>
          <a:prstGeom prst="rect">
            <a:avLst/>
          </a:prstGeom>
          <a:noFill/>
        </p:spPr>
        <p:txBody>
          <a:bodyPr wrap="square">
            <a:spAutoFit/>
          </a:bodyPr>
          <a:lstStyle/>
          <a:p/>
          <a:p>
            <a:pPr algn="l"/>
            <a:r>
              <a:rPr sz="3600">
                <a:solidFill>
                  <a:srgbClr val="FFFFFF"/>
                </a:solidFill>
              </a:rPr>
              <a:t>Resume Creation: Avoid Common Pitfalls!</a:t>
            </a:r>
          </a:p>
        </p:txBody>
      </p:sp>
      <p:sp>
        <p:nvSpPr>
          <p:cNvPr id="3" name="TextBox 2"/>
          <p:cNvSpPr txBox="1"/>
          <p:nvPr/>
        </p:nvSpPr>
        <p:spPr>
          <a:xfrm>
            <a:off x="457200" y="1188720"/>
            <a:ext cx="7772400" cy="6400800"/>
          </a:xfrm>
          <a:prstGeom prst="rect">
            <a:avLst/>
          </a:prstGeom>
          <a:noFill/>
        </p:spPr>
        <p:txBody>
          <a:bodyPr wrap="square">
            <a:spAutoFit/>
          </a:bodyPr>
          <a:lstStyle/>
          <a:p/>
          <a:p>
            <a:pPr algn="l"/>
            <a:r>
              <a:rPr sz="1600">
                <a:solidFill>
                  <a:srgbClr val="FFFFFF"/>
                </a:solidFill>
              </a:rPr>
              <a:t>*Caution:** Avoid using online resume wizard templates.  They are often difficult to work with and may not showcase your skills and experience in the best light.  Instead, create a simple resume document in MS Word.</a:t>
            </a:r>
          </a:p>
        </p:txBody>
      </p:sp>
      <p:sp>
        <p:nvSpPr>
          <p:cNvPr id="4" name="TextBox 3"/>
          <p:cNvSpPr txBox="1"/>
          <p:nvPr/>
        </p:nvSpPr>
        <p:spPr>
          <a:xfrm>
            <a:off x="8686800" y="1188720"/>
            <a:ext cx="5486400" cy="6400800"/>
          </a:xfrm>
          <a:prstGeom prst="rect">
            <a:avLst/>
          </a:prstGeom>
          <a:noFill/>
        </p:spPr>
        <p:txBody>
          <a:bodyPr wrap="square">
            <a:spAutoFit/>
          </a:bodyPr>
          <a:lstStyle/>
          <a:p/>
          <a:p>
            <a:pPr algn="l"/>
            <a:r>
              <a:rPr sz="1100" i="1">
                <a:solidFill>
                  <a:srgbClr val="D2D2E6"/>
                </a:solidFill>
              </a:rPr>
              <a:t>*🎨 Image Generation Prompt:**</a:t>
            </a:r>
          </a:p>
          <a:p>
            <a:pPr algn="l"/>
            <a:r>
              <a:rPr sz="1100" i="1">
                <a:solidFill>
                  <a:srgbClr val="D2D2E6"/>
                </a:solidFill>
              </a:rPr>
              <a:t>A split image: one side showing a chaotic, poorly formatted online resume template, and the other showing a clean, well-organized resume created in MS Word. Use contrasting color schemes to emphasize the difference.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F172A"/>
        </a:solidFill>
        <a:effectLst/>
      </p:bgPr>
    </p:bg>
    <p:spTree>
      <p:nvGrpSpPr>
        <p:cNvPr id="1" name=""/>
        <p:cNvGrpSpPr/>
        <p:nvPr/>
      </p:nvGrpSpPr>
      <p:grpSpPr/>
      <p:sp>
        <p:nvSpPr>
          <p:cNvPr id="2" name="TextBox 1"/>
          <p:cNvSpPr txBox="1"/>
          <p:nvPr/>
        </p:nvSpPr>
        <p:spPr>
          <a:xfrm>
            <a:off x="457200" y="182880"/>
            <a:ext cx="13716000" cy="914400"/>
          </a:xfrm>
          <a:prstGeom prst="rect">
            <a:avLst/>
          </a:prstGeom>
          <a:noFill/>
        </p:spPr>
        <p:txBody>
          <a:bodyPr wrap="square">
            <a:spAutoFit/>
          </a:bodyPr>
          <a:lstStyle/>
          <a:p/>
          <a:p>
            <a:pPr algn="l"/>
            <a:r>
              <a:rPr sz="3600">
                <a:solidFill>
                  <a:srgbClr val="FFFFFF"/>
                </a:solidFill>
              </a:rPr>
              <a:t>Resume Examples: What to Include</a:t>
            </a:r>
          </a:p>
        </p:txBody>
      </p:sp>
      <p:sp>
        <p:nvSpPr>
          <p:cNvPr id="3" name="TextBox 2"/>
          <p:cNvSpPr txBox="1"/>
          <p:nvPr/>
        </p:nvSpPr>
        <p:spPr>
          <a:xfrm>
            <a:off x="457200" y="1188720"/>
            <a:ext cx="7772400" cy="6400800"/>
          </a:xfrm>
          <a:prstGeom prst="rect">
            <a:avLst/>
          </a:prstGeom>
          <a:noFill/>
        </p:spPr>
        <p:txBody>
          <a:bodyPr wrap="square">
            <a:spAutoFit/>
          </a:bodyPr>
          <a:lstStyle/>
          <a:p/>
          <a:p>
            <a:pPr algn="l"/>
            <a:r>
              <a:rPr sz="1600">
                <a:solidFill>
                  <a:srgbClr val="FFFFFF"/>
                </a:solidFill>
              </a:rPr>
              <a:t>The provided resume examples offer a variety of formats and styles, along with helpful tips and suggestions. Each example includes: </a:t>
            </a:r>
          </a:p>
          <a:p>
            <a:pPr algn="l"/>
            <a:r>
              <a:rPr sz="1600">
                <a:solidFill>
                  <a:srgbClr val="FFFFFF"/>
                </a:solidFill>
              </a:rPr>
              <a:t>A Summary of Qualifications highlighting skills and experience</a:t>
            </a:r>
          </a:p>
          <a:p>
            <a:pPr algn="l"/>
            <a:r>
              <a:rPr sz="1600">
                <a:solidFill>
                  <a:srgbClr val="FFFFFF"/>
                </a:solidFill>
              </a:rPr>
              <a:t>Detailed Education information</a:t>
            </a:r>
          </a:p>
          <a:p>
            <a:pPr algn="l"/>
            <a:r>
              <a:rPr sz="1600">
                <a:solidFill>
                  <a:srgbClr val="FFFFFF"/>
                </a:solidFill>
              </a:rPr>
              <a:t>Comprehensive Work History section</a:t>
            </a:r>
          </a:p>
          <a:p>
            <a:pPr algn="l"/>
            <a:r>
              <a:rPr sz="1600">
                <a:solidFill>
                  <a:srgbClr val="FFFFFF"/>
                </a:solidFill>
              </a:rPr>
              <a:t>Skill sections (computer skills, languages, etc.)</a:t>
            </a:r>
          </a:p>
          <a:p>
            <a:pPr algn="l"/>
            <a:r>
              <a:rPr sz="1600">
                <a:solidFill>
                  <a:srgbClr val="FFFFFF"/>
                </a:solidFill>
              </a:rPr>
              <a:t>Professional Affiliations</a:t>
            </a:r>
          </a:p>
        </p:txBody>
      </p:sp>
      <p:sp>
        <p:nvSpPr>
          <p:cNvPr id="4" name="TextBox 3"/>
          <p:cNvSpPr txBox="1"/>
          <p:nvPr/>
        </p:nvSpPr>
        <p:spPr>
          <a:xfrm>
            <a:off x="8686800" y="1188720"/>
            <a:ext cx="5486400" cy="6400800"/>
          </a:xfrm>
          <a:prstGeom prst="rect">
            <a:avLst/>
          </a:prstGeom>
          <a:noFill/>
        </p:spPr>
        <p:txBody>
          <a:bodyPr wrap="square">
            <a:spAutoFit/>
          </a:bodyPr>
          <a:lstStyle/>
          <a:p/>
          <a:p>
            <a:pPr algn="l"/>
            <a:r>
              <a:rPr sz="1100" i="1">
                <a:solidFill>
                  <a:srgbClr val="D2D2E6"/>
                </a:solidFill>
              </a:rPr>
              <a:t>*🎨 Image Generation Prompt:**</a:t>
            </a:r>
          </a:p>
          <a:p>
            <a:pPr algn="l"/>
            <a:r>
              <a:rPr sz="1100" i="1">
                <a:solidFill>
                  <a:srgbClr val="D2D2E6"/>
                </a:solidFill>
              </a:rPr>
              <a:t>A close-up shot of a well-designed resume, highlighting key sections like Summary of Qualifications, Education, and Work History.  Use a professional, minimalist aesthetic.</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0F172A"/>
        </a:solidFill>
        <a:effectLst/>
      </p:bgPr>
    </p:bg>
    <p:spTree>
      <p:nvGrpSpPr>
        <p:cNvPr id="1" name=""/>
        <p:cNvGrpSpPr/>
        <p:nvPr/>
      </p:nvGrpSpPr>
      <p:grpSpPr/>
      <p:sp>
        <p:nvSpPr>
          <p:cNvPr id="2" name="TextBox 1"/>
          <p:cNvSpPr txBox="1"/>
          <p:nvPr/>
        </p:nvSpPr>
        <p:spPr>
          <a:xfrm>
            <a:off x="457200" y="182880"/>
            <a:ext cx="13716000" cy="914400"/>
          </a:xfrm>
          <a:prstGeom prst="rect">
            <a:avLst/>
          </a:prstGeom>
          <a:noFill/>
        </p:spPr>
        <p:txBody>
          <a:bodyPr wrap="square">
            <a:spAutoFit/>
          </a:bodyPr>
          <a:lstStyle/>
          <a:p/>
          <a:p>
            <a:pPr algn="l"/>
            <a:r>
              <a:rPr sz="3600">
                <a:solidFill>
                  <a:srgbClr val="FFFFFF"/>
                </a:solidFill>
              </a:rPr>
              <a:t>Resume Best Practice: Keep it Simple!</a:t>
            </a:r>
          </a:p>
        </p:txBody>
      </p:sp>
      <p:sp>
        <p:nvSpPr>
          <p:cNvPr id="3" name="TextBox 2"/>
          <p:cNvSpPr txBox="1"/>
          <p:nvPr/>
        </p:nvSpPr>
        <p:spPr>
          <a:xfrm>
            <a:off x="457200" y="1188720"/>
            <a:ext cx="7772400" cy="6400800"/>
          </a:xfrm>
          <a:prstGeom prst="rect">
            <a:avLst/>
          </a:prstGeom>
          <a:noFill/>
        </p:spPr>
        <p:txBody>
          <a:bodyPr wrap="square">
            <a:spAutoFit/>
          </a:bodyPr>
          <a:lstStyle/>
          <a:p/>
          <a:p>
            <a:pPr algn="l"/>
            <a:r>
              <a:rPr sz="1600">
                <a:solidFill>
                  <a:srgbClr val="FFFFFF"/>
                </a:solidFill>
              </a:rPr>
              <a:t>For the best results, create a straightforward resume in MS Word.  Model your resume after the simple, clear examples provided in this handout.</a:t>
            </a:r>
          </a:p>
        </p:txBody>
      </p:sp>
      <p:sp>
        <p:nvSpPr>
          <p:cNvPr id="4" name="TextBox 3"/>
          <p:cNvSpPr txBox="1"/>
          <p:nvPr/>
        </p:nvSpPr>
        <p:spPr>
          <a:xfrm>
            <a:off x="8686800" y="1188720"/>
            <a:ext cx="5486400" cy="6400800"/>
          </a:xfrm>
          <a:prstGeom prst="rect">
            <a:avLst/>
          </a:prstGeom>
          <a:noFill/>
        </p:spPr>
        <p:txBody>
          <a:bodyPr wrap="square">
            <a:spAutoFit/>
          </a:bodyPr>
          <a:lstStyle/>
          <a:p/>
          <a:p>
            <a:pPr algn="l"/>
            <a:r>
              <a:rPr sz="1100" i="1">
                <a:solidFill>
                  <a:srgbClr val="D2D2E6"/>
                </a:solidFill>
              </a:rPr>
              <a:t>*🎨 Image Generation Prompt:**</a:t>
            </a:r>
          </a:p>
          <a:p>
            <a:pPr algn="l"/>
            <a:r>
              <a:rPr sz="1100" i="1">
                <a:solidFill>
                  <a:srgbClr val="D2D2E6"/>
                </a:solidFill>
              </a:rPr>
              <a:t>A clean, minimalist desk with a laptop open to a simple, well-formatted resume in MS Word.  Focus on simplicity and clarity.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0F172A"/>
        </a:solidFill>
        <a:effectLst/>
      </p:bgPr>
    </p:bg>
    <p:spTree>
      <p:nvGrpSpPr>
        <p:cNvPr id="1" name=""/>
        <p:cNvGrpSpPr/>
        <p:nvPr/>
      </p:nvGrpSpPr>
      <p:grpSpPr/>
      <p:sp>
        <p:nvSpPr>
          <p:cNvPr id="2" name="TextBox 1"/>
          <p:cNvSpPr txBox="1"/>
          <p:nvPr/>
        </p:nvSpPr>
        <p:spPr>
          <a:xfrm>
            <a:off x="457200" y="182880"/>
            <a:ext cx="13716000" cy="914400"/>
          </a:xfrm>
          <a:prstGeom prst="rect">
            <a:avLst/>
          </a:prstGeom>
          <a:noFill/>
        </p:spPr>
        <p:txBody>
          <a:bodyPr wrap="square">
            <a:spAutoFit/>
          </a:bodyPr>
          <a:lstStyle/>
          <a:p/>
          <a:p>
            <a:pPr algn="l"/>
            <a:r>
              <a:rPr sz="3600">
                <a:solidFill>
                  <a:srgbClr val="FFFFFF"/>
                </a:solidFill>
              </a:rPr>
              <a:t>Handout Revision Date</a:t>
            </a:r>
          </a:p>
        </p:txBody>
      </p:sp>
      <p:sp>
        <p:nvSpPr>
          <p:cNvPr id="3" name="TextBox 2"/>
          <p:cNvSpPr txBox="1"/>
          <p:nvPr/>
        </p:nvSpPr>
        <p:spPr>
          <a:xfrm>
            <a:off x="457200" y="1188720"/>
            <a:ext cx="7772400" cy="6400800"/>
          </a:xfrm>
          <a:prstGeom prst="rect">
            <a:avLst/>
          </a:prstGeom>
          <a:noFill/>
        </p:spPr>
        <p:txBody>
          <a:bodyPr wrap="square">
            <a:spAutoFit/>
          </a:bodyPr>
          <a:lstStyle/>
          <a:p/>
          <a:p>
            <a:pPr algn="l"/>
            <a:r>
              <a:rPr sz="1600">
                <a:solidFill>
                  <a:srgbClr val="FFFFFF"/>
                </a:solidFill>
              </a:rPr>
              <a:t>This handout was last revised in June 2015.</a:t>
            </a:r>
          </a:p>
        </p:txBody>
      </p:sp>
      <p:sp>
        <p:nvSpPr>
          <p:cNvPr id="4" name="TextBox 3"/>
          <p:cNvSpPr txBox="1"/>
          <p:nvPr/>
        </p:nvSpPr>
        <p:spPr>
          <a:xfrm>
            <a:off x="8686800" y="1188720"/>
            <a:ext cx="5486400" cy="6400800"/>
          </a:xfrm>
          <a:prstGeom prst="rect">
            <a:avLst/>
          </a:prstGeom>
          <a:noFill/>
        </p:spPr>
        <p:txBody>
          <a:bodyPr wrap="square">
            <a:spAutoFit/>
          </a:bodyPr>
          <a:lstStyle/>
          <a:p/>
          <a:p>
            <a:pPr algn="l"/>
            <a:r>
              <a:rPr sz="1100" i="1">
                <a:solidFill>
                  <a:srgbClr val="D2D2E6"/>
                </a:solidFill>
              </a:rPr>
              <a:t>*🎨 Image Generation Prompt:**</a:t>
            </a:r>
          </a:p>
          <a:p>
            <a:pPr algn="l"/>
            <a:r>
              <a:rPr sz="1100" i="1">
                <a:solidFill>
                  <a:srgbClr val="D2D2E6"/>
                </a:solidFill>
              </a:rPr>
              <a:t>A simple, elegant calendar page highlighting June 2015. The overall style should be clean and professional.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0F172A"/>
        </a:solidFill>
        <a:effectLst/>
      </p:bgPr>
    </p:bg>
    <p:spTree>
      <p:nvGrpSpPr>
        <p:cNvPr id="1" name=""/>
        <p:cNvGrpSpPr/>
        <p:nvPr/>
      </p:nvGrpSpPr>
      <p:grpSpPr/>
      <p:sp>
        <p:nvSpPr>
          <p:cNvPr id="2" name="TextBox 1"/>
          <p:cNvSpPr txBox="1"/>
          <p:nvPr/>
        </p:nvSpPr>
        <p:spPr>
          <a:xfrm>
            <a:off x="457200" y="182880"/>
            <a:ext cx="13716000" cy="914400"/>
          </a:xfrm>
          <a:prstGeom prst="rect">
            <a:avLst/>
          </a:prstGeom>
          <a:noFill/>
        </p:spPr>
        <p:txBody>
          <a:bodyPr wrap="square">
            <a:spAutoFit/>
          </a:bodyPr>
          <a:lstStyle/>
          <a:p/>
          <a:p>
            <a:pPr algn="l"/>
            <a:r>
              <a:rPr sz="3600">
                <a:solidFill>
                  <a:srgbClr val="FFFFFF"/>
                </a:solidFill>
              </a:rPr>
              <a:t>Showcasing Your Strengths:  The Summary of Qualifications</a:t>
            </a:r>
          </a:p>
        </p:txBody>
      </p:sp>
      <p:sp>
        <p:nvSpPr>
          <p:cNvPr id="3" name="TextBox 2"/>
          <p:cNvSpPr txBox="1"/>
          <p:nvPr/>
        </p:nvSpPr>
        <p:spPr>
          <a:xfrm>
            <a:off x="457200" y="1188720"/>
            <a:ext cx="7772400" cy="6400800"/>
          </a:xfrm>
          <a:prstGeom prst="rect">
            <a:avLst/>
          </a:prstGeom>
          <a:noFill/>
        </p:spPr>
        <p:txBody>
          <a:bodyPr wrap="square">
            <a:spAutoFit/>
          </a:bodyPr>
          <a:lstStyle/>
          <a:p/>
          <a:p>
            <a:pPr algn="l"/>
            <a:r>
              <a:rPr sz="1600">
                <a:solidFill>
                  <a:srgbClr val="FFFFFF"/>
                </a:solidFill>
              </a:rPr>
              <a:t>The "Summary of Qualifications" sections in the sample resumes emphasize key skills and accomplishments.  These typically include details about organizational abilities, professional experience, academic background, and specific achievements.  Tailor yours to the job you are applying for!</a:t>
            </a:r>
          </a:p>
        </p:txBody>
      </p:sp>
      <p:sp>
        <p:nvSpPr>
          <p:cNvPr id="4" name="TextBox 3"/>
          <p:cNvSpPr txBox="1"/>
          <p:nvPr/>
        </p:nvSpPr>
        <p:spPr>
          <a:xfrm>
            <a:off x="8686800" y="1188720"/>
            <a:ext cx="5486400" cy="6400800"/>
          </a:xfrm>
          <a:prstGeom prst="rect">
            <a:avLst/>
          </a:prstGeom>
          <a:noFill/>
        </p:spPr>
        <p:txBody>
          <a:bodyPr wrap="square">
            <a:spAutoFit/>
          </a:bodyPr>
          <a:lstStyle/>
          <a:p/>
          <a:p>
            <a:pPr algn="l"/>
            <a:r>
              <a:rPr sz="1100" i="1">
                <a:solidFill>
                  <a:srgbClr val="D2D2E6"/>
                </a:solidFill>
              </a:rPr>
              <a:t>*🎨 Image Generation Prompt:**</a:t>
            </a:r>
          </a:p>
          <a:p>
            <a:pPr algn="l"/>
            <a:r>
              <a:rPr sz="1100" i="1">
                <a:solidFill>
                  <a:srgbClr val="D2D2E6"/>
                </a:solidFill>
              </a:rPr>
              <a:t>An abstract image representing key skills and accomplishments, like interconnected nodes or a network graph, with words like "organized," "professional," and "achievements" subtly incorporated.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