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Roboto Slab" panose="020B0604020202020204" charset="0"/>
      <p:regular r:id="rId12"/>
      <p:bold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of Hardware monitoring using Ethernet LwIP.</a:t>
            </a:r>
            <a:endParaRPr sz="300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10330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Rithvik Ballal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Tejas Chavan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4125" y="209850"/>
            <a:ext cx="8840400" cy="4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IN A NUTSHELL</a:t>
            </a:r>
            <a:endParaRPr sz="2400" b="1" u="sng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Remotely monitoring a hardware through the network. 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We will be using an Ethernet LwIP core to establish a point to point connection between the client and server. 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Build an Ethernet based Hardware to create a server using the microblaze softcore. 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Develop a QT based GUI application to create a client system that would ask for connection with the server in order to access a resource (Hardware)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This client server relationship is established using the LwIP stack which is a lighter implementation of the TCP/IP stack.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Once the connection is established packets can be transferred between the server and the client to monitor the hardware.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407824-3C21-453B-BA8D-DAACFCE76DA8}"/>
              </a:ext>
            </a:extLst>
          </p:cNvPr>
          <p:cNvSpPr txBox="1"/>
          <p:nvPr/>
        </p:nvSpPr>
        <p:spPr>
          <a:xfrm>
            <a:off x="877229" y="327102"/>
            <a:ext cx="643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HARDWARE AND SOFTWARE USED: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5C273-3F13-4C9A-A8CC-C73C1209FAED}"/>
              </a:ext>
            </a:extLst>
          </p:cNvPr>
          <p:cNvSpPr txBox="1"/>
          <p:nvPr/>
        </p:nvSpPr>
        <p:spPr>
          <a:xfrm>
            <a:off x="527824" y="810322"/>
            <a:ext cx="7976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Pmod-HB3 Motor driver – The motor is a computer fan running at 12V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Pmod</a:t>
            </a:r>
            <a:r>
              <a:rPr lang="en-US" dirty="0">
                <a:solidFill>
                  <a:schemeClr val="tx1"/>
                </a:solidFill>
              </a:rPr>
              <a:t>-HYGRO – Temperature and Humidity sensor. 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	                The temperature and humidity of the environment is sensed and sent to client</a:t>
            </a:r>
          </a:p>
          <a:p>
            <a:pPr lvl="4"/>
            <a:endParaRPr lang="en-US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Ethernet cable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QT application GUI – The QT based application is used to create a GUI to act as a client.</a:t>
            </a:r>
          </a:p>
        </p:txBody>
      </p:sp>
    </p:spTree>
    <p:extLst>
      <p:ext uri="{BB962C8B-B14F-4D97-AF65-F5344CB8AC3E}">
        <p14:creationId xmlns:p14="http://schemas.microsoft.com/office/powerpoint/2010/main" val="100106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327200" y="283575"/>
            <a:ext cx="2735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Block Diagram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75" y="1307050"/>
            <a:ext cx="7399325" cy="2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65500" y="790050"/>
            <a:ext cx="8492100" cy="41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939500" y="789850"/>
            <a:ext cx="3837000" cy="41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091900" y="942250"/>
            <a:ext cx="3837000" cy="41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5244300" y="1094650"/>
            <a:ext cx="3837000" cy="41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00" y="853998"/>
            <a:ext cx="4036757" cy="34994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2301050" y="198525"/>
            <a:ext cx="4778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SOCKET PROGRAMMING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4931C-1C05-485C-B4FF-D020ED5C6D9A}"/>
              </a:ext>
            </a:extLst>
          </p:cNvPr>
          <p:cNvSpPr txBox="1"/>
          <p:nvPr/>
        </p:nvSpPr>
        <p:spPr>
          <a:xfrm>
            <a:off x="4690100" y="853998"/>
            <a:ext cx="418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Socket</a:t>
            </a:r>
            <a:r>
              <a:rPr lang="en-US" dirty="0">
                <a:solidFill>
                  <a:schemeClr val="tx1"/>
                </a:solidFill>
              </a:rPr>
              <a:t>: Create a new connection endpoint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1" u="sng" dirty="0">
                <a:solidFill>
                  <a:schemeClr val="tx1"/>
                </a:solidFill>
              </a:rPr>
              <a:t>Bind </a:t>
            </a:r>
            <a:r>
              <a:rPr lang="en-US" dirty="0">
                <a:solidFill>
                  <a:schemeClr val="tx1"/>
                </a:solidFill>
              </a:rPr>
              <a:t>: Attach a local address to a socket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1" u="sng" dirty="0">
                <a:solidFill>
                  <a:schemeClr val="tx1"/>
                </a:solidFill>
              </a:rPr>
              <a:t>Listen </a:t>
            </a:r>
            <a:r>
              <a:rPr lang="en-US" dirty="0">
                <a:solidFill>
                  <a:schemeClr val="tx1"/>
                </a:solidFill>
              </a:rPr>
              <a:t>: Announce willingness to accept a connection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1" u="sng" dirty="0">
                <a:solidFill>
                  <a:schemeClr val="tx1"/>
                </a:solidFill>
              </a:rPr>
              <a:t>Accept </a:t>
            </a:r>
            <a:r>
              <a:rPr lang="en-US" dirty="0">
                <a:solidFill>
                  <a:schemeClr val="tx1"/>
                </a:solidFill>
              </a:rPr>
              <a:t>: Block caller until a connection request arrives.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1" u="sng" dirty="0">
                <a:solidFill>
                  <a:schemeClr val="tx1"/>
                </a:solidFill>
              </a:rPr>
              <a:t>Connect</a:t>
            </a:r>
            <a:r>
              <a:rPr lang="en-US" dirty="0">
                <a:solidFill>
                  <a:schemeClr val="tx1"/>
                </a:solidFill>
              </a:rPr>
              <a:t>: Actively attempt to establish a connection.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1" u="sng" dirty="0">
                <a:solidFill>
                  <a:schemeClr val="tx1"/>
                </a:solidFill>
              </a:rPr>
              <a:t>Send</a:t>
            </a:r>
            <a:r>
              <a:rPr lang="en-US" dirty="0">
                <a:solidFill>
                  <a:schemeClr val="tx1"/>
                </a:solidFill>
              </a:rPr>
              <a:t>: Send some data over the connection.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1" u="sng" dirty="0">
                <a:solidFill>
                  <a:schemeClr val="tx1"/>
                </a:solidFill>
              </a:rPr>
              <a:t>Receive </a:t>
            </a:r>
            <a:r>
              <a:rPr lang="en-US" dirty="0">
                <a:solidFill>
                  <a:schemeClr val="tx1"/>
                </a:solidFill>
              </a:rPr>
              <a:t>: Receive some data.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1" u="sng" dirty="0">
                <a:solidFill>
                  <a:schemeClr val="tx1"/>
                </a:solidFill>
              </a:rPr>
              <a:t>Close</a:t>
            </a:r>
            <a:r>
              <a:rPr lang="en-US" dirty="0">
                <a:solidFill>
                  <a:schemeClr val="tx1"/>
                </a:solidFill>
              </a:rPr>
              <a:t>: Release the connection.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63525" y="197475"/>
            <a:ext cx="417300" cy="480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SERVER</a:t>
            </a:r>
            <a:endParaRPr sz="1800"/>
          </a:p>
        </p:txBody>
      </p:sp>
      <p:sp>
        <p:nvSpPr>
          <p:cNvPr id="91" name="Shape 91"/>
          <p:cNvSpPr/>
          <p:nvPr/>
        </p:nvSpPr>
        <p:spPr>
          <a:xfrm>
            <a:off x="8298475" y="197475"/>
            <a:ext cx="417300" cy="480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</a:t>
            </a:r>
            <a:endParaRPr sz="1800"/>
          </a:p>
        </p:txBody>
      </p:sp>
      <p:sp>
        <p:nvSpPr>
          <p:cNvPr id="92" name="Shape 92"/>
          <p:cNvSpPr/>
          <p:nvPr/>
        </p:nvSpPr>
        <p:spPr>
          <a:xfrm>
            <a:off x="2088150" y="1393875"/>
            <a:ext cx="4955100" cy="37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088150" y="2071400"/>
            <a:ext cx="4955100" cy="37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/>
            <a:r>
              <a:rPr lang="en" dirty="0"/>
              <a:t> 0x02 		              </a:t>
            </a:r>
            <a:r>
              <a:rPr lang="en-US" dirty="0"/>
              <a:t>&lt;data&gt;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				</a:t>
            </a:r>
            <a:endParaRPr dirty="0"/>
          </a:p>
        </p:txBody>
      </p:sp>
      <p:sp>
        <p:nvSpPr>
          <p:cNvPr id="94" name="Shape 94"/>
          <p:cNvSpPr/>
          <p:nvPr/>
        </p:nvSpPr>
        <p:spPr>
          <a:xfrm>
            <a:off x="2088150" y="2748925"/>
            <a:ext cx="4955100" cy="37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/>
            <a:endParaRPr lang="en" dirty="0"/>
          </a:p>
          <a:p>
            <a:pPr marL="914400" lvl="0"/>
            <a:r>
              <a:rPr lang="en" dirty="0"/>
              <a:t> 0x03  		               0x00 				</a:t>
            </a:r>
            <a:endParaRPr dirty="0"/>
          </a:p>
        </p:txBody>
      </p:sp>
      <p:sp>
        <p:nvSpPr>
          <p:cNvPr id="95" name="Shape 95"/>
          <p:cNvSpPr/>
          <p:nvPr/>
        </p:nvSpPr>
        <p:spPr>
          <a:xfrm>
            <a:off x="2088150" y="3426450"/>
            <a:ext cx="4955100" cy="37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914400"/>
            <a:r>
              <a:rPr lang="en" dirty="0"/>
              <a:t>0x04	 	              </a:t>
            </a:r>
            <a:r>
              <a:rPr lang="en-US" dirty="0"/>
              <a:t>&lt;data&gt;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</p:txBody>
      </p:sp>
      <p:cxnSp>
        <p:nvCxnSpPr>
          <p:cNvPr id="96" name="Shape 96"/>
          <p:cNvCxnSpPr>
            <a:stCxn id="92" idx="0"/>
            <a:endCxn id="92" idx="2"/>
          </p:cNvCxnSpPr>
          <p:nvPr/>
        </p:nvCxnSpPr>
        <p:spPr>
          <a:xfrm>
            <a:off x="4565700" y="1393875"/>
            <a:ext cx="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Shape 97"/>
          <p:cNvSpPr txBox="1"/>
          <p:nvPr/>
        </p:nvSpPr>
        <p:spPr>
          <a:xfrm>
            <a:off x="4585013" y="1443150"/>
            <a:ext cx="23697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0x00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2153475" y="1434250"/>
            <a:ext cx="2343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	0x05 		</a:t>
            </a:r>
            <a:endParaRPr dirty="0"/>
          </a:p>
        </p:txBody>
      </p:sp>
      <p:sp>
        <p:nvSpPr>
          <p:cNvPr id="99" name="Shape 99"/>
          <p:cNvSpPr txBox="1"/>
          <p:nvPr/>
        </p:nvSpPr>
        <p:spPr>
          <a:xfrm>
            <a:off x="3558125" y="1718425"/>
            <a:ext cx="2148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give_Temp_deg(16 bits)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0" name="Shape 100"/>
          <p:cNvCxnSpPr>
            <a:stCxn id="93" idx="0"/>
            <a:endCxn id="93" idx="2"/>
          </p:cNvCxnSpPr>
          <p:nvPr/>
        </p:nvCxnSpPr>
        <p:spPr>
          <a:xfrm>
            <a:off x="4565700" y="2071400"/>
            <a:ext cx="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01"/>
          <p:cNvCxnSpPr>
            <a:endCxn id="92" idx="3"/>
          </p:cNvCxnSpPr>
          <p:nvPr/>
        </p:nvCxnSpPr>
        <p:spPr>
          <a:xfrm rot="10800000">
            <a:off x="7043250" y="1582425"/>
            <a:ext cx="1242000" cy="1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Shape 102"/>
          <p:cNvCxnSpPr>
            <a:stCxn id="98" idx="1"/>
          </p:cNvCxnSpPr>
          <p:nvPr/>
        </p:nvCxnSpPr>
        <p:spPr>
          <a:xfrm rot="10800000">
            <a:off x="826575" y="1529650"/>
            <a:ext cx="1326900" cy="39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Shape 103"/>
          <p:cNvCxnSpPr>
            <a:endCxn id="93" idx="1"/>
          </p:cNvCxnSpPr>
          <p:nvPr/>
        </p:nvCxnSpPr>
        <p:spPr>
          <a:xfrm rot="10800000" flipH="1">
            <a:off x="791550" y="2259950"/>
            <a:ext cx="1296600" cy="1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Shape 104"/>
          <p:cNvCxnSpPr>
            <a:stCxn id="93" idx="3"/>
          </p:cNvCxnSpPr>
          <p:nvPr/>
        </p:nvCxnSpPr>
        <p:spPr>
          <a:xfrm rot="10800000" flipH="1">
            <a:off x="7043250" y="2251550"/>
            <a:ext cx="1309200" cy="8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Shape 105"/>
          <p:cNvSpPr txBox="1"/>
          <p:nvPr/>
        </p:nvSpPr>
        <p:spPr>
          <a:xfrm>
            <a:off x="3569875" y="1069875"/>
            <a:ext cx="21486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Ask_Temp_deg(16 bits)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2107625" y="1906975"/>
            <a:ext cx="1450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5671125" y="1916675"/>
            <a:ext cx="1324800" cy="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Shape 108"/>
          <p:cNvSpPr txBox="1"/>
          <p:nvPr/>
        </p:nvSpPr>
        <p:spPr>
          <a:xfrm>
            <a:off x="3316275" y="2371875"/>
            <a:ext cx="2262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Ask_Temp_humid(16 bits)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2107625" y="2560425"/>
            <a:ext cx="1450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0"/>
          <p:cNvCxnSpPr/>
          <p:nvPr/>
        </p:nvCxnSpPr>
        <p:spPr>
          <a:xfrm>
            <a:off x="5579175" y="2594213"/>
            <a:ext cx="1324800" cy="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Shape 111"/>
          <p:cNvSpPr txBox="1"/>
          <p:nvPr/>
        </p:nvSpPr>
        <p:spPr>
          <a:xfrm>
            <a:off x="3453675" y="3190450"/>
            <a:ext cx="23697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give_Temp_humid(16 bits</a:t>
            </a:r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2088150" y="3323800"/>
            <a:ext cx="1450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3"/>
          <p:cNvCxnSpPr/>
          <p:nvPr/>
        </p:nvCxnSpPr>
        <p:spPr>
          <a:xfrm>
            <a:off x="5671125" y="3271725"/>
            <a:ext cx="1324800" cy="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4"/>
          <p:cNvCxnSpPr/>
          <p:nvPr/>
        </p:nvCxnSpPr>
        <p:spPr>
          <a:xfrm rot="10800000" flipH="1">
            <a:off x="791550" y="3605700"/>
            <a:ext cx="1296600" cy="1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Shape 115"/>
          <p:cNvCxnSpPr/>
          <p:nvPr/>
        </p:nvCxnSpPr>
        <p:spPr>
          <a:xfrm rot="10800000" flipH="1">
            <a:off x="7002975" y="3597300"/>
            <a:ext cx="1309200" cy="8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Shape 116"/>
          <p:cNvCxnSpPr>
            <a:stCxn id="94" idx="1"/>
          </p:cNvCxnSpPr>
          <p:nvPr/>
        </p:nvCxnSpPr>
        <p:spPr>
          <a:xfrm flipH="1">
            <a:off x="826650" y="2937475"/>
            <a:ext cx="1261500" cy="36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7076850" y="2923075"/>
            <a:ext cx="1242000" cy="1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Shape 118"/>
          <p:cNvCxnSpPr>
            <a:stCxn id="108" idx="2"/>
            <a:endCxn id="108" idx="2"/>
          </p:cNvCxnSpPr>
          <p:nvPr/>
        </p:nvCxnSpPr>
        <p:spPr>
          <a:xfrm>
            <a:off x="4447725" y="27489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Shape 119"/>
          <p:cNvCxnSpPr>
            <a:stCxn id="111" idx="0"/>
            <a:endCxn id="111" idx="0"/>
          </p:cNvCxnSpPr>
          <p:nvPr/>
        </p:nvCxnSpPr>
        <p:spPr>
          <a:xfrm>
            <a:off x="4638525" y="31904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Shape 120"/>
          <p:cNvCxnSpPr>
            <a:stCxn id="108" idx="2"/>
            <a:endCxn id="108" idx="2"/>
          </p:cNvCxnSpPr>
          <p:nvPr/>
        </p:nvCxnSpPr>
        <p:spPr>
          <a:xfrm>
            <a:off x="4447725" y="27489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/>
          <p:nvPr/>
        </p:nvCxnSpPr>
        <p:spPr>
          <a:xfrm>
            <a:off x="4565700" y="2740075"/>
            <a:ext cx="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/>
          <p:nvPr/>
        </p:nvCxnSpPr>
        <p:spPr>
          <a:xfrm>
            <a:off x="4565700" y="3426450"/>
            <a:ext cx="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Shape 123"/>
          <p:cNvSpPr/>
          <p:nvPr/>
        </p:nvSpPr>
        <p:spPr>
          <a:xfrm>
            <a:off x="2101988" y="4339975"/>
            <a:ext cx="4955100" cy="37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914400"/>
            <a:r>
              <a:rPr lang="en" dirty="0"/>
              <a:t>0x00		              </a:t>
            </a:r>
            <a:r>
              <a:rPr lang="en-US" dirty="0"/>
              <a:t>&lt;data&gt;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			</a:t>
            </a: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3467513" y="4103975"/>
            <a:ext cx="23697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send_duty_cycle(16 bits)</a:t>
            </a:r>
            <a:endParaRPr/>
          </a:p>
        </p:txBody>
      </p:sp>
      <p:cxnSp>
        <p:nvCxnSpPr>
          <p:cNvPr id="125" name="Shape 125"/>
          <p:cNvCxnSpPr/>
          <p:nvPr/>
        </p:nvCxnSpPr>
        <p:spPr>
          <a:xfrm>
            <a:off x="2101988" y="4237325"/>
            <a:ext cx="1450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Shape 126"/>
          <p:cNvCxnSpPr/>
          <p:nvPr/>
        </p:nvCxnSpPr>
        <p:spPr>
          <a:xfrm>
            <a:off x="5684963" y="4185250"/>
            <a:ext cx="1324800" cy="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 rot="10800000" flipH="1">
            <a:off x="805388" y="4519225"/>
            <a:ext cx="1296600" cy="1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Shape 128"/>
          <p:cNvCxnSpPr/>
          <p:nvPr/>
        </p:nvCxnSpPr>
        <p:spPr>
          <a:xfrm rot="10800000" flipH="1">
            <a:off x="7016813" y="4510825"/>
            <a:ext cx="1309200" cy="8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4579538" y="4339975"/>
            <a:ext cx="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Shape 130"/>
          <p:cNvSpPr txBox="1"/>
          <p:nvPr/>
        </p:nvSpPr>
        <p:spPr>
          <a:xfrm>
            <a:off x="1958800" y="155450"/>
            <a:ext cx="5170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   GENERALIZED PACKET FORMAT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531600" y="282550"/>
            <a:ext cx="5617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73550" y="885975"/>
            <a:ext cx="6897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402275" y="900350"/>
            <a:ext cx="8448000" cy="3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Getting started with the QT application builder.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Getting familiar with socket programming.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Data conversion between UNICODE to ASCII.</a:t>
            </a:r>
            <a:endParaRPr sz="180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800">
                <a:solidFill>
                  <a:srgbClr val="FFFFFF"/>
                </a:solidFill>
              </a:rPr>
              <a:t>Synchronization when continuous packets are being transferred or received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660900" y="311300"/>
            <a:ext cx="56607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CHALLENGES FACED: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93325" y="312650"/>
            <a:ext cx="48561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WORK DISTRIBUTION</a:t>
            </a:r>
            <a:r>
              <a:rPr lang="en"/>
              <a:t>: 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393325" y="963150"/>
            <a:ext cx="8441400" cy="3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Rithvik : Building the Client side of the system.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     Developing QT  application GUI to interact with the server.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Tejas   : Building the hardware using microblaze to get the ethernet up.</a:t>
            </a: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    Performing Socket Programming to establish connections between the      server and client.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220900" cy="26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APPLICATIONS: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Monitoring Machineries in industries from a remote location.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Home Automation.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******************************************************* 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292</Words>
  <Application>Microsoft Office PowerPoint</Application>
  <PresentationFormat>On-screen Show (16:9)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 Slab</vt:lpstr>
      <vt:lpstr>Roboto</vt:lpstr>
      <vt:lpstr>Marina</vt:lpstr>
      <vt:lpstr>Implementation of Hardware monitoring using Ethernet LwIP.</vt:lpstr>
      <vt:lpstr>IN A NUTSHELL Remotely monitoring a hardware through the network.  We will be using an Ethernet LwIP core to establish a point to point connection between the client and server.   Build an Ethernet based Hardware to create a server using the microblaze softcore.  Develop a QT based GUI application to create a client system that would ask for connection with the server in order to access a resource (Hardware) This client server relationship is established using the LwIP stack which is a lighter implementation of the TCP/IP stack. Once the connection is established packets can be transferred between the server and the client to monitor the hardware.  </vt:lpstr>
      <vt:lpstr>PowerPoint Presentation</vt:lpstr>
      <vt:lpstr>PowerPoint Presentation</vt:lpstr>
      <vt:lpstr>      </vt:lpstr>
      <vt:lpstr>PowerPoint Presentation</vt:lpstr>
      <vt:lpstr>PowerPoint Presentation</vt:lpstr>
      <vt:lpstr>PowerPoint Presentation</vt:lpstr>
      <vt:lpstr>APPLICATIONS: Monitoring Machineries in industries from a remote location. Home Automation.    *******************************************************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Hardware monitoring using Ethernet LwIP.</dc:title>
  <cp:lastModifiedBy>tejchavan72@gmail.com</cp:lastModifiedBy>
  <cp:revision>6</cp:revision>
  <dcterms:modified xsi:type="dcterms:W3CDTF">2018-03-23T02:18:19Z</dcterms:modified>
</cp:coreProperties>
</file>