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2"/>
  </p:notesMasterIdLst>
  <p:handoutMasterIdLst>
    <p:handoutMasterId r:id="rId143"/>
  </p:handoutMasterIdLst>
  <p:sldIdLst>
    <p:sldId id="270" r:id="rId2"/>
    <p:sldId id="273" r:id="rId3"/>
    <p:sldId id="258" r:id="rId4"/>
    <p:sldId id="271" r:id="rId5"/>
    <p:sldId id="272" r:id="rId6"/>
    <p:sldId id="261" r:id="rId7"/>
    <p:sldId id="280" r:id="rId8"/>
    <p:sldId id="275" r:id="rId9"/>
    <p:sldId id="276" r:id="rId10"/>
    <p:sldId id="277" r:id="rId11"/>
    <p:sldId id="278" r:id="rId12"/>
    <p:sldId id="279" r:id="rId13"/>
    <p:sldId id="288" r:id="rId14"/>
    <p:sldId id="281" r:id="rId15"/>
    <p:sldId id="282" r:id="rId16"/>
    <p:sldId id="284" r:id="rId17"/>
    <p:sldId id="285" r:id="rId18"/>
    <p:sldId id="286" r:id="rId19"/>
    <p:sldId id="287" r:id="rId20"/>
    <p:sldId id="289" r:id="rId21"/>
    <p:sldId id="294" r:id="rId22"/>
    <p:sldId id="295" r:id="rId23"/>
    <p:sldId id="296" r:id="rId24"/>
    <p:sldId id="297" r:id="rId25"/>
    <p:sldId id="298" r:id="rId26"/>
    <p:sldId id="290" r:id="rId27"/>
    <p:sldId id="291" r:id="rId28"/>
    <p:sldId id="292" r:id="rId29"/>
    <p:sldId id="293" r:id="rId30"/>
    <p:sldId id="299" r:id="rId31"/>
    <p:sldId id="300" r:id="rId32"/>
    <p:sldId id="301" r:id="rId33"/>
    <p:sldId id="302" r:id="rId34"/>
    <p:sldId id="310" r:id="rId35"/>
    <p:sldId id="308" r:id="rId36"/>
    <p:sldId id="309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403" r:id="rId61"/>
    <p:sldId id="329" r:id="rId62"/>
    <p:sldId id="330" r:id="rId63"/>
    <p:sldId id="404" r:id="rId64"/>
    <p:sldId id="331" r:id="rId65"/>
    <p:sldId id="402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405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406" r:id="rId88"/>
    <p:sldId id="407" r:id="rId89"/>
    <p:sldId id="408" r:id="rId90"/>
    <p:sldId id="409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82" r:id="rId99"/>
    <p:sldId id="384" r:id="rId100"/>
    <p:sldId id="385" r:id="rId101"/>
    <p:sldId id="383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386" r:id="rId134"/>
    <p:sldId id="387" r:id="rId135"/>
    <p:sldId id="388" r:id="rId136"/>
    <p:sldId id="389" r:id="rId137"/>
    <p:sldId id="390" r:id="rId138"/>
    <p:sldId id="401" r:id="rId139"/>
    <p:sldId id="391" r:id="rId140"/>
    <p:sldId id="392" r:id="rId141"/>
  </p:sldIdLst>
  <p:sldSz cx="9144000" cy="6858000" type="screen4x3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3240557-38BC-4635-AC85-59229A49657E}">
          <p14:sldIdLst>
            <p14:sldId id="270"/>
            <p14:sldId id="273"/>
            <p14:sldId id="258"/>
            <p14:sldId id="271"/>
            <p14:sldId id="272"/>
            <p14:sldId id="261"/>
          </p14:sldIdLst>
        </p14:section>
        <p14:section name="Linux architecture" id="{EBEF5E87-20B1-4F8A-89C9-0589C9381B98}">
          <p14:sldIdLst>
            <p14:sldId id="280"/>
            <p14:sldId id="275"/>
            <p14:sldId id="276"/>
            <p14:sldId id="277"/>
            <p14:sldId id="278"/>
            <p14:sldId id="279"/>
          </p14:sldIdLst>
        </p14:section>
        <p14:section name="Shell" id="{B145ECE9-346A-486B-BFF5-23FE0977F0EA}">
          <p14:sldIdLst>
            <p14:sldId id="288"/>
            <p14:sldId id="281"/>
            <p14:sldId id="282"/>
            <p14:sldId id="284"/>
            <p14:sldId id="285"/>
            <p14:sldId id="286"/>
            <p14:sldId id="287"/>
          </p14:sldIdLst>
        </p14:section>
        <p14:section name="Commands" id="{0165D8FF-7450-4C8B-B75F-90F69CC7C1A7}">
          <p14:sldIdLst>
            <p14:sldId id="289"/>
            <p14:sldId id="294"/>
            <p14:sldId id="295"/>
            <p14:sldId id="296"/>
            <p14:sldId id="297"/>
            <p14:sldId id="298"/>
            <p14:sldId id="290"/>
            <p14:sldId id="291"/>
            <p14:sldId id="292"/>
            <p14:sldId id="293"/>
            <p14:sldId id="299"/>
            <p14:sldId id="300"/>
            <p14:sldId id="301"/>
            <p14:sldId id="302"/>
            <p14:sldId id="310"/>
            <p14:sldId id="308"/>
            <p14:sldId id="309"/>
            <p14:sldId id="303"/>
            <p14:sldId id="304"/>
            <p14:sldId id="305"/>
            <p14:sldId id="306"/>
            <p14:sldId id="30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VI Editor" id="{B1C04E40-7600-474F-B7D4-AB36067FE229}">
          <p14:sldIdLst>
            <p14:sldId id="325"/>
            <p14:sldId id="326"/>
            <p14:sldId id="327"/>
            <p14:sldId id="328"/>
            <p14:sldId id="403"/>
            <p14:sldId id="329"/>
            <p14:sldId id="330"/>
            <p14:sldId id="404"/>
            <p14:sldId id="331"/>
            <p14:sldId id="402"/>
          </p14:sldIdLst>
        </p14:section>
        <p14:section name="filters" id="{3DE495BC-1167-42A2-9609-7B949C5421E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Pipes and redirection" id="{F09C1AB0-F885-4D1A-9137-5AB2179F9E8F}">
          <p14:sldIdLst>
            <p14:sldId id="340"/>
            <p14:sldId id="341"/>
            <p14:sldId id="342"/>
            <p14:sldId id="343"/>
            <p14:sldId id="344"/>
            <p14:sldId id="405"/>
            <p14:sldId id="345"/>
          </p14:sldIdLst>
        </p14:section>
        <p14:section name="Process Management" id="{A8166F3D-829B-4D58-AB0F-A8DEAA78A77B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Links" id="{6C2DDC93-3D39-4A00-9ABE-08A5D9BCB054}">
          <p14:sldIdLst>
            <p14:sldId id="406"/>
          </p14:sldIdLst>
        </p14:section>
        <p14:section name="Job scheduling" id="{F09E8EDF-23F2-486F-877E-0A75A8E4B0A5}">
          <p14:sldIdLst>
            <p14:sldId id="407"/>
            <p14:sldId id="408"/>
            <p14:sldId id="409"/>
          </p14:sldIdLst>
        </p14:section>
        <p14:section name="User administration" id="{6AD61DBD-3E82-44FD-A403-C9C34D4F7940}">
          <p14:sldIdLst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Disk Management" id="{F284E6EE-8FE3-4E74-8616-B8012DCBAA5A}">
          <p14:sldIdLst>
            <p14:sldId id="382"/>
            <p14:sldId id="384"/>
            <p14:sldId id="385"/>
            <p14:sldId id="383"/>
          </p14:sldIdLst>
        </p14:section>
        <p14:section name="RAID" id="{4AEAB5F6-353A-4AFB-9C67-2E292A21B6E1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Logical Volume Manager (LVM)" id="{4F8F3C3B-E4E9-4ED2-80E7-A704E8B69C87}">
          <p14:sldIdLst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ackage Management" id="{EED156D6-3A48-4117-902A-E4C1025B36EF}">
          <p14:sldIdLst>
            <p14:sldId id="386"/>
            <p14:sldId id="387"/>
            <p14:sldId id="388"/>
            <p14:sldId id="389"/>
            <p14:sldId id="390"/>
            <p14:sldId id="401"/>
          </p14:sldIdLst>
        </p14:section>
        <p14:section name="Service Management" id="{02224C25-A3EB-4D3E-9B18-A5BA298FEF7A}">
          <p14:sldIdLst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66FF"/>
    <a:srgbClr val="3366FF"/>
    <a:srgbClr val="33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77199" autoAdjust="0"/>
  </p:normalViewPr>
  <p:slideViewPr>
    <p:cSldViewPr>
      <p:cViewPr varScale="1">
        <p:scale>
          <a:sx n="57" d="100"/>
          <a:sy n="57" d="100"/>
        </p:scale>
        <p:origin x="17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0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742837-3E2D-42BE-BE4D-6FE0545FBE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54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22874-B0DB-4C54-B032-5ACD1602C733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5938"/>
            <a:ext cx="54864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DED4E-BCD7-4F53-9D94-D7669D8E34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13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8BAB-A52A-4261-8CC8-D2B907969F06}" type="slidenum">
              <a:rPr lang="en-US"/>
              <a:pPr/>
              <a:t>21</a:t>
            </a:fld>
            <a:endParaRPr lang="en-US"/>
          </a:p>
        </p:txBody>
      </p:sp>
      <p:sp>
        <p:nvSpPr>
          <p:cNvPr id="8602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602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419623-D94E-4286-828E-3E7A88E0A1DA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602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60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60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267421-7701-4546-8522-D595F3F35D4B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8602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500A7E-369B-43C2-A888-E8A2BF8E2E6B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86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6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5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8BAB-A52A-4261-8CC8-D2B907969F06}" type="slidenum">
              <a:rPr lang="en-US"/>
              <a:pPr/>
              <a:t>22</a:t>
            </a:fld>
            <a:endParaRPr lang="en-US"/>
          </a:p>
        </p:txBody>
      </p:sp>
      <p:sp>
        <p:nvSpPr>
          <p:cNvPr id="8602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602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419623-D94E-4286-828E-3E7A88E0A1DA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602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60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60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267421-7701-4546-8522-D595F3F35D4B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8602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500A7E-369B-43C2-A888-E8A2BF8E2E6B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86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6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0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8BAB-A52A-4261-8CC8-D2B907969F06}" type="slidenum">
              <a:rPr lang="en-US"/>
              <a:pPr/>
              <a:t>23</a:t>
            </a:fld>
            <a:endParaRPr lang="en-US"/>
          </a:p>
        </p:txBody>
      </p:sp>
      <p:sp>
        <p:nvSpPr>
          <p:cNvPr id="8602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602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419623-D94E-4286-828E-3E7A88E0A1DA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602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60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60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267421-7701-4546-8522-D595F3F35D4B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8602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500A7E-369B-43C2-A888-E8A2BF8E2E6B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86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6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7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24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0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25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1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30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9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8BAB-A52A-4261-8CC8-D2B907969F06}" type="slidenum">
              <a:rPr lang="en-US"/>
              <a:pPr/>
              <a:t>31</a:t>
            </a:fld>
            <a:endParaRPr lang="en-US"/>
          </a:p>
        </p:txBody>
      </p:sp>
      <p:sp>
        <p:nvSpPr>
          <p:cNvPr id="8602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602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419623-D94E-4286-828E-3E7A88E0A1DA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602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60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60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267421-7701-4546-8522-D595F3F35D4B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8602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500A7E-369B-43C2-A888-E8A2BF8E2E6B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86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6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3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32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52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33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DD458-FE44-42D0-A459-AE35A5293B54}" type="slidenum">
              <a:rPr lang="en-US"/>
              <a:pPr/>
              <a:t>35</a:t>
            </a:fld>
            <a:endParaRPr lang="en-US"/>
          </a:p>
        </p:txBody>
      </p:sp>
      <p:sp>
        <p:nvSpPr>
          <p:cNvPr id="8397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39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7EFA62-71CE-4BA7-BC2B-FDD520D5D938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839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397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39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397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09857C-11F9-4BDB-B62B-ED7AEECAC4F5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8397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623316-EB40-4C1B-A164-0FBC020D0D82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83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3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9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4254B-FAE5-4071-8E10-4D4568111127}" type="slidenum">
              <a:rPr lang="en-US"/>
              <a:pPr/>
              <a:t>7</a:t>
            </a:fld>
            <a:endParaRPr lang="en-US"/>
          </a:p>
        </p:txBody>
      </p:sp>
      <p:sp>
        <p:nvSpPr>
          <p:cNvPr id="8090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09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E7662D-1E21-41E6-B495-EFF7D97F8552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809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090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09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090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6EBC98-B1CF-47FC-833C-AC5C4CDB62A8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8090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EEA7B3-BC63-4E5A-B1B3-8C47E77E4DB2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80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0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2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DD458-FE44-42D0-A459-AE35A5293B54}" type="slidenum">
              <a:rPr lang="en-US"/>
              <a:pPr/>
              <a:t>36</a:t>
            </a:fld>
            <a:endParaRPr lang="en-US"/>
          </a:p>
        </p:txBody>
      </p:sp>
      <p:sp>
        <p:nvSpPr>
          <p:cNvPr id="8397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39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7EFA62-71CE-4BA7-BC2B-FDD520D5D938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839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397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39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397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609857C-11F9-4BDB-B62B-ED7AEECAC4F5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8397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623316-EB40-4C1B-A164-0FBC020D0D82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83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3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04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38BAB-A52A-4261-8CC8-D2B907969F06}" type="slidenum">
              <a:rPr lang="en-US"/>
              <a:pPr/>
              <a:t>37</a:t>
            </a:fld>
            <a:endParaRPr lang="en-US"/>
          </a:p>
        </p:txBody>
      </p:sp>
      <p:sp>
        <p:nvSpPr>
          <p:cNvPr id="86020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602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419623-D94E-4286-828E-3E7A88E0A1DA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6023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60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60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267421-7701-4546-8522-D595F3F35D4B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86026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500A7E-369B-43C2-A888-E8A2BF8E2E6B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86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6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50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38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55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39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0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40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73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41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53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43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0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44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53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60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54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5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F7A46-1C25-4368-B7D2-0A3ECB0223E8}" type="slidenum">
              <a:rPr lang="en-US"/>
              <a:pPr/>
              <a:t>8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4D2D44-7DF6-45D1-9994-0C2E07888DD6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1C9325-A12F-4686-AF58-758285FE034C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2F7BA-1155-4854-AC41-FA7D92BDE6FE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50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5F92C-368D-43BA-86AA-F1E03466F636}" type="slidenum">
              <a:rPr lang="en-US"/>
              <a:pPr/>
              <a:t>55</a:t>
            </a:fld>
            <a:endParaRPr lang="en-US"/>
          </a:p>
        </p:txBody>
      </p:sp>
      <p:sp>
        <p:nvSpPr>
          <p:cNvPr id="8806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A86A20-1947-474B-8AC1-CD842C162907}" type="slidenum">
              <a:rPr lang="en-US" sz="1200"/>
              <a:pPr algn="r"/>
              <a:t>55</a:t>
            </a:fld>
            <a:endParaRPr lang="en-US" sz="1200"/>
          </a:p>
        </p:txBody>
      </p:sp>
      <p:sp>
        <p:nvSpPr>
          <p:cNvPr id="880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807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80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807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9C11ED-4271-4D52-8D45-73156F40418A}" type="slidenum">
              <a:rPr lang="en-US" sz="1200"/>
              <a:pPr algn="r"/>
              <a:t>55</a:t>
            </a:fld>
            <a:endParaRPr lang="en-US" sz="1200"/>
          </a:p>
        </p:txBody>
      </p:sp>
      <p:sp>
        <p:nvSpPr>
          <p:cNvPr id="8807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D41057-B638-4D75-A99D-F5101BC50921}" type="slidenum">
              <a:rPr lang="en-US" sz="1200"/>
              <a:pPr algn="r"/>
              <a:t>55</a:t>
            </a:fld>
            <a:endParaRPr lang="en-US" sz="1200"/>
          </a:p>
        </p:txBody>
      </p:sp>
      <p:sp>
        <p:nvSpPr>
          <p:cNvPr id="88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8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82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57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44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58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70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59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50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60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74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61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42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62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92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63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63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63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63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10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64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64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64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64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69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65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65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65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65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execute this from command</a:t>
            </a:r>
            <a:r>
              <a:rPr lang="en-US" baseline="0" dirty="0" smtClean="0">
                <a:latin typeface="Arial" charset="0"/>
                <a:cs typeface="Arial" charset="0"/>
              </a:rPr>
              <a:t> mode </a:t>
            </a:r>
          </a:p>
          <a:p>
            <a:pPr eaLnBrk="1" hangingPunct="1"/>
            <a:r>
              <a:rPr lang="en-US" baseline="0" dirty="0" smtClean="0">
                <a:latin typeface="Arial" charset="0"/>
                <a:cs typeface="Arial" charset="0"/>
              </a:rPr>
              <a:t>:set nu</a:t>
            </a:r>
          </a:p>
          <a:p>
            <a:pPr eaLnBrk="1" hangingPunct="1"/>
            <a:r>
              <a:rPr lang="en-US" baseline="0" dirty="0" smtClean="0">
                <a:latin typeface="Arial" charset="0"/>
                <a:cs typeface="Arial" charset="0"/>
              </a:rPr>
              <a:t>:set </a:t>
            </a:r>
            <a:r>
              <a:rPr lang="en-US" baseline="0" dirty="0" err="1" smtClean="0">
                <a:latin typeface="Arial" charset="0"/>
                <a:cs typeface="Arial" charset="0"/>
              </a:rPr>
              <a:t>ts</a:t>
            </a:r>
            <a:r>
              <a:rPr lang="en-US" baseline="0" smtClean="0">
                <a:latin typeface="Arial" charset="0"/>
                <a:cs typeface="Arial" charset="0"/>
              </a:rPr>
              <a:t>=4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3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F7A46-1C25-4368-B7D2-0A3ECB0223E8}" type="slidenum">
              <a:rPr lang="en-US"/>
              <a:pPr/>
              <a:t>9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4D2D44-7DF6-45D1-9994-0C2E07888DD6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1C9325-A12F-4686-AF58-758285FE034C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2F7BA-1155-4854-AC41-FA7D92BDE6FE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67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67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67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67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83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68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68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68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68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73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69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69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69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69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2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70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70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70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70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30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71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71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71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71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591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72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72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72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72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24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48E2-89DA-4747-A759-F036D30C1ADD}" type="slidenum">
              <a:rPr lang="en-US"/>
              <a:pPr/>
              <a:t>73</a:t>
            </a:fld>
            <a:endParaRPr lang="en-US"/>
          </a:p>
        </p:txBody>
      </p:sp>
      <p:sp>
        <p:nvSpPr>
          <p:cNvPr id="8704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704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351756-E5B8-4F73-9F6B-2204426E0B24}" type="slidenum">
              <a:rPr lang="en-US" sz="1200"/>
              <a:pPr algn="r"/>
              <a:t>73</a:t>
            </a:fld>
            <a:endParaRPr lang="en-US" sz="1200"/>
          </a:p>
        </p:txBody>
      </p:sp>
      <p:sp>
        <p:nvSpPr>
          <p:cNvPr id="870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704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70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70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8E972-B5A0-4411-9349-D2BF445BA08A}" type="slidenum">
              <a:rPr lang="en-US" sz="1200"/>
              <a:pPr algn="r"/>
              <a:t>73</a:t>
            </a:fld>
            <a:endParaRPr lang="en-US" sz="1200"/>
          </a:p>
        </p:txBody>
      </p:sp>
      <p:sp>
        <p:nvSpPr>
          <p:cNvPr id="8705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3612B90-D221-4A7C-85BE-28245A3B61EC}" type="slidenum">
              <a:rPr lang="en-US" sz="1200"/>
              <a:pPr algn="r"/>
              <a:t>73</a:t>
            </a:fld>
            <a:endParaRPr lang="en-US" sz="1200"/>
          </a:p>
        </p:txBody>
      </p:sp>
      <p:sp>
        <p:nvSpPr>
          <p:cNvPr id="87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7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442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82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82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82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82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52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83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83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83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83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8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84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84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84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84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3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F7A46-1C25-4368-B7D2-0A3ECB0223E8}" type="slidenum">
              <a:rPr lang="en-US"/>
              <a:pPr/>
              <a:t>10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4D2D44-7DF6-45D1-9994-0C2E07888DD6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1C9325-A12F-4686-AF58-758285FE034C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2F7BA-1155-4854-AC41-FA7D92BDE6FE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495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85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85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85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85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12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86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86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86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86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8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87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87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87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87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180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471E4-139E-411A-B281-83649A94A379}" type="slidenum">
              <a:rPr lang="en-US"/>
              <a:pPr/>
              <a:t>88</a:t>
            </a:fld>
            <a:endParaRPr lang="en-US"/>
          </a:p>
        </p:txBody>
      </p:sp>
      <p:sp>
        <p:nvSpPr>
          <p:cNvPr id="8909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909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8BA2B4-71DE-4E4B-B50E-378B1AAE5DF2}" type="slidenum">
              <a:rPr lang="en-US" sz="1200"/>
              <a:pPr algn="r"/>
              <a:t>88</a:t>
            </a:fld>
            <a:endParaRPr lang="en-US" sz="1200"/>
          </a:p>
        </p:txBody>
      </p:sp>
      <p:sp>
        <p:nvSpPr>
          <p:cNvPr id="890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9095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90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90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CD1ADC-7E32-4560-A094-BAAA7146740F}" type="slidenum">
              <a:rPr lang="en-US" sz="1200"/>
              <a:pPr algn="r"/>
              <a:t>88</a:t>
            </a:fld>
            <a:endParaRPr lang="en-US" sz="1200"/>
          </a:p>
        </p:txBody>
      </p:sp>
      <p:sp>
        <p:nvSpPr>
          <p:cNvPr id="89098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684ED-E083-44C7-B614-C0DCB9F709A4}" type="slidenum">
              <a:rPr lang="en-US" sz="1200"/>
              <a:pPr algn="r"/>
              <a:t>88</a:t>
            </a:fld>
            <a:endParaRPr lang="en-US" sz="1200"/>
          </a:p>
        </p:txBody>
      </p:sp>
      <p:sp>
        <p:nvSpPr>
          <p:cNvPr id="89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9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92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92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92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92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77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93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93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93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93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746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94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94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94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94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95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95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95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95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33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96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96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96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96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854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05C37-D6E2-44FC-82CB-9C0D3F6C9DA2}" type="slidenum">
              <a:rPr lang="en-US"/>
              <a:pPr/>
              <a:t>97</a:t>
            </a:fld>
            <a:endParaRPr lang="en-US"/>
          </a:p>
        </p:txBody>
      </p:sp>
      <p:sp>
        <p:nvSpPr>
          <p:cNvPr id="84996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4997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56FE4-2CA1-48B4-9F85-7FE65C35C0D4}" type="slidenum">
              <a:rPr lang="en-US" sz="1200"/>
              <a:pPr algn="r"/>
              <a:t>97</a:t>
            </a:fld>
            <a:endParaRPr lang="en-US" sz="1200"/>
          </a:p>
        </p:txBody>
      </p:sp>
      <p:sp>
        <p:nvSpPr>
          <p:cNvPr id="849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4999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50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5001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D03F87-8AE5-4691-8B76-19FC8FCD7CA7}" type="slidenum">
              <a:rPr lang="en-US" sz="1200"/>
              <a:pPr algn="r"/>
              <a:t>97</a:t>
            </a:fld>
            <a:endParaRPr lang="en-US" sz="1200"/>
          </a:p>
        </p:txBody>
      </p:sp>
      <p:sp>
        <p:nvSpPr>
          <p:cNvPr id="85002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42C7F-F434-4AB2-848D-6B5B0EE43D28}" type="slidenum">
              <a:rPr lang="en-US" sz="1200"/>
              <a:pPr algn="r"/>
              <a:t>97</a:t>
            </a:fld>
            <a:endParaRPr lang="en-US" sz="1200"/>
          </a:p>
        </p:txBody>
      </p:sp>
      <p:sp>
        <p:nvSpPr>
          <p:cNvPr id="85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9375" y="912813"/>
            <a:ext cx="4160838" cy="3119437"/>
          </a:xfrm>
          <a:solidFill>
            <a:srgbClr val="FFFFFF"/>
          </a:solidFill>
          <a:ln/>
        </p:spPr>
      </p:sp>
      <p:sp>
        <p:nvSpPr>
          <p:cNvPr id="85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4" y="4335544"/>
            <a:ext cx="4770437" cy="3462743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5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F7A46-1C25-4368-B7D2-0A3ECB0223E8}" type="slidenum">
              <a:rPr lang="en-US"/>
              <a:pPr/>
              <a:t>11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4D2D44-7DF6-45D1-9994-0C2E07888DD6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1C9325-A12F-4686-AF58-758285FE034C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2F7BA-1155-4854-AC41-FA7D92BDE6FE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0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00D7A-3A0D-4084-BF41-13FB0F2D3145}" type="slidenum">
              <a:rPr lang="en-US"/>
              <a:pPr/>
              <a:t>102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66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F2860-A766-4416-ADFD-2449496D0E8A}" type="slidenum">
              <a:rPr lang="en-US"/>
              <a:pPr/>
              <a:t>103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1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4602-6EB5-4A89-B55F-EE7D30BF2CEE}" type="slidenum">
              <a:rPr lang="en-US"/>
              <a:pPr/>
              <a:t>104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9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2117A-67EA-4185-B0FA-C7FB9D4E6ACD}" type="slidenum">
              <a:rPr lang="en-US"/>
              <a:pPr/>
              <a:t>105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40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06354-41FC-4024-A128-EE535E5C5650}" type="slidenum">
              <a:rPr lang="en-US"/>
              <a:pPr/>
              <a:t>106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3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900A-D161-49D5-8AFA-97A9EC76439B}" type="slidenum">
              <a:rPr lang="en-US"/>
              <a:pPr/>
              <a:t>107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0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319D0-F6C2-470B-B029-0D759B9169D4}" type="slidenum">
              <a:rPr lang="en-US"/>
              <a:pPr/>
              <a:t>108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19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DBE3-2822-4EBB-A832-B6F03484EEFF}" type="slidenum">
              <a:rPr lang="en-US"/>
              <a:pPr/>
              <a:t>109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00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F3546-4C97-4C87-A39B-B98DE63F67CA}" type="slidenum">
              <a:rPr lang="en-US"/>
              <a:pPr/>
              <a:t>110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68EAD-B44E-4BE3-A24C-58D0C610A3AC}" type="slidenum">
              <a:rPr lang="en-US"/>
              <a:pPr/>
              <a:t>111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F7A46-1C25-4368-B7D2-0A3ECB0223E8}" type="slidenum">
              <a:rPr lang="en-US"/>
              <a:pPr/>
              <a:t>12</a:t>
            </a:fld>
            <a:endParaRPr lang="en-US"/>
          </a:p>
        </p:txBody>
      </p:sp>
      <p:sp>
        <p:nvSpPr>
          <p:cNvPr id="8192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1925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4D2D44-7DF6-45D1-9994-0C2E07888DD6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819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1927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19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192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1C9325-A12F-4686-AF58-758285FE034C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81930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22F7BA-1155-4854-AC41-FA7D92BDE6FE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81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1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596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4EB10-F869-4057-82ED-84673921537A}" type="slidenum">
              <a:rPr lang="en-US"/>
              <a:pPr/>
              <a:t>112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01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D11EF-3521-4ED6-AFC9-481B643E584C}" type="slidenum">
              <a:rPr lang="en-US"/>
              <a:pPr/>
              <a:t>113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10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2CF57-94E4-46F3-92DA-ABD30349CCB2}" type="slidenum">
              <a:rPr lang="en-US"/>
              <a:pPr/>
              <a:t>114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10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37F04-5E42-4498-9A68-20569FA30B83}" type="slidenum">
              <a:rPr lang="en-US"/>
              <a:pPr/>
              <a:t>115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DC695-1441-4AD4-932C-922EC0AEBF25}" type="slidenum">
              <a:rPr lang="en-US"/>
              <a:pPr/>
              <a:t>116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92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981FF-436C-4749-8A0A-59A7FD18541D}" type="slidenum">
              <a:rPr lang="en-US"/>
              <a:pPr/>
              <a:t>117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4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8E477-6764-454F-9958-F0F2E8927E4D}" type="slidenum">
              <a:rPr lang="en-US"/>
              <a:pPr/>
              <a:t>118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06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14BFD-01EB-45ED-93CC-0C78C0AD32DF}" type="slidenum">
              <a:rPr lang="en-US"/>
              <a:pPr/>
              <a:t>119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73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F4458-574D-47D5-859C-B5584087758A}" type="slidenum">
              <a:rPr lang="en-US"/>
              <a:pPr/>
              <a:t>120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62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5B743-1A4C-4F76-805C-DC17197BE785}" type="slidenum">
              <a:rPr lang="en-US"/>
              <a:pPr/>
              <a:t>121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47081-3D1F-4EEB-A2C2-5277068C7AF3}" type="slidenum">
              <a:rPr lang="en-US"/>
              <a:pPr/>
              <a:t>15</a:t>
            </a:fld>
            <a:endParaRPr lang="en-US"/>
          </a:p>
        </p:txBody>
      </p:sp>
      <p:sp>
        <p:nvSpPr>
          <p:cNvPr id="8294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29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FFB883-D9A6-4B19-8CAB-952C55F6B63B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295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29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295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E2DA1B-0B68-425F-B73A-07E1116C9DCF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8295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F0A563-1CE6-4F37-8503-0B918B02D0B6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82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2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553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06C7F-7200-49E4-B344-D7177DCCD894}" type="slidenum">
              <a:rPr lang="en-US"/>
              <a:pPr/>
              <a:t>122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8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2DA63-A4BC-4203-ACDA-9BD8C9C76EBC}" type="slidenum">
              <a:rPr lang="en-US"/>
              <a:pPr/>
              <a:t>123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9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A1CCE-5F0C-4D2D-A717-39254A6FC009}" type="slidenum">
              <a:rPr lang="en-US"/>
              <a:pPr/>
              <a:t>124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10/30/20089/25/20089/11/2008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47081-3D1F-4EEB-A2C2-5277068C7AF3}" type="slidenum">
              <a:rPr lang="en-US"/>
              <a:pPr/>
              <a:t>17</a:t>
            </a:fld>
            <a:endParaRPr lang="en-US"/>
          </a:p>
        </p:txBody>
      </p:sp>
      <p:sp>
        <p:nvSpPr>
          <p:cNvPr id="8294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9/25/20089/11/2008</a:t>
            </a:r>
          </a:p>
        </p:txBody>
      </p:sp>
      <p:sp>
        <p:nvSpPr>
          <p:cNvPr id="82949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FFB883-D9A6-4B19-8CAB-952C55F6B63B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Shell Scripting</a:t>
            </a:r>
          </a:p>
        </p:txBody>
      </p:sp>
      <p:sp>
        <p:nvSpPr>
          <p:cNvPr id="82951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/>
              <a:t>9/11/2008</a:t>
            </a:r>
          </a:p>
        </p:txBody>
      </p:sp>
      <p:sp>
        <p:nvSpPr>
          <p:cNvPr id="829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Research Computing Center, UNC-CH</a:t>
            </a:r>
          </a:p>
        </p:txBody>
      </p:sp>
      <p:sp>
        <p:nvSpPr>
          <p:cNvPr id="82953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E2DA1B-0B68-425F-B73A-07E1116C9DCF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82954" name="Rectangle 7"/>
          <p:cNvSpPr txBox="1">
            <a:spLocks noGrp="1" noChangeArrowheads="1"/>
          </p:cNvSpPr>
          <p:nvPr/>
        </p:nvSpPr>
        <p:spPr bwMode="auto">
          <a:xfrm>
            <a:off x="3884613" y="8650533"/>
            <a:ext cx="2971800" cy="45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7F0A563-1CE6-4F37-8503-0B918B02D0B6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82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790575"/>
            <a:ext cx="4257675" cy="3194050"/>
          </a:xfrm>
          <a:ln/>
        </p:spPr>
      </p:sp>
      <p:sp>
        <p:nvSpPr>
          <p:cNvPr id="82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69"/>
            <a:ext cx="5029200" cy="404461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9802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82B3F-32C8-4DEC-AB16-30114C37BE7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18B61-6D5A-4CD4-B184-4BC049505F40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9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3C380-640D-40DB-ADC4-E778B335FE1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F47B-9C91-401A-9F61-5DC97B50A28B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8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3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EF393-3ABD-42F9-9DC8-1A4CAAB45F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698B-8CD8-4B04-BC9B-F8AE326A45F7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3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A54C-10F6-4080-BAEB-9E4DBD35EB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3C7F-CD5D-496C-BA7D-C42D7393D514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3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E40A7-AEB2-4B92-BA9B-DC5FC9E2B70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7E771-C131-4F5A-BB2C-FE1322E92085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9E5BA-2274-4973-BF96-754E64F24E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2984C-1C1F-4E18-8692-F876E6C3EE5D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6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F025-835C-4171-B190-A5E83194700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0AF25-1CB0-4E10-BC1F-C02451FB31F6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07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B8707-2014-4B9D-97D9-D5AC1104EF3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02D6-DC5F-4799-A0CA-2DEA279B037E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3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6954-0FD6-421A-AC9B-18DBB48422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B453E-B68C-4274-BA1F-FEDCC7FA0F9A}" type="datetimeFigureOut">
              <a:rPr lang="en-IN"/>
              <a:pPr>
                <a:defRPr/>
              </a:pPr>
              <a:t>31-07-2016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6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DED771-1C82-46C0-B589-0AA619CC5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FF0000"/>
          </a:solidFill>
          <a:latin typeface="Candara" panose="020E050203030302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Linux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4400">
                <a:solidFill>
                  <a:schemeClr val="bg1"/>
                </a:solidFill>
              </a:rPr>
              <a:t>LINUX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620000" y="5257800"/>
            <a:ext cx="12192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gdfdgdfdhfhfjdfhjgfhgfgjdfhgjdhffkkfjgkfj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3013800" y="2585400"/>
            <a:ext cx="2520000" cy="2520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/>
              <a:t>UNIX/LINUX Architecture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733800" y="3305400"/>
            <a:ext cx="1080000" cy="108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10000" y="36607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Hardware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503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Kernel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257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Kernel interacts with all your hardware device using low level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Kernel uses device drivers to talk to different types of devices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49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akovlev.org/images/diagram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5642"/>
            <a:ext cx="6172200" cy="503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8894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fdisk</a:t>
            </a:r>
            <a:r>
              <a:rPr lang="en-IN" dirty="0"/>
              <a:t>		manipulate disk partition table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mkfs</a:t>
            </a:r>
            <a:r>
              <a:rPr lang="en-IN" dirty="0"/>
              <a:t>		build a Linux filesystem</a:t>
            </a:r>
          </a:p>
          <a:p>
            <a:pPr lvl="1"/>
            <a:r>
              <a:rPr lang="en-IN" dirty="0" smtClean="0"/>
              <a:t>mkfs.ext4</a:t>
            </a:r>
          </a:p>
          <a:p>
            <a:pPr lvl="1"/>
            <a:r>
              <a:rPr lang="en-IN" dirty="0" err="1" smtClean="0"/>
              <a:t>mkfs.xfs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mount	mount a filesystem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8542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8245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086600" cy="990600"/>
          </a:xfrm>
        </p:spPr>
        <p:txBody>
          <a:bodyPr/>
          <a:lstStyle/>
          <a:p>
            <a:r>
              <a:rPr lang="en-US" dirty="0"/>
              <a:t>What is RAID?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590800"/>
            <a:ext cx="8955088" cy="533400"/>
          </a:xfrm>
        </p:spPr>
        <p:txBody>
          <a:bodyPr>
            <a:normAutofit/>
          </a:bodyPr>
          <a:lstStyle/>
          <a:p>
            <a:r>
              <a:rPr lang="en-US" sz="3200" dirty="0"/>
              <a:t>RAID – 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sz="3200" dirty="0"/>
              <a:t>edundant </a:t>
            </a:r>
            <a:r>
              <a:rPr lang="en-US" sz="3200" dirty="0">
                <a:solidFill>
                  <a:srgbClr val="FFFF00"/>
                </a:solidFill>
              </a:rPr>
              <a:t>A</a:t>
            </a:r>
            <a:r>
              <a:rPr lang="en-US" sz="3200" dirty="0"/>
              <a:t>rray of </a:t>
            </a:r>
            <a:r>
              <a:rPr lang="en-US" sz="3200" dirty="0">
                <a:solidFill>
                  <a:srgbClr val="FFFF00"/>
                </a:solidFill>
              </a:rPr>
              <a:t>I</a:t>
            </a:r>
            <a:r>
              <a:rPr lang="en-US" sz="3200" dirty="0"/>
              <a:t>ndependent </a:t>
            </a:r>
            <a:r>
              <a:rPr lang="en-US" sz="3200" dirty="0">
                <a:solidFill>
                  <a:srgbClr val="FFFF00"/>
                </a:solidFill>
              </a:rPr>
              <a:t>D</a:t>
            </a:r>
            <a:r>
              <a:rPr lang="en-US" sz="3200" dirty="0"/>
              <a:t>isks</a:t>
            </a:r>
          </a:p>
        </p:txBody>
      </p:sp>
    </p:spTree>
    <p:extLst>
      <p:ext uri="{BB962C8B-B14F-4D97-AF65-F5344CB8AC3E}">
        <p14:creationId xmlns:p14="http://schemas.microsoft.com/office/powerpoint/2010/main" val="30852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RAID</a:t>
            </a:r>
            <a:endParaRPr lang="en-IN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05000"/>
            <a:ext cx="9144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Just as additional memory in form of cache, can improve system performance,  in the same way </a:t>
            </a:r>
            <a:r>
              <a:rPr lang="en-US" dirty="0">
                <a:solidFill>
                  <a:srgbClr val="FFFF00"/>
                </a:solidFill>
              </a:rPr>
              <a:t>additional disks</a:t>
            </a:r>
            <a:r>
              <a:rPr lang="en-US" dirty="0"/>
              <a:t> can also improve system performance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In RAID, we use an </a:t>
            </a:r>
            <a:r>
              <a:rPr lang="en-US" dirty="0">
                <a:solidFill>
                  <a:srgbClr val="FFFF00"/>
                </a:solidFill>
              </a:rPr>
              <a:t>array</a:t>
            </a:r>
            <a:r>
              <a:rPr lang="en-US" dirty="0"/>
              <a:t> of disks. These disks operate </a:t>
            </a:r>
            <a:r>
              <a:rPr lang="en-US" dirty="0">
                <a:solidFill>
                  <a:srgbClr val="FFFF00"/>
                </a:solidFill>
              </a:rPr>
              <a:t>independently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Since there are many disks, multiple I/O requests can be handled in parallel if the data required is on separate disks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A single I/O operation can be handled in parallel if the data required is distributed across multiple disks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5" advAuto="100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RAID</a:t>
            </a:r>
            <a:endParaRPr lang="en-IN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2963" y="1828800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Data loss can be very dangerous for an </a:t>
            </a:r>
            <a:r>
              <a:rPr lang="en-US" dirty="0" err="1"/>
              <a:t>organisation</a:t>
            </a: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RAID technology prevents data loss due to disk failure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RAID technology can be implemented in hardware or software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Servers make use of RAID technology</a:t>
            </a:r>
          </a:p>
        </p:txBody>
      </p:sp>
    </p:spTree>
    <p:extLst>
      <p:ext uri="{BB962C8B-B14F-4D97-AF65-F5344CB8AC3E}">
        <p14:creationId xmlns:p14="http://schemas.microsoft.com/office/powerpoint/2010/main" val="14925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 bldLvl="5" advAuto="50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Technology</a:t>
            </a:r>
            <a:endParaRPr lang="en-IN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24000"/>
            <a:ext cx="9144000" cy="4876800"/>
          </a:xfrm>
        </p:spPr>
        <p:txBody>
          <a:bodyPr>
            <a:normAutofit/>
          </a:bodyPr>
          <a:lstStyle/>
          <a:p>
            <a:r>
              <a:rPr lang="en-US" dirty="0"/>
              <a:t>There are 7 levels RAID schemes. These are called RAID 0, RAID 1, … RAID 6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CC00"/>
                </a:solidFill>
              </a:rPr>
              <a:t>common characteristic</a:t>
            </a:r>
            <a:r>
              <a:rPr lang="en-US" dirty="0"/>
              <a:t> in all these levels is: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set</a:t>
            </a:r>
            <a:r>
              <a:rPr lang="en-US" dirty="0"/>
              <a:t> of physical disk drives.</a:t>
            </a:r>
          </a:p>
          <a:p>
            <a:pPr lvl="1"/>
            <a:r>
              <a:rPr lang="en-US" dirty="0"/>
              <a:t>The operating system views these separate disks as a </a:t>
            </a:r>
            <a:r>
              <a:rPr lang="en-US" dirty="0">
                <a:solidFill>
                  <a:srgbClr val="FFFF00"/>
                </a:solidFill>
              </a:rPr>
              <a:t>single logical disk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is distributed across the physical drives of the array.</a:t>
            </a:r>
          </a:p>
          <a:p>
            <a:pPr lvl="1"/>
            <a:r>
              <a:rPr lang="en-US" dirty="0"/>
              <a:t>Redundant disk capacity is used to store parity information.</a:t>
            </a:r>
          </a:p>
          <a:p>
            <a:pPr lvl="1"/>
            <a:r>
              <a:rPr lang="en-US" dirty="0"/>
              <a:t>Parity information can help in recovering data in case of disk failure</a:t>
            </a:r>
          </a:p>
        </p:txBody>
      </p:sp>
    </p:spTree>
    <p:extLst>
      <p:ext uri="{BB962C8B-B14F-4D97-AF65-F5344CB8AC3E}">
        <p14:creationId xmlns:p14="http://schemas.microsoft.com/office/powerpoint/2010/main" val="37056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5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0 - Characteristics</a:t>
            </a:r>
            <a:endParaRPr lang="en-IN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RAID level 0 divides data into block units and writes them across a number of disks.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As data is placed across multiple disks, it is also called “</a:t>
            </a:r>
            <a:r>
              <a:rPr lang="en-US">
                <a:solidFill>
                  <a:srgbClr val="FFFF00"/>
                </a:solidFill>
              </a:rPr>
              <a:t>data stripping</a:t>
            </a:r>
            <a:r>
              <a:rPr lang="en-US"/>
              <a:t>”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The advantage of distributing data over disks is that if two different I/O requests are pending for two different blocks of data, then there is a possibility that the requested blocks are on different disks</a:t>
            </a:r>
          </a:p>
        </p:txBody>
      </p:sp>
    </p:spTree>
    <p:extLst>
      <p:ext uri="{BB962C8B-B14F-4D97-AF65-F5344CB8AC3E}">
        <p14:creationId xmlns:p14="http://schemas.microsoft.com/office/powerpoint/2010/main" val="9011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bldLvl="5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0</a:t>
            </a:r>
            <a:endParaRPr lang="en-IN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There is </a:t>
            </a:r>
            <a:r>
              <a:rPr lang="en-US">
                <a:solidFill>
                  <a:srgbClr val="FFFF00"/>
                </a:solidFill>
              </a:rPr>
              <a:t>no parity checking</a:t>
            </a:r>
            <a:r>
              <a:rPr lang="en-US"/>
              <a:t> of data.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So if data in one drive gets corrupted then all the data would be lost. Thus RAID 0 does </a:t>
            </a:r>
            <a:r>
              <a:rPr lang="en-US">
                <a:solidFill>
                  <a:srgbClr val="FFFF00"/>
                </a:solidFill>
              </a:rPr>
              <a:t>not</a:t>
            </a:r>
            <a:r>
              <a:rPr lang="en-US"/>
              <a:t> support </a:t>
            </a:r>
            <a:r>
              <a:rPr lang="en-US">
                <a:solidFill>
                  <a:srgbClr val="FFFF00"/>
                </a:solidFill>
              </a:rPr>
              <a:t>data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recovery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>
                <a:solidFill>
                  <a:srgbClr val="FFFF00"/>
                </a:solidFill>
              </a:rPr>
              <a:t>Spanning</a:t>
            </a:r>
            <a:r>
              <a:rPr lang="en-US"/>
              <a:t> is another term that is used with  RAID level 0 because the logical disk will span all the physical drives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RAID 0 implementation requires </a:t>
            </a:r>
            <a:r>
              <a:rPr lang="en-US">
                <a:solidFill>
                  <a:srgbClr val="FFFF00"/>
                </a:solidFill>
              </a:rPr>
              <a:t>minimum 2 disks</a:t>
            </a:r>
          </a:p>
        </p:txBody>
      </p:sp>
    </p:spTree>
    <p:extLst>
      <p:ext uri="{BB962C8B-B14F-4D97-AF65-F5344CB8AC3E}">
        <p14:creationId xmlns:p14="http://schemas.microsoft.com/office/powerpoint/2010/main" val="25685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 bldLvl="5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65" name="Picture 9" descr="glossary-raid-raid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688414"/>
            <a:ext cx="5715000" cy="502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0 -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/>
          <p:cNvSpPr/>
          <p:nvPr/>
        </p:nvSpPr>
        <p:spPr>
          <a:xfrm>
            <a:off x="2293800" y="1865400"/>
            <a:ext cx="3960000" cy="396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3013800" y="2585400"/>
            <a:ext cx="2520000" cy="2520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/>
              <a:t>UNIX/LINUX Architecture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733800" y="3305400"/>
            <a:ext cx="1080000" cy="108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10000" y="36607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Hardware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503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Kernel</a:t>
            </a:r>
            <a:endParaRPr lang="en-IN" sz="1400" dirty="0"/>
          </a:p>
        </p:txBody>
      </p:sp>
      <p:cxnSp>
        <p:nvCxnSpPr>
          <p:cNvPr id="9" name="Straight Connector 8"/>
          <p:cNvCxnSpPr>
            <a:stCxn id="7" idx="0"/>
            <a:endCxn id="6" idx="0"/>
          </p:cNvCxnSpPr>
          <p:nvPr/>
        </p:nvCxnSpPr>
        <p:spPr>
          <a:xfrm>
            <a:off x="4273800" y="1865400"/>
            <a:ext cx="0" cy="72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7"/>
            <a:endCxn id="6" idx="7"/>
          </p:cNvCxnSpPr>
          <p:nvPr/>
        </p:nvCxnSpPr>
        <p:spPr>
          <a:xfrm flipH="1">
            <a:off x="5164755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6" idx="6"/>
          </p:cNvCxnSpPr>
          <p:nvPr/>
        </p:nvCxnSpPr>
        <p:spPr>
          <a:xfrm flipH="1">
            <a:off x="553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5"/>
          </p:cNvCxnSpPr>
          <p:nvPr/>
        </p:nvCxnSpPr>
        <p:spPr>
          <a:xfrm>
            <a:off x="5164755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6" idx="3"/>
          </p:cNvCxnSpPr>
          <p:nvPr/>
        </p:nvCxnSpPr>
        <p:spPr>
          <a:xfrm flipV="1">
            <a:off x="2873729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2"/>
          </p:cNvCxnSpPr>
          <p:nvPr/>
        </p:nvCxnSpPr>
        <p:spPr>
          <a:xfrm>
            <a:off x="229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1"/>
            <a:endCxn id="6" idx="1"/>
          </p:cNvCxnSpPr>
          <p:nvPr/>
        </p:nvCxnSpPr>
        <p:spPr>
          <a:xfrm>
            <a:off x="2873729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7412" y="22421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cp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2243355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mkdir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2845" y="2978223"/>
            <a:ext cx="6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56964" y="299762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which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8033" y="407575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fdisk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6032" y="4184652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service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3132" y="5300201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bash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1732" y="5721866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Shell is the interface for user to interact with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Shell accepts the commands from user, interprets them and passes them to kernel for execution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585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 animBg="1"/>
      <p:bldP spid="3" grpId="0"/>
      <p:bldP spid="4" grpId="0"/>
      <p:bldP spid="26" grpId="0"/>
      <p:bldP spid="27" grpId="0"/>
      <p:bldP spid="28" grpId="0"/>
      <p:bldP spid="31" grpId="0"/>
      <p:bldP spid="32" grpId="0"/>
      <p:bldP spid="33" grpId="0"/>
      <p:bldP spid="3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0 - Advantages </a:t>
            </a:r>
            <a:endParaRPr lang="en-IN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Advantage of RAID level 0 is that it increases speed.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Throughput (speed) is increased because :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dirty="0"/>
              <a:t>Multiple data requests probably not on same disk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dirty="0"/>
              <a:t>Disks seek in parallel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dirty="0"/>
              <a:t>A set of data is likely to be striped across multiple disks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200" dirty="0"/>
              <a:t>Implementation is easy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200" dirty="0"/>
              <a:t>No overhead of parity calculation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70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 bldLvl="5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0 - Disadvantages </a:t>
            </a:r>
            <a:endParaRPr lang="en-IN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Not a true RAID because it is not fault tolerant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The failure of just one drive will result in all data in an array being lost. </a:t>
            </a:r>
            <a:r>
              <a:rPr lang="en-US" sz="3200"/>
              <a:t>Implementation is easy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Should not  be used in mission critical environments </a:t>
            </a:r>
            <a:endParaRPr lang="en-US" sz="320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398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bldLvl="5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Characteristics</a:t>
            </a:r>
            <a:endParaRPr lang="en-IN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This level is called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mirroring</a:t>
            </a:r>
            <a:r>
              <a:rPr lang="en-US" dirty="0"/>
              <a:t>" as it copies data onto two disk drives simultaneously.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As same data is placed on multiple disks, it is also called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mirroring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automatic duplication of the data means there is little likelihood of data loss or system downtime. </a:t>
            </a:r>
          </a:p>
        </p:txBody>
      </p:sp>
    </p:spTree>
    <p:extLst>
      <p:ext uri="{BB962C8B-B14F-4D97-AF65-F5344CB8AC3E}">
        <p14:creationId xmlns:p14="http://schemas.microsoft.com/office/powerpoint/2010/main" val="17376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5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</a:t>
            </a:r>
            <a:endParaRPr lang="en-IN" dirty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Data stripping is used as in RAID 0, but each logical strip is mapped to two separate physical drives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Thus every disk in the array has a mirror disk that contains the same data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Data can be read from either disk but is written on both disks</a:t>
            </a:r>
          </a:p>
        </p:txBody>
      </p:sp>
    </p:spTree>
    <p:extLst>
      <p:ext uri="{BB962C8B-B14F-4D97-AF65-F5344CB8AC3E}">
        <p14:creationId xmlns:p14="http://schemas.microsoft.com/office/powerpoint/2010/main" val="58961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bldLvl="5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2" name="Picture 4"/>
          <p:cNvPicPr>
            <a:picLocks noChangeAspect="1" noChangeArrowheads="1"/>
          </p:cNvPicPr>
          <p:nvPr/>
        </p:nvPicPr>
        <p:blipFill>
          <a:blip r:embed="rId3" cstate="print"/>
          <a:srcRect b="39285"/>
          <a:stretch>
            <a:fillRect/>
          </a:stretch>
        </p:blipFill>
        <p:spPr bwMode="auto">
          <a:xfrm>
            <a:off x="0" y="1981200"/>
            <a:ext cx="91440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0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533400"/>
            <a:ext cx="9144000" cy="5867400"/>
            <a:chOff x="0" y="624"/>
            <a:chExt cx="5760" cy="340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720"/>
              <a:ext cx="5760" cy="3312"/>
              <a:chOff x="0" y="720"/>
              <a:chExt cx="5760" cy="3312"/>
            </a:xfrm>
          </p:grpSpPr>
          <p:pic>
            <p:nvPicPr>
              <p:cNvPr id="749572" name="Picture 4" descr="raid3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720"/>
                <a:ext cx="5760" cy="3264"/>
              </a:xfrm>
              <a:prstGeom prst="rect">
                <a:avLst/>
              </a:prstGeom>
              <a:noFill/>
            </p:spPr>
          </p:pic>
          <p:sp>
            <p:nvSpPr>
              <p:cNvPr id="749573" name="Rectangle 5"/>
              <p:cNvSpPr>
                <a:spLocks noChangeArrowheads="1"/>
              </p:cNvSpPr>
              <p:nvPr/>
            </p:nvSpPr>
            <p:spPr bwMode="auto">
              <a:xfrm>
                <a:off x="0" y="3792"/>
                <a:ext cx="5760" cy="2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9575" name="Rectangle 7"/>
            <p:cNvSpPr>
              <a:spLocks noChangeArrowheads="1"/>
            </p:cNvSpPr>
            <p:nvPr/>
          </p:nvSpPr>
          <p:spPr bwMode="auto">
            <a:xfrm>
              <a:off x="0" y="624"/>
              <a:ext cx="5760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</a:t>
            </a:r>
            <a:r>
              <a:rPr lang="en-US" dirty="0" err="1" smtClean="0"/>
              <a:t>Animaton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3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Characteristics </a:t>
            </a:r>
            <a:endParaRPr lang="en-IN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A read request can be executed by either of the two disks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GB"/>
              <a:t>A write request means that both the disks must be updated. This can be done in parallel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There is no overhead of storing parity information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Recovery from failure is simple. If one drive fails we just have to access data from the second drive 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58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build="p" bldLvl="5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Advantages </a:t>
            </a:r>
            <a:endParaRPr lang="en-I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Main advantage is RAID 1 provides fault tolerance. If one disk fails, the other automatically takes over.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So continuous operation is maintained.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RAID 1 is used to store  systems software (such as drivers, operating systems, compilers, etc) and other highly critical files.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3180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 bldLvl="5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1 - Disadvantages </a:t>
            </a:r>
            <a:endParaRPr lang="en-I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Main disadvantage is cost. Since data is duplicated, storage costs increase.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/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30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 bldLvl="5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2 </a:t>
            </a:r>
            <a:endParaRPr lang="en-I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In RAID 2 mechanism, all disks participate in the execution of every I/O request.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The spindles of individual disk drives are synchronized so that each disk head is in the same position on each disk at any given time.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Data stripping is used.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Error correcting code is also calculated and stored with data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2400"/>
              <a:t>Not implemented in practice due to high costs and overheads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1573800" y="1114622"/>
            <a:ext cx="5400000" cy="54000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2293800" y="1865400"/>
            <a:ext cx="3960000" cy="396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3013800" y="2585400"/>
            <a:ext cx="2520000" cy="2520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/>
              <a:t>UNIX/LINUX Architecture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733800" y="3305400"/>
            <a:ext cx="1080000" cy="108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10000" y="36607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Hardware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503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Kernel</a:t>
            </a:r>
            <a:endParaRPr lang="en-IN" sz="1400" dirty="0"/>
          </a:p>
        </p:txBody>
      </p:sp>
      <p:cxnSp>
        <p:nvCxnSpPr>
          <p:cNvPr id="9" name="Straight Connector 8"/>
          <p:cNvCxnSpPr>
            <a:stCxn id="7" idx="0"/>
            <a:endCxn id="6" idx="0"/>
          </p:cNvCxnSpPr>
          <p:nvPr/>
        </p:nvCxnSpPr>
        <p:spPr>
          <a:xfrm>
            <a:off x="4273800" y="1865400"/>
            <a:ext cx="0" cy="72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7"/>
            <a:endCxn id="6" idx="7"/>
          </p:cNvCxnSpPr>
          <p:nvPr/>
        </p:nvCxnSpPr>
        <p:spPr>
          <a:xfrm flipH="1">
            <a:off x="5164755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6" idx="6"/>
          </p:cNvCxnSpPr>
          <p:nvPr/>
        </p:nvCxnSpPr>
        <p:spPr>
          <a:xfrm flipH="1">
            <a:off x="553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5"/>
          </p:cNvCxnSpPr>
          <p:nvPr/>
        </p:nvCxnSpPr>
        <p:spPr>
          <a:xfrm>
            <a:off x="5164755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6" idx="3"/>
          </p:cNvCxnSpPr>
          <p:nvPr/>
        </p:nvCxnSpPr>
        <p:spPr>
          <a:xfrm flipV="1">
            <a:off x="2873729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2"/>
          </p:cNvCxnSpPr>
          <p:nvPr/>
        </p:nvCxnSpPr>
        <p:spPr>
          <a:xfrm>
            <a:off x="229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1"/>
            <a:endCxn id="6" idx="1"/>
          </p:cNvCxnSpPr>
          <p:nvPr/>
        </p:nvCxnSpPr>
        <p:spPr>
          <a:xfrm>
            <a:off x="2873729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7412" y="22421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cp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2243355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mkdir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2845" y="2978223"/>
            <a:ext cx="6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56964" y="299762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which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8033" y="407575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fdisk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6032" y="4184652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service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3132" y="5300201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mtClean="0"/>
              <a:t>  shell</a:t>
            </a:r>
            <a:endParaRPr lang="en-IN" sz="1400" dirty="0"/>
          </a:p>
        </p:txBody>
      </p:sp>
      <p:cxnSp>
        <p:nvCxnSpPr>
          <p:cNvPr id="30" name="Straight Connector 29"/>
          <p:cNvCxnSpPr>
            <a:stCxn id="10" idx="1"/>
            <a:endCxn id="7" idx="1"/>
          </p:cNvCxnSpPr>
          <p:nvPr/>
        </p:nvCxnSpPr>
        <p:spPr>
          <a:xfrm>
            <a:off x="2364612" y="1905434"/>
            <a:ext cx="509117" cy="53989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7"/>
            <a:endCxn id="10" idx="7"/>
          </p:cNvCxnSpPr>
          <p:nvPr/>
        </p:nvCxnSpPr>
        <p:spPr>
          <a:xfrm flipV="1">
            <a:off x="5673871" y="1905434"/>
            <a:ext cx="509117" cy="53989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3"/>
            <a:endCxn id="10" idx="3"/>
          </p:cNvCxnSpPr>
          <p:nvPr/>
        </p:nvCxnSpPr>
        <p:spPr>
          <a:xfrm flipH="1">
            <a:off x="2364612" y="5245471"/>
            <a:ext cx="509117" cy="47833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5"/>
            <a:endCxn id="10" idx="5"/>
          </p:cNvCxnSpPr>
          <p:nvPr/>
        </p:nvCxnSpPr>
        <p:spPr>
          <a:xfrm>
            <a:off x="5673871" y="5245471"/>
            <a:ext cx="509117" cy="47833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90164" y="1432949"/>
            <a:ext cx="19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Applications</a:t>
            </a:r>
            <a:endParaRPr lang="en-IN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85306" y="5979986"/>
            <a:ext cx="19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DBMS</a:t>
            </a:r>
            <a:endParaRPr lang="en-IN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309165" y="3506845"/>
            <a:ext cx="5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FTP 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3800" y="3540756"/>
            <a:ext cx="72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HTTP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9799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6" grpId="0" animBg="1"/>
      <p:bldP spid="2" grpId="0" animBg="1"/>
      <p:bldP spid="3" grpId="0"/>
      <p:bldP spid="4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41" grpId="0"/>
      <p:bldP spid="44" grpId="0"/>
      <p:bldP spid="45" grpId="0"/>
      <p:bldP spid="4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3 </a:t>
            </a:r>
            <a:endParaRPr lang="en-IN" dirty="0"/>
          </a:p>
        </p:txBody>
      </p:sp>
      <p:sp>
        <p:nvSpPr>
          <p:cNvPr id="741390" name="Rectangle 14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Data is divided into byte units and written across multiple disk drives.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Parity information is stored for each disk section and written to a dedicated parity drive.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All disks can be accessed in parallel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Data can be transferred in bulk. Thus high speed data transmission is possible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/>
          </a:p>
        </p:txBody>
      </p:sp>
      <p:sp>
        <p:nvSpPr>
          <p:cNvPr id="741383" name="Rectangle 7"/>
          <p:cNvSpPr>
            <a:spLocks noChangeArrowheads="1"/>
          </p:cNvSpPr>
          <p:nvPr/>
        </p:nvSpPr>
        <p:spPr bwMode="auto">
          <a:xfrm>
            <a:off x="1066800" y="6116638"/>
            <a:ext cx="6934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1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1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1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 build="p" bldLvl="5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3 </a:t>
            </a:r>
            <a:endParaRPr lang="en-IN" dirty="0"/>
          </a:p>
        </p:txBody>
      </p:sp>
      <p:sp>
        <p:nvSpPr>
          <p:cNvPr id="755716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9144000" cy="4343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In case of drive failure, the parity drive is accessed and data is reconstructed from the remaining devices.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Once the failed drive is replaced, the missing data can be restored on the new drive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/>
              <a:t>RAID 3 can provide very high data transfer rates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/>
          </a:p>
        </p:txBody>
      </p:sp>
      <p:sp>
        <p:nvSpPr>
          <p:cNvPr id="755715" name="Rectangle 3"/>
          <p:cNvSpPr>
            <a:spLocks noChangeArrowheads="1"/>
          </p:cNvSpPr>
          <p:nvPr/>
        </p:nvSpPr>
        <p:spPr bwMode="auto">
          <a:xfrm>
            <a:off x="1066800" y="6116638"/>
            <a:ext cx="6934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6" grpId="0" build="p" bldLvl="5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3 </a:t>
            </a:r>
            <a:endParaRPr lang="en-IN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066800" y="6116638"/>
            <a:ext cx="6934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516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05000"/>
            <a:ext cx="7239000" cy="4710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7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 3 </a:t>
            </a:r>
            <a:endParaRPr lang="en-IN" dirty="0"/>
          </a:p>
        </p:txBody>
      </p:sp>
      <p:sp>
        <p:nvSpPr>
          <p:cNvPr id="753667" name="Rectangle 3"/>
          <p:cNvSpPr>
            <a:spLocks noChangeArrowheads="1"/>
          </p:cNvSpPr>
          <p:nvPr/>
        </p:nvSpPr>
        <p:spPr bwMode="auto">
          <a:xfrm>
            <a:off x="1066800" y="6116638"/>
            <a:ext cx="6934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0" y="2573338"/>
            <a:ext cx="7924800" cy="3657600"/>
            <a:chOff x="0" y="576"/>
            <a:chExt cx="5760" cy="3312"/>
          </a:xfrm>
        </p:grpSpPr>
        <p:pic>
          <p:nvPicPr>
            <p:cNvPr id="753669" name="Picture 5" descr="raid6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72"/>
              <a:ext cx="5760" cy="3216"/>
            </a:xfrm>
            <a:prstGeom prst="rect">
              <a:avLst/>
            </a:prstGeom>
            <a:noFill/>
          </p:spPr>
        </p:pic>
        <p:sp>
          <p:nvSpPr>
            <p:cNvPr id="753670" name="Rectangle 6"/>
            <p:cNvSpPr>
              <a:spLocks noChangeArrowheads="1"/>
            </p:cNvSpPr>
            <p:nvPr/>
          </p:nvSpPr>
          <p:spPr bwMode="auto">
            <a:xfrm>
              <a:off x="0" y="3648"/>
              <a:ext cx="259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72" name="Rectangle 8"/>
            <p:cNvSpPr>
              <a:spLocks noChangeArrowheads="1"/>
            </p:cNvSpPr>
            <p:nvPr/>
          </p:nvSpPr>
          <p:spPr bwMode="auto">
            <a:xfrm>
              <a:off x="0" y="576"/>
              <a:ext cx="2592" cy="32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6477000" y="4562703"/>
            <a:ext cx="1676400" cy="4616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Parity Disk</a:t>
            </a:r>
          </a:p>
        </p:txBody>
      </p:sp>
    </p:spTree>
    <p:extLst>
      <p:ext uri="{BB962C8B-B14F-4D97-AF65-F5344CB8AC3E}">
        <p14:creationId xmlns:p14="http://schemas.microsoft.com/office/powerpoint/2010/main" val="25155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What is the motivation for using RAID? What common characteristics are shared by all RAID levels?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Explain RAID level 0, 1, 2, and 3.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Explain the term </a:t>
            </a:r>
            <a:r>
              <a:rPr lang="en-US" i="1" dirty="0"/>
              <a:t>striped</a:t>
            </a:r>
            <a:r>
              <a:rPr lang="en-US" dirty="0"/>
              <a:t> data.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How is redundancy achieved in a RAID system?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 smtClean="0"/>
              <a:t>Important Questions on RAID </a:t>
            </a:r>
            <a:endParaRPr lang="en-IN" dirty="0"/>
          </a:p>
        </p:txBody>
      </p:sp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1066800" y="6116638"/>
            <a:ext cx="69342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 bldLvl="5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LVM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Logical Volume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3811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i="1" dirty="0">
                <a:latin typeface="Georgia" panose="02040502050405020303" pitchFamily="18" charset="0"/>
              </a:rPr>
              <a:t>What is Logical Volume Management?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Software that allows the user to edit the storage configuration </a:t>
            </a:r>
            <a:r>
              <a:rPr lang="en-IN" dirty="0" smtClean="0"/>
              <a:t>without manipulating </a:t>
            </a:r>
            <a:r>
              <a:rPr lang="en-IN" dirty="0"/>
              <a:t>the actual hardware and vice versa.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159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LVM Work?</a:t>
            </a:r>
          </a:p>
        </p:txBody>
      </p:sp>
      <p:pic>
        <p:nvPicPr>
          <p:cNvPr id="4" name="Picture 18" descr="logvol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96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71450" indent="-17145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i="1">
                <a:latin typeface="Candara" panose="020E0502030303020204" pitchFamily="34" charset="0"/>
              </a:defRPr>
            </a:lvl1pPr>
            <a:lvl2pPr marL="5143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8572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2001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5430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9pPr>
          </a:lstStyle>
          <a:p>
            <a:r>
              <a:rPr lang="en-US" altLang="en-US" sz="2400" dirty="0"/>
              <a:t>The LVM hides </a:t>
            </a:r>
            <a:r>
              <a:rPr lang="en-US" altLang="en-US" sz="2400" dirty="0" smtClean="0"/>
              <a:t>information about </a:t>
            </a:r>
            <a:r>
              <a:rPr lang="en-US" altLang="en-US" sz="2400" dirty="0"/>
              <a:t>where information </a:t>
            </a:r>
            <a:r>
              <a:rPr lang="en-US" altLang="en-US" sz="2400" dirty="0" smtClean="0"/>
              <a:t>is stored</a:t>
            </a:r>
            <a:r>
              <a:rPr lang="en-US" altLang="en-US" sz="2400" dirty="0"/>
              <a:t>, on which hardware</a:t>
            </a:r>
            <a:r>
              <a:rPr lang="en-US" altLang="en-US" sz="2400" dirty="0" smtClean="0"/>
              <a:t>, and </a:t>
            </a:r>
            <a:r>
              <a:rPr lang="en-US" altLang="en-US" sz="2400" dirty="0"/>
              <a:t>where exactly on </a:t>
            </a:r>
            <a:r>
              <a:rPr lang="en-US" altLang="en-US" sz="2400" dirty="0" smtClean="0"/>
              <a:t>that hardware </a:t>
            </a:r>
            <a:r>
              <a:rPr lang="en-US" altLang="en-US" sz="2400" dirty="0"/>
              <a:t>from the </a:t>
            </a:r>
            <a:r>
              <a:rPr lang="en-US" altLang="en-US" sz="2400" dirty="0" smtClean="0"/>
              <a:t>entire Operating </a:t>
            </a:r>
            <a:r>
              <a:rPr lang="en-US" altLang="en-US" sz="2400" dirty="0"/>
              <a:t>System </a:t>
            </a:r>
            <a:r>
              <a:rPr lang="en-US" altLang="en-US" sz="2400" dirty="0" smtClean="0"/>
              <a:t>allowing it </a:t>
            </a:r>
            <a:r>
              <a:rPr lang="en-US" altLang="en-US" sz="2400" dirty="0"/>
              <a:t>to manipulate </a:t>
            </a:r>
            <a:r>
              <a:rPr lang="en-US" altLang="en-US" sz="2400" dirty="0" smtClean="0"/>
              <a:t>the configuration </a:t>
            </a:r>
            <a:r>
              <a:rPr lang="en-US" altLang="en-US" sz="2400" dirty="0"/>
              <a:t>of the </a:t>
            </a:r>
            <a:r>
              <a:rPr lang="en-US" altLang="en-US" sz="2400" dirty="0" smtClean="0"/>
              <a:t>storage capacities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6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LVMs</a:t>
            </a:r>
            <a:endParaRPr lang="en-IN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71450" indent="-17145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i="1">
                <a:latin typeface="Candara" panose="020E0502030303020204" pitchFamily="34" charset="0"/>
              </a:defRPr>
            </a:lvl1pPr>
            <a:lvl2pPr marL="5143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8572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2001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5430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9pPr>
          </a:lstStyle>
          <a:p>
            <a:r>
              <a:rPr lang="en-US" altLang="en-US" sz="2400" dirty="0"/>
              <a:t>3 set-up steps for LVM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Define &amp; Initialize Physical Volumes planning to use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Define Volume Groups planning to group PVs together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Set up Logical Volumes on each VG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63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LVMs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229600" cy="4525963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marL="171450" indent="-17145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i="1">
                <a:latin typeface="Candara" panose="020E0502030303020204" pitchFamily="34" charset="0"/>
              </a:defRPr>
            </a:lvl1pPr>
            <a:lvl2pPr marL="5143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8572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2001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5430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9pPr>
          </a:lstStyle>
          <a:p>
            <a:r>
              <a:rPr lang="en-US" altLang="en-US" sz="2000" dirty="0" err="1"/>
              <a:t>pvcreate</a:t>
            </a:r>
            <a:r>
              <a:rPr lang="en-US" altLang="en-US" sz="2000" dirty="0"/>
              <a:t> /dev/device [/dev/device]</a:t>
            </a:r>
          </a:p>
          <a:p>
            <a:pPr lvl="1"/>
            <a:r>
              <a:rPr lang="en-US" altLang="en-US" sz="2000" dirty="0" err="1"/>
              <a:t>pvcreate</a:t>
            </a:r>
            <a:r>
              <a:rPr lang="en-US" altLang="en-US" sz="2000" dirty="0"/>
              <a:t> command initializes a physical device as a physical volume.  	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 err="1"/>
              <a:t>vgcreate</a:t>
            </a:r>
            <a:r>
              <a:rPr lang="en-US" altLang="en-US" sz="2000" dirty="0"/>
              <a:t> vg-name /dev/device [dev/device]</a:t>
            </a:r>
          </a:p>
          <a:p>
            <a:pPr lvl="1"/>
            <a:r>
              <a:rPr lang="en-US" altLang="en-US" sz="2000" dirty="0" err="1"/>
              <a:t>vgcreate</a:t>
            </a:r>
            <a:r>
              <a:rPr lang="en-US" altLang="en-US" sz="2000" dirty="0"/>
              <a:t> command creates a volume group with all the physical volumes specified.  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 err="1"/>
              <a:t>lvcreate</a:t>
            </a:r>
            <a:r>
              <a:rPr lang="en-US" altLang="en-US" sz="2000" dirty="0"/>
              <a:t> –L size –n lv-name vg-name</a:t>
            </a:r>
          </a:p>
          <a:p>
            <a:pPr lvl="1"/>
            <a:r>
              <a:rPr lang="en-US" altLang="en-US" sz="2000" dirty="0" err="1"/>
              <a:t>lvcreate</a:t>
            </a:r>
            <a:r>
              <a:rPr lang="en-US" altLang="en-US" sz="2000" dirty="0"/>
              <a:t> command creates a logical volume on the volume group vg-name.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16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Shell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i="1" dirty="0">
                <a:latin typeface="Georgia" panose="02040502050405020303" pitchFamily="18" charset="0"/>
              </a:rPr>
              <a:t>Extending Volume without losing data 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marL="171450" indent="-17145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i="1">
                <a:latin typeface="Candara" panose="020E0502030303020204" pitchFamily="34" charset="0"/>
              </a:defRPr>
            </a:lvl1pPr>
            <a:lvl2pPr marL="5143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8572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2001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5430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9pPr>
          </a:lstStyle>
          <a:p>
            <a:r>
              <a:rPr lang="en-US" altLang="en-US" dirty="0"/>
              <a:t>First you create your physical volumes by the following command:</a:t>
            </a:r>
          </a:p>
          <a:p>
            <a:pPr lvl="1"/>
            <a:r>
              <a:rPr lang="en-US" altLang="en-US" dirty="0" err="1"/>
              <a:t>pvcreate</a:t>
            </a:r>
            <a:r>
              <a:rPr lang="en-US" altLang="en-US" dirty="0"/>
              <a:t> /dev/device1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Then you extend your volume groups using this command:</a:t>
            </a:r>
          </a:p>
          <a:p>
            <a:pPr lvl="1"/>
            <a:r>
              <a:rPr lang="en-US" altLang="en-US" dirty="0" err="1"/>
              <a:t>vgextend</a:t>
            </a:r>
            <a:r>
              <a:rPr lang="en-US" altLang="en-US" dirty="0"/>
              <a:t> vg-name /dev/device1</a:t>
            </a:r>
          </a:p>
        </p:txBody>
      </p:sp>
    </p:spTree>
    <p:extLst>
      <p:ext uri="{BB962C8B-B14F-4D97-AF65-F5344CB8AC3E}">
        <p14:creationId xmlns:p14="http://schemas.microsoft.com/office/powerpoint/2010/main" val="425933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Shrinking Volume without losing data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marL="171450" indent="-171450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i="1">
                <a:latin typeface="Candara" panose="020E0502030303020204" pitchFamily="34" charset="0"/>
              </a:defRPr>
            </a:lvl1pPr>
            <a:lvl2pPr marL="5143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8572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2001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543050" indent="-171450" ea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+mn-lt"/>
              </a:defRPr>
            </a:lvl9pPr>
          </a:lstStyle>
          <a:p>
            <a:r>
              <a:rPr lang="en-US" altLang="en-US" dirty="0"/>
              <a:t>Removing a physical volume is just as simple by using the following command:</a:t>
            </a:r>
          </a:p>
          <a:p>
            <a:pPr lvl="1"/>
            <a:r>
              <a:rPr lang="en-US" altLang="en-US" dirty="0" err="1"/>
              <a:t>vgreduce</a:t>
            </a:r>
            <a:r>
              <a:rPr lang="en-US" altLang="en-US" dirty="0"/>
              <a:t> vg-name /dev/device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7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 smtClean="0">
                <a:latin typeface="Candara" panose="020E0502030303020204" pitchFamily="34" charset="0"/>
              </a:rPr>
              <a:t>LVM has the capacity to manage extremely large data sets</a:t>
            </a:r>
          </a:p>
          <a:p>
            <a:pPr>
              <a:buFontTx/>
              <a:buNone/>
            </a:pPr>
            <a:endParaRPr lang="en-US" altLang="en-US" i="1" dirty="0" smtClean="0">
              <a:latin typeface="Candara" panose="020E0502030303020204" pitchFamily="34" charset="0"/>
            </a:endParaRPr>
          </a:p>
          <a:p>
            <a:r>
              <a:rPr lang="en-US" altLang="en-US" i="1" dirty="0" smtClean="0">
                <a:latin typeface="Candara" panose="020E0502030303020204" pitchFamily="34" charset="0"/>
              </a:rPr>
              <a:t>PVs can be added, VG’s and VL’s can be extended while file systems are still mounted and in use</a:t>
            </a:r>
            <a:endParaRPr lang="en-US" altLang="en-US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rgbClr val="FF0000"/>
                </a:solidFill>
                <a:latin typeface="+mj-lt"/>
              </a:rPr>
              <a:t>Package Management</a:t>
            </a:r>
            <a:endParaRPr lang="en-IN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rpm		RPM Package </a:t>
            </a:r>
            <a:r>
              <a:rPr lang="en-IN" dirty="0" smtClean="0"/>
              <a:t>Manager</a:t>
            </a:r>
          </a:p>
          <a:p>
            <a:endParaRPr lang="en-IN" dirty="0"/>
          </a:p>
          <a:p>
            <a:pPr lvl="1"/>
            <a:r>
              <a:rPr lang="en-IN" dirty="0" smtClean="0"/>
              <a:t>Download and install the rpms using rpm command.</a:t>
            </a:r>
          </a:p>
          <a:p>
            <a:pPr lvl="1"/>
            <a:r>
              <a:rPr lang="en-IN" dirty="0" smtClean="0"/>
              <a:t>Dependencies should be installed manually which is tedious.</a:t>
            </a:r>
          </a:p>
          <a:p>
            <a:endParaRPr lang="en-IN" dirty="0"/>
          </a:p>
          <a:p>
            <a:r>
              <a:rPr lang="en-IN" dirty="0"/>
              <a:t>yum		yum  is  an  interactive, rpm based, package </a:t>
            </a:r>
            <a:r>
              <a:rPr lang="en-IN" dirty="0" smtClean="0"/>
              <a:t>			manager</a:t>
            </a:r>
          </a:p>
          <a:p>
            <a:pPr lvl="1"/>
            <a:r>
              <a:rPr lang="en-IN" dirty="0" smtClean="0"/>
              <a:t>Advanced package manager</a:t>
            </a:r>
          </a:p>
          <a:p>
            <a:pPr lvl="1"/>
            <a:r>
              <a:rPr lang="en-IN" dirty="0" smtClean="0"/>
              <a:t>Resolves the dependencies automatically</a:t>
            </a:r>
          </a:p>
          <a:p>
            <a:pPr lvl="1"/>
            <a:r>
              <a:rPr lang="en-IN" dirty="0" smtClean="0"/>
              <a:t>Can make use of any 3</a:t>
            </a:r>
            <a:r>
              <a:rPr lang="en-IN" baseline="30000" dirty="0" smtClean="0"/>
              <a:t>rd</a:t>
            </a:r>
            <a:r>
              <a:rPr lang="en-IN" dirty="0" smtClean="0"/>
              <a:t> party repos for software installation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7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rpm 	-</a:t>
            </a:r>
            <a:r>
              <a:rPr lang="en-IN" dirty="0" err="1" smtClean="0"/>
              <a:t>i</a:t>
            </a:r>
            <a:r>
              <a:rPr lang="en-IN" dirty="0" smtClean="0"/>
              <a:t> 	Install the package</a:t>
            </a:r>
          </a:p>
          <a:p>
            <a:pPr lvl="1"/>
            <a:r>
              <a:rPr lang="en-IN" dirty="0" smtClean="0"/>
              <a:t>rpm -</a:t>
            </a:r>
            <a:r>
              <a:rPr lang="en-IN" dirty="0" err="1" smtClean="0"/>
              <a:t>i</a:t>
            </a:r>
            <a:r>
              <a:rPr lang="en-IN" dirty="0" smtClean="0"/>
              <a:t>    package-</a:t>
            </a:r>
            <a:r>
              <a:rPr lang="en-IN" dirty="0" err="1" smtClean="0"/>
              <a:t>xx.xx.xx.rpm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rpm –</a:t>
            </a:r>
            <a:r>
              <a:rPr lang="en-IN" dirty="0" err="1" smtClean="0"/>
              <a:t>ivh</a:t>
            </a:r>
            <a:r>
              <a:rPr lang="en-IN" dirty="0" smtClean="0"/>
              <a:t> </a:t>
            </a:r>
            <a:r>
              <a:rPr lang="en-IN" dirty="0"/>
              <a:t>	</a:t>
            </a:r>
            <a:r>
              <a:rPr lang="en-IN" dirty="0" smtClean="0"/>
              <a:t>Installs </a:t>
            </a:r>
            <a:r>
              <a:rPr lang="en-IN" dirty="0"/>
              <a:t>the </a:t>
            </a:r>
            <a:r>
              <a:rPr lang="en-IN" dirty="0" smtClean="0"/>
              <a:t>package and displays the status with 			hashes</a:t>
            </a:r>
          </a:p>
          <a:p>
            <a:pPr lvl="1"/>
            <a:r>
              <a:rPr lang="en-IN" dirty="0"/>
              <a:t>rpm </a:t>
            </a:r>
            <a:r>
              <a:rPr lang="en-IN" dirty="0" smtClean="0"/>
              <a:t> -</a:t>
            </a:r>
            <a:r>
              <a:rPr lang="en-IN" dirty="0" err="1" smtClean="0"/>
              <a:t>ivh</a:t>
            </a:r>
            <a:r>
              <a:rPr lang="en-IN" dirty="0" smtClean="0"/>
              <a:t>    </a:t>
            </a:r>
            <a:r>
              <a:rPr lang="en-IN" dirty="0"/>
              <a:t>package-</a:t>
            </a:r>
            <a:r>
              <a:rPr lang="en-IN" dirty="0" err="1"/>
              <a:t>xx.xx.xx.rpm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 smtClean="0"/>
              <a:t>rpm  -</a:t>
            </a:r>
            <a:r>
              <a:rPr lang="en-IN" dirty="0" err="1" smtClean="0"/>
              <a:t>Uvh</a:t>
            </a:r>
            <a:r>
              <a:rPr lang="en-IN" dirty="0" smtClean="0"/>
              <a:t>  	Upgrades the existing package</a:t>
            </a:r>
          </a:p>
          <a:p>
            <a:endParaRPr lang="en-IN" dirty="0"/>
          </a:p>
          <a:p>
            <a:r>
              <a:rPr lang="en-IN" dirty="0" smtClean="0"/>
              <a:t>rpm –e 	Removes the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6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rpm –</a:t>
            </a:r>
            <a:r>
              <a:rPr lang="en-IN" dirty="0" err="1" smtClean="0"/>
              <a:t>qa</a:t>
            </a:r>
            <a:r>
              <a:rPr lang="en-IN" dirty="0" smtClean="0"/>
              <a:t> 	List all the installed packages</a:t>
            </a:r>
          </a:p>
          <a:p>
            <a:endParaRPr lang="en-IN" dirty="0"/>
          </a:p>
          <a:p>
            <a:r>
              <a:rPr lang="en-IN" dirty="0" smtClean="0"/>
              <a:t>rpm –q &lt;</a:t>
            </a:r>
            <a:r>
              <a:rPr lang="en-IN" dirty="0" err="1" smtClean="0"/>
              <a:t>pkg</a:t>
            </a:r>
            <a:r>
              <a:rPr lang="en-IN" dirty="0" smtClean="0"/>
              <a:t> name&gt; 	Shows the package name if installed</a:t>
            </a:r>
          </a:p>
          <a:p>
            <a:endParaRPr lang="en-IN" dirty="0"/>
          </a:p>
          <a:p>
            <a:r>
              <a:rPr lang="en-IN" dirty="0" smtClean="0"/>
              <a:t>rpm –qi &lt;</a:t>
            </a:r>
            <a:r>
              <a:rPr lang="en-IN" dirty="0" err="1" smtClean="0"/>
              <a:t>pkg</a:t>
            </a:r>
            <a:r>
              <a:rPr lang="en-IN" dirty="0" smtClean="0"/>
              <a:t> name&gt; 	Displays the information about the package</a:t>
            </a:r>
          </a:p>
          <a:p>
            <a:endParaRPr lang="en-IN" dirty="0"/>
          </a:p>
          <a:p>
            <a:r>
              <a:rPr lang="en-IN" dirty="0" smtClean="0"/>
              <a:t>rpm –</a:t>
            </a:r>
            <a:r>
              <a:rPr lang="en-IN" dirty="0" err="1" smtClean="0"/>
              <a:t>ql</a:t>
            </a:r>
            <a:r>
              <a:rPr lang="en-IN" dirty="0" smtClean="0"/>
              <a:t> &lt;</a:t>
            </a:r>
            <a:r>
              <a:rPr lang="en-IN" dirty="0" err="1" smtClean="0"/>
              <a:t>pkg</a:t>
            </a:r>
            <a:r>
              <a:rPr lang="en-IN" dirty="0" smtClean="0"/>
              <a:t> name&gt;	List the files installed as part of the package</a:t>
            </a:r>
          </a:p>
          <a:p>
            <a:endParaRPr lang="en-IN" dirty="0"/>
          </a:p>
          <a:p>
            <a:r>
              <a:rPr lang="en-IN" dirty="0" smtClean="0"/>
              <a:t>rpm –</a:t>
            </a:r>
            <a:r>
              <a:rPr lang="en-IN" dirty="0" err="1" smtClean="0"/>
              <a:t>qf</a:t>
            </a:r>
            <a:r>
              <a:rPr lang="en-IN" dirty="0" smtClean="0"/>
              <a:t> &lt;file path&gt;	Show the package name which contains the 			given file</a:t>
            </a:r>
          </a:p>
          <a:p>
            <a:endParaRPr lang="en-IN" dirty="0"/>
          </a:p>
          <a:p>
            <a:r>
              <a:rPr lang="en-IN" dirty="0" smtClean="0"/>
              <a:t>rpm –</a:t>
            </a:r>
            <a:r>
              <a:rPr lang="en-IN" dirty="0" err="1" smtClean="0"/>
              <a:t>qV</a:t>
            </a:r>
            <a:r>
              <a:rPr lang="en-IN" dirty="0" smtClean="0"/>
              <a:t> &lt;</a:t>
            </a:r>
            <a:r>
              <a:rPr lang="en-IN" dirty="0" err="1" smtClean="0"/>
              <a:t>pkg</a:t>
            </a:r>
            <a:r>
              <a:rPr lang="en-IN" dirty="0" smtClean="0"/>
              <a:t> name&gt; 	Displays the integrity of the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yum search &lt;pattern&gt;		Displays the available with the 					given pattern</a:t>
            </a:r>
          </a:p>
          <a:p>
            <a:endParaRPr lang="en-IN" dirty="0"/>
          </a:p>
          <a:p>
            <a:r>
              <a:rPr lang="en-IN" dirty="0" smtClean="0"/>
              <a:t>yum  info  &lt;</a:t>
            </a:r>
            <a:r>
              <a:rPr lang="en-IN" dirty="0" err="1" smtClean="0"/>
              <a:t>pkg</a:t>
            </a:r>
            <a:r>
              <a:rPr lang="en-IN" dirty="0" smtClean="0"/>
              <a:t> name&gt; 	Displays the package information</a:t>
            </a:r>
          </a:p>
          <a:p>
            <a:endParaRPr lang="en-IN" dirty="0"/>
          </a:p>
          <a:p>
            <a:r>
              <a:rPr lang="en-IN" dirty="0" smtClean="0"/>
              <a:t>yum install &lt;</a:t>
            </a:r>
            <a:r>
              <a:rPr lang="en-IN" dirty="0" err="1" smtClean="0"/>
              <a:t>pkg</a:t>
            </a:r>
            <a:r>
              <a:rPr lang="en-IN" dirty="0" smtClean="0"/>
              <a:t> name&gt; 	Download and install the package 				from the installed repos</a:t>
            </a:r>
          </a:p>
          <a:p>
            <a:r>
              <a:rPr lang="en-IN" dirty="0" smtClean="0"/>
              <a:t>yum </a:t>
            </a:r>
            <a:r>
              <a:rPr lang="en-IN" dirty="0" err="1" smtClean="0"/>
              <a:t>repolist</a:t>
            </a:r>
            <a:r>
              <a:rPr lang="en-IN" dirty="0" smtClean="0"/>
              <a:t>			Displays the list of repos currently 				active on the system</a:t>
            </a:r>
          </a:p>
          <a:p>
            <a:r>
              <a:rPr lang="en-IN" dirty="0" smtClean="0"/>
              <a:t>yum upgrade &lt;</a:t>
            </a:r>
            <a:r>
              <a:rPr lang="en-IN" dirty="0" err="1" smtClean="0"/>
              <a:t>pkg</a:t>
            </a:r>
            <a:r>
              <a:rPr lang="en-IN" dirty="0" smtClean="0"/>
              <a:t> name&gt;	Upgrades the installed package</a:t>
            </a:r>
          </a:p>
          <a:p>
            <a:endParaRPr lang="en-IN" dirty="0"/>
          </a:p>
          <a:p>
            <a:r>
              <a:rPr lang="en-IN" dirty="0" smtClean="0"/>
              <a:t>yum erase &lt;</a:t>
            </a:r>
            <a:r>
              <a:rPr lang="en-IN" dirty="0" err="1" smtClean="0"/>
              <a:t>pkg</a:t>
            </a:r>
            <a:r>
              <a:rPr lang="en-IN" dirty="0" smtClean="0"/>
              <a:t> name&gt; 	Uninstall package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</a:t>
            </a:r>
            <a:r>
              <a:rPr lang="en-IN" dirty="0"/>
              <a:t>	</a:t>
            </a:r>
            <a:r>
              <a:rPr lang="en-IN" dirty="0" smtClean="0"/>
              <a:t>$ </a:t>
            </a:r>
            <a:r>
              <a:rPr lang="en-IN" dirty="0"/>
              <a:t>lynx http://httpd.apache.org/download.cgi</a:t>
            </a:r>
          </a:p>
          <a:p>
            <a:r>
              <a:rPr lang="en-IN" dirty="0"/>
              <a:t>Extract	$ </a:t>
            </a:r>
            <a:r>
              <a:rPr lang="en-IN" dirty="0" err="1"/>
              <a:t>gzip</a:t>
            </a:r>
            <a:r>
              <a:rPr lang="en-IN" dirty="0"/>
              <a:t> -d httpd-NN.tar.gz</a:t>
            </a:r>
          </a:p>
          <a:p>
            <a:pPr lvl="5"/>
            <a:r>
              <a:rPr lang="en-IN" sz="2100" dirty="0"/>
              <a:t>$ tar </a:t>
            </a:r>
            <a:r>
              <a:rPr lang="en-IN" sz="2100" dirty="0" err="1"/>
              <a:t>xvf</a:t>
            </a:r>
            <a:r>
              <a:rPr lang="en-IN" sz="2100" dirty="0"/>
              <a:t> httpd-NN.tar</a:t>
            </a:r>
          </a:p>
          <a:p>
            <a:pPr lvl="5"/>
            <a:r>
              <a:rPr lang="en-IN" sz="2100" dirty="0"/>
              <a:t>$ cd </a:t>
            </a:r>
            <a:r>
              <a:rPr lang="en-IN" sz="2100" dirty="0" err="1"/>
              <a:t>httpd</a:t>
            </a:r>
            <a:r>
              <a:rPr lang="en-IN" sz="2100" dirty="0"/>
              <a:t>-NN</a:t>
            </a:r>
          </a:p>
          <a:p>
            <a:r>
              <a:rPr lang="en-IN" dirty="0"/>
              <a:t>Configure	$ ./configure --prefix=PREFIX</a:t>
            </a:r>
          </a:p>
          <a:p>
            <a:r>
              <a:rPr lang="en-IN" dirty="0"/>
              <a:t>Compile	$ make</a:t>
            </a:r>
          </a:p>
          <a:p>
            <a:r>
              <a:rPr lang="en-IN" dirty="0"/>
              <a:t>Install	</a:t>
            </a:r>
            <a:r>
              <a:rPr lang="en-IN" dirty="0" smtClean="0"/>
              <a:t>	$ </a:t>
            </a:r>
            <a:r>
              <a:rPr lang="en-IN" dirty="0"/>
              <a:t>make install</a:t>
            </a:r>
          </a:p>
          <a:p>
            <a:r>
              <a:rPr lang="en-IN" dirty="0"/>
              <a:t>Customize	$ vi PREFIX/</a:t>
            </a:r>
            <a:r>
              <a:rPr lang="en-IN" dirty="0" err="1"/>
              <a:t>conf</a:t>
            </a:r>
            <a:r>
              <a:rPr lang="en-IN" dirty="0"/>
              <a:t>/</a:t>
            </a:r>
            <a:r>
              <a:rPr lang="en-IN" dirty="0" err="1"/>
              <a:t>httpd.conf</a:t>
            </a:r>
            <a:endParaRPr lang="en-IN" dirty="0"/>
          </a:p>
          <a:p>
            <a:r>
              <a:rPr lang="en-IN" dirty="0"/>
              <a:t>Test	$ PREFIX/bin/</a:t>
            </a:r>
            <a:r>
              <a:rPr lang="en-IN" dirty="0" err="1"/>
              <a:t>apachectl</a:t>
            </a:r>
            <a:r>
              <a:rPr lang="en-IN" dirty="0"/>
              <a:t> -k start</a:t>
            </a:r>
          </a:p>
        </p:txBody>
      </p:sp>
    </p:spTree>
    <p:extLst>
      <p:ext uri="{BB962C8B-B14F-4D97-AF65-F5344CB8AC3E}">
        <p14:creationId xmlns:p14="http://schemas.microsoft.com/office/powerpoint/2010/main" val="32625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management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What is a “Shell”?</a:t>
            </a:r>
            <a:endParaRPr lang="en-US" sz="4000" dirty="0"/>
          </a:p>
        </p:txBody>
      </p:sp>
      <p:sp>
        <p:nvSpPr>
          <p:cNvPr id="11267" name="Rectangle 14"/>
          <p:cNvSpPr>
            <a:spLocks noGrp="1" noChangeArrowheads="1"/>
          </p:cNvSpPr>
          <p:nvPr>
            <p:ph idx="1"/>
          </p:nvPr>
        </p:nvSpPr>
        <p:spPr>
          <a:xfrm>
            <a:off x="455613" y="1524001"/>
            <a:ext cx="8224837" cy="434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0" dirty="0" smtClean="0"/>
              <a:t>The “Shell” is simply </a:t>
            </a:r>
            <a:r>
              <a:rPr lang="en-US" sz="2400" b="0" i="1" dirty="0" smtClean="0"/>
              <a:t>another program </a:t>
            </a:r>
            <a:r>
              <a:rPr lang="en-US" sz="2400" b="0" dirty="0" smtClean="0"/>
              <a:t>on top of the kernel which provides a basic human-OS interface. </a:t>
            </a:r>
            <a:endParaRPr lang="en-US" altLang="ko-KR" sz="2400" b="0" dirty="0" smtClean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GB" sz="2000" b="0" dirty="0" smtClean="0"/>
              <a:t>It is a command interpreter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b="0" dirty="0" smtClean="0"/>
              <a:t>Built on top of the kernel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b="0" dirty="0" smtClean="0"/>
              <a:t>Enables users to run services provided by the UNIX OS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b="0" dirty="0" smtClean="0"/>
              <a:t>In its simplest form, a series of commands in a file is a shell program that saves having to retype commands to perform common tasks.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sz="2400" dirty="0" smtClean="0"/>
              <a:t>How to know what shell you use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</p:txBody>
      </p:sp>
    </p:spTree>
    <p:extLst>
      <p:ext uri="{BB962C8B-B14F-4D97-AF65-F5344CB8AC3E}">
        <p14:creationId xmlns:p14="http://schemas.microsoft.com/office/powerpoint/2010/main" val="2138463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Centos 6</a:t>
            </a:r>
          </a:p>
          <a:p>
            <a:endParaRPr lang="en-IN" dirty="0"/>
          </a:p>
          <a:p>
            <a:r>
              <a:rPr lang="en-IN" dirty="0" smtClean="0"/>
              <a:t>service &lt;service name&gt;    [</a:t>
            </a:r>
            <a:r>
              <a:rPr lang="en-IN" dirty="0" err="1" smtClean="0"/>
              <a:t>stop|start|restart</a:t>
            </a:r>
            <a:r>
              <a:rPr lang="en-IN" dirty="0" smtClean="0"/>
              <a:t>]	</a:t>
            </a:r>
          </a:p>
          <a:p>
            <a:r>
              <a:rPr lang="en-IN" dirty="0" err="1" smtClean="0"/>
              <a:t>chkconfig</a:t>
            </a:r>
            <a:r>
              <a:rPr lang="en-IN" dirty="0" smtClean="0"/>
              <a:t> &lt;service name&gt;  [</a:t>
            </a:r>
            <a:r>
              <a:rPr lang="en-IN" dirty="0" err="1" smtClean="0"/>
              <a:t>on|off</a:t>
            </a:r>
            <a:r>
              <a:rPr lang="en-IN" dirty="0" smtClean="0"/>
              <a:t>]</a:t>
            </a:r>
          </a:p>
          <a:p>
            <a:endParaRPr lang="en-IN" dirty="0"/>
          </a:p>
          <a:p>
            <a:r>
              <a:rPr lang="en-IN" dirty="0" smtClean="0"/>
              <a:t>Centos 7</a:t>
            </a:r>
          </a:p>
          <a:p>
            <a:endParaRPr lang="en-IN" dirty="0"/>
          </a:p>
          <a:p>
            <a:r>
              <a:rPr lang="en-IN" dirty="0" err="1" smtClean="0"/>
              <a:t>systemctl</a:t>
            </a:r>
            <a:r>
              <a:rPr lang="en-IN" dirty="0" smtClean="0"/>
              <a:t> </a:t>
            </a:r>
            <a:r>
              <a:rPr lang="en-IN" dirty="0"/>
              <a:t>[</a:t>
            </a:r>
            <a:r>
              <a:rPr lang="en-IN" dirty="0" err="1"/>
              <a:t>stop|start|restart</a:t>
            </a:r>
            <a:r>
              <a:rPr lang="en-IN" dirty="0" smtClean="0"/>
              <a:t>] </a:t>
            </a:r>
            <a:r>
              <a:rPr lang="en-IN" dirty="0"/>
              <a:t>&lt;service name&gt; </a:t>
            </a:r>
            <a:r>
              <a:rPr lang="en-IN" dirty="0" smtClean="0"/>
              <a:t>	</a:t>
            </a:r>
          </a:p>
          <a:p>
            <a:r>
              <a:rPr lang="en-IN" dirty="0" err="1"/>
              <a:t>systemctl</a:t>
            </a:r>
            <a:r>
              <a:rPr lang="en-IN" dirty="0"/>
              <a:t> </a:t>
            </a:r>
            <a:r>
              <a:rPr lang="en-IN" dirty="0" smtClean="0"/>
              <a:t>[</a:t>
            </a:r>
            <a:r>
              <a:rPr lang="en-IN" dirty="0" err="1" smtClean="0"/>
              <a:t>enable|disable</a:t>
            </a:r>
            <a:r>
              <a:rPr lang="en-IN" dirty="0" smtClean="0"/>
              <a:t>] </a:t>
            </a:r>
            <a:r>
              <a:rPr lang="en-IN" dirty="0"/>
              <a:t>&lt;service name&gt; 	</a:t>
            </a:r>
            <a:r>
              <a:rPr lang="en-IN" dirty="0" smtClean="0"/>
              <a:t>	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96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ko-KR" sz="4000" dirty="0"/>
              <a:t>UNIX Shells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7539037" cy="3403496"/>
          </a:xfrm>
          <a:noFill/>
        </p:spPr>
        <p:txBody>
          <a:bodyPr wrap="square" lIns="90488" tIns="44450" rIns="90488" bIns="44450" anchorCtr="1">
            <a:spAutoFit/>
          </a:bodyPr>
          <a:lstStyle/>
          <a:p>
            <a:pPr eaLnBrk="1" hangingPunct="1"/>
            <a:r>
              <a:rPr lang="en-GB" sz="2000" dirty="0" err="1" smtClean="0">
                <a:solidFill>
                  <a:srgbClr val="FF0000"/>
                </a:solidFill>
              </a:rPr>
              <a:t>sh</a:t>
            </a:r>
            <a:r>
              <a:rPr lang="en-GB" sz="2000" dirty="0" smtClean="0"/>
              <a:t> Bourne Shell (Original Shell) (</a:t>
            </a:r>
            <a:r>
              <a:rPr lang="en-GB" sz="2000" i="1" dirty="0" smtClean="0">
                <a:solidFill>
                  <a:schemeClr val="accent1"/>
                </a:solidFill>
              </a:rPr>
              <a:t>Steven Bourne of AT&amp;T</a:t>
            </a:r>
            <a:r>
              <a:rPr lang="en-GB" sz="2000" dirty="0" smtClean="0"/>
              <a:t>)</a:t>
            </a:r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smtClean="0">
                <a:solidFill>
                  <a:srgbClr val="FF0000"/>
                </a:solidFill>
              </a:rPr>
              <a:t>bash</a:t>
            </a:r>
            <a:r>
              <a:rPr lang="en-GB" sz="2000" dirty="0" smtClean="0"/>
              <a:t> Bourne Again Shell (</a:t>
            </a:r>
            <a:r>
              <a:rPr lang="en-GB" sz="2000" i="1" dirty="0" smtClean="0">
                <a:solidFill>
                  <a:schemeClr val="accent1"/>
                </a:solidFill>
              </a:rPr>
              <a:t>GNU Improved Bourne Shell</a:t>
            </a:r>
            <a:r>
              <a:rPr lang="en-GB" sz="2000" dirty="0" smtClean="0"/>
              <a:t>)</a:t>
            </a:r>
          </a:p>
          <a:p>
            <a:pPr eaLnBrk="1" hangingPunct="1"/>
            <a:endParaRPr lang="en-GB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2000" dirty="0" err="1" smtClean="0">
                <a:solidFill>
                  <a:srgbClr val="FF0000"/>
                </a:solidFill>
              </a:rPr>
              <a:t>csh</a:t>
            </a:r>
            <a:r>
              <a:rPr lang="en-GB" sz="2000" dirty="0" smtClean="0"/>
              <a:t> C-Shell (C-like Syntax)(</a:t>
            </a:r>
            <a:r>
              <a:rPr lang="en-GB" sz="2000" i="1" dirty="0" smtClean="0">
                <a:solidFill>
                  <a:schemeClr val="accent1"/>
                </a:solidFill>
              </a:rPr>
              <a:t>Bill Joy of Univ. of California</a:t>
            </a:r>
            <a:r>
              <a:rPr lang="en-GB" sz="2000" dirty="0" smtClean="0"/>
              <a:t>)</a:t>
            </a:r>
          </a:p>
          <a:p>
            <a:pPr eaLnBrk="1" hangingPunct="1"/>
            <a:endParaRPr lang="en-GB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2000" dirty="0" err="1" smtClean="0">
                <a:solidFill>
                  <a:srgbClr val="FF0000"/>
                </a:solidFill>
              </a:rPr>
              <a:t>ksh</a:t>
            </a:r>
            <a:r>
              <a:rPr lang="en-GB" sz="2000" dirty="0" smtClean="0"/>
              <a:t> </a:t>
            </a:r>
            <a:r>
              <a:rPr lang="en-GB" sz="2000" dirty="0" err="1" smtClean="0"/>
              <a:t>Korn</a:t>
            </a:r>
            <a:r>
              <a:rPr lang="en-GB" sz="2000" dirty="0" smtClean="0"/>
              <a:t>-Shell (</a:t>
            </a:r>
            <a:r>
              <a:rPr lang="en-GB" sz="2000" dirty="0" err="1" smtClean="0"/>
              <a:t>Bourne+some</a:t>
            </a:r>
            <a:r>
              <a:rPr lang="en-GB" sz="2000" dirty="0" smtClean="0"/>
              <a:t> C-shell)(</a:t>
            </a:r>
            <a:r>
              <a:rPr lang="en-GB" sz="2000" i="1" dirty="0" smtClean="0">
                <a:solidFill>
                  <a:schemeClr val="accent1"/>
                </a:solidFill>
              </a:rPr>
              <a:t>David </a:t>
            </a:r>
            <a:r>
              <a:rPr lang="en-GB" sz="2000" i="1" dirty="0" err="1" smtClean="0">
                <a:solidFill>
                  <a:schemeClr val="accent1"/>
                </a:solidFill>
              </a:rPr>
              <a:t>Korn</a:t>
            </a:r>
            <a:r>
              <a:rPr lang="en-GB" sz="2000" i="1" dirty="0" smtClean="0">
                <a:solidFill>
                  <a:schemeClr val="accent1"/>
                </a:solidFill>
              </a:rPr>
              <a:t> of AT&amp;T</a:t>
            </a:r>
            <a:r>
              <a:rPr lang="en-GB" sz="2000" dirty="0" smtClean="0"/>
              <a:t>)</a:t>
            </a:r>
          </a:p>
          <a:p>
            <a:pPr eaLnBrk="1" hangingPunct="1"/>
            <a:endParaRPr lang="en-GB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2000" dirty="0" err="1" smtClean="0">
                <a:solidFill>
                  <a:srgbClr val="FF0000"/>
                </a:solidFill>
              </a:rPr>
              <a:t>tcsh</a:t>
            </a:r>
            <a:r>
              <a:rPr lang="en-GB" sz="2000" dirty="0" smtClean="0">
                <a:solidFill>
                  <a:srgbClr val="FF0000"/>
                </a:solidFill>
              </a:rPr>
              <a:t>  </a:t>
            </a:r>
            <a:r>
              <a:rPr lang="en-GB" sz="2000" dirty="0" smtClean="0"/>
              <a:t>Turbo C-Shell  (More User Friendly C-Shell).</a:t>
            </a:r>
          </a:p>
        </p:txBody>
      </p:sp>
    </p:spTree>
    <p:extLst>
      <p:ext uri="{BB962C8B-B14F-4D97-AF65-F5344CB8AC3E}">
        <p14:creationId xmlns:p14="http://schemas.microsoft.com/office/powerpoint/2010/main" val="380371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ko-KR" sz="4000" dirty="0"/>
              <a:t>Default Shell</a:t>
            </a:r>
            <a:endParaRPr lang="en-US" altLang="ko-KR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76400"/>
            <a:ext cx="8224837" cy="4419599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b="0" dirty="0" smtClean="0">
                <a:solidFill>
                  <a:srgbClr val="FF6600"/>
                </a:solidFill>
              </a:rPr>
              <a:t>On many systems such as our LINUX </a:t>
            </a:r>
            <a:r>
              <a:rPr lang="en-US" sz="2400" b="0" dirty="0" err="1" smtClean="0">
                <a:solidFill>
                  <a:srgbClr val="FF6600"/>
                </a:solidFill>
              </a:rPr>
              <a:t>sh</a:t>
            </a:r>
            <a:r>
              <a:rPr lang="en-US" sz="2400" b="0" dirty="0" smtClean="0">
                <a:solidFill>
                  <a:srgbClr val="FF6600"/>
                </a:solidFill>
              </a:rPr>
              <a:t> is symbolically linked to bash</a:t>
            </a:r>
            <a:endParaRPr lang="en-US" sz="2400" b="0" dirty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</a:pPr>
            <a:endParaRPr lang="en-US" sz="2400" b="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b="0" dirty="0" smtClean="0"/>
              <a:t>/bin/</a:t>
            </a:r>
            <a:r>
              <a:rPr lang="en-US" sz="2400" b="0" dirty="0" err="1" smtClean="0"/>
              <a:t>sh</a:t>
            </a:r>
            <a:r>
              <a:rPr lang="en-US" sz="2400" b="0" dirty="0" smtClean="0"/>
              <a:t> -&gt; /bin/bash</a:t>
            </a:r>
            <a:r>
              <a:rPr lang="en-US" sz="2400" b="0" dirty="0" smtClean="0">
                <a:solidFill>
                  <a:srgbClr val="FF6600"/>
                </a:solidFill>
              </a:rPr>
              <a:t> </a:t>
            </a:r>
            <a:endParaRPr lang="en-GB" sz="2400" b="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</a:pPr>
            <a:endParaRPr lang="en-GB" sz="2400" b="0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All Linux versions use the </a:t>
            </a:r>
            <a:r>
              <a:rPr lang="en-US" altLang="zh-CN" sz="2400" b="0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Bash shell</a:t>
            </a: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 (Bourne Again Shell) as the default shell </a:t>
            </a: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Bash/Bourn/</a:t>
            </a:r>
            <a:r>
              <a:rPr lang="en-US" altLang="zh-CN" sz="2400" b="0" dirty="0" err="1" smtClean="0">
                <a:latin typeface="Arial" charset="0"/>
                <a:ea typeface="宋体" pitchFamily="2" charset="-122"/>
              </a:rPr>
              <a:t>ksh</a:t>
            </a: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2400" b="0" dirty="0" err="1" smtClean="0">
                <a:latin typeface="Arial" charset="0"/>
                <a:ea typeface="宋体" pitchFamily="2" charset="-122"/>
              </a:rPr>
              <a:t>sh</a:t>
            </a: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2400" b="0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$</a:t>
            </a:r>
          </a:p>
          <a:p>
            <a:pPr lvl="1" eaLnBrk="1" hangingPunct="1">
              <a:lnSpc>
                <a:spcPct val="70000"/>
              </a:lnSpc>
              <a:spcBef>
                <a:spcPct val="30000"/>
              </a:spcBef>
            </a:pPr>
            <a:endParaRPr lang="en-US" altLang="zh-CN" sz="2400" b="0" dirty="0" smtClean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Char char="•"/>
            </a:pPr>
            <a:r>
              <a:rPr lang="en-GB" altLang="zh-CN" sz="2400" b="0" dirty="0" smtClean="0">
                <a:latin typeface="Arial" charset="0"/>
                <a:ea typeface="宋体" pitchFamily="2" charset="-122"/>
              </a:rPr>
              <a:t>All UNIX system include C shell and its predecessor Bourne shell.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CN" sz="2400" b="0" dirty="0" err="1" smtClean="0">
                <a:latin typeface="Arial" charset="0"/>
                <a:ea typeface="宋体" pitchFamily="2" charset="-122"/>
              </a:rPr>
              <a:t>Csh</a:t>
            </a: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/</a:t>
            </a:r>
            <a:r>
              <a:rPr lang="en-US" altLang="zh-CN" sz="2400" b="0" dirty="0" err="1" smtClean="0">
                <a:latin typeface="Arial" charset="0"/>
                <a:ea typeface="宋体" pitchFamily="2" charset="-122"/>
              </a:rPr>
              <a:t>tcsh</a:t>
            </a:r>
            <a:r>
              <a:rPr lang="en-US" altLang="zh-CN" sz="2400" b="0" dirty="0" smtClean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2400" b="0" dirty="0" smtClean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%</a:t>
            </a:r>
            <a:endParaRPr lang="en-US" sz="2400" b="0" dirty="0" smtClean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258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ko-KR" sz="4000" dirty="0"/>
              <a:t>Using Shell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79299"/>
            <a:ext cx="8224837" cy="3649717"/>
          </a:xfrm>
          <a:noFill/>
        </p:spPr>
        <p:txBody>
          <a:bodyPr wrap="square" lIns="90488" tIns="44450" rIns="90488" bIns="44450" anchorCtr="1">
            <a:spAutoFit/>
          </a:bodyPr>
          <a:lstStyle/>
          <a:p>
            <a:pPr eaLnBrk="1" hangingPunct="1"/>
            <a:r>
              <a:rPr lang="en-US" sz="2000" dirty="0" smtClean="0"/>
              <a:t>To check shell:</a:t>
            </a:r>
          </a:p>
          <a:p>
            <a:pPr lvl="1" eaLnBrk="1" hangingPunct="1"/>
            <a:r>
              <a:rPr lang="en-US" sz="2000" dirty="0" smtClean="0"/>
              <a:t>$ </a:t>
            </a:r>
            <a:r>
              <a:rPr lang="en-US" sz="2000" dirty="0" smtClean="0">
                <a:solidFill>
                  <a:srgbClr val="FF3300"/>
                </a:solidFill>
                <a:latin typeface="Courier" pitchFamily="49" charset="0"/>
              </a:rPr>
              <a:t>echo $SHELL</a:t>
            </a:r>
            <a:r>
              <a:rPr lang="en-US" sz="2000" dirty="0" smtClean="0"/>
              <a:t> (SHELL is a pre-defined variable)</a:t>
            </a:r>
          </a:p>
          <a:p>
            <a:pPr marL="346075" lvl="1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To switch shell: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$ exec </a:t>
            </a:r>
            <a:r>
              <a:rPr lang="en-US" sz="2000" dirty="0" err="1" smtClean="0"/>
              <a:t>shellname</a:t>
            </a:r>
            <a:r>
              <a:rPr lang="en-US" sz="2000" dirty="0" smtClean="0"/>
              <a:t> (e.g.,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exec bash</a:t>
            </a:r>
            <a:r>
              <a:rPr lang="en-US" sz="2000" dirty="0" smtClean="0"/>
              <a:t> or simply type  </a:t>
            </a:r>
            <a:r>
              <a:rPr lang="en-US" sz="2000" dirty="0" smtClean="0">
                <a:solidFill>
                  <a:srgbClr val="00B050"/>
                </a:solidFill>
                <a:latin typeface="Courier" pitchFamily="49" charset="0"/>
              </a:rPr>
              <a:t>bash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You can switch from one shell to another by just typing the name of the shell. </a:t>
            </a:r>
          </a:p>
          <a:p>
            <a:pPr lvl="1" eaLnBrk="1" hangingPunct="1"/>
            <a:endParaRPr lang="en-GB" sz="2000" dirty="0">
              <a:solidFill>
                <a:srgbClr val="FF3300"/>
              </a:solidFill>
              <a:latin typeface="Courier" pitchFamily="49" charset="0"/>
            </a:endParaRPr>
          </a:p>
          <a:p>
            <a:pPr lvl="1" eaLnBrk="1" hangingPunct="1"/>
            <a:r>
              <a:rPr lang="en-GB" sz="2000" dirty="0" smtClean="0">
                <a:solidFill>
                  <a:srgbClr val="00B050"/>
                </a:solidFill>
                <a:latin typeface="Courier" pitchFamily="49" charset="0"/>
              </a:rPr>
              <a:t>exit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 smtClean="0"/>
              <a:t>return you back to previous shell.</a:t>
            </a:r>
          </a:p>
        </p:txBody>
      </p:sp>
    </p:spTree>
    <p:extLst>
      <p:ext uri="{BB962C8B-B14F-4D97-AF65-F5344CB8AC3E}">
        <p14:creationId xmlns:p14="http://schemas.microsoft.com/office/powerpoint/2010/main" val="259283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ko-KR" sz="4000" dirty="0"/>
              <a:t>Bash advantages</a:t>
            </a:r>
            <a:endParaRPr lang="en-US" altLang="ko-KR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32062" y="1716351"/>
            <a:ext cx="7926387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Tab completion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History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Aliases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Environment variables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Functions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Shortcuts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 smtClean="0">
                <a:ea typeface="宋体" pitchFamily="2" charset="-122"/>
              </a:rPr>
              <a:t>Programming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3807917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ko-KR" sz="4000" dirty="0" smtClean="0"/>
              <a:t>Shortcuts</a:t>
            </a:r>
            <a:endParaRPr lang="en-US" altLang="ko-KR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926387" cy="48006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Ctrl + r		# Match the pattern in the command history	</a:t>
            </a:r>
          </a:p>
          <a:p>
            <a:pPr>
              <a:lnSpc>
                <a:spcPct val="70000"/>
              </a:lnSpc>
            </a:pPr>
            <a:endParaRPr lang="en-US" sz="1800" b="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Alt + .		# Show the last word from the previous command</a:t>
            </a:r>
          </a:p>
          <a:p>
            <a:pPr>
              <a:lnSpc>
                <a:spcPct val="70000"/>
              </a:lnSpc>
            </a:pPr>
            <a:endParaRPr lang="en-US" sz="1800" b="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Ctrl + d		# Exist from the current shell</a:t>
            </a:r>
          </a:p>
          <a:p>
            <a:pPr>
              <a:lnSpc>
                <a:spcPct val="70000"/>
              </a:lnSpc>
            </a:pPr>
            <a:endParaRPr lang="en-US" sz="180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dirty="0" smtClean="0">
                <a:ea typeface="宋体" pitchFamily="2" charset="-122"/>
              </a:rPr>
              <a:t>Ctrl + A		# Moves the cursor to the starting of the command</a:t>
            </a:r>
          </a:p>
          <a:p>
            <a:pPr>
              <a:lnSpc>
                <a:spcPct val="70000"/>
              </a:lnSpc>
            </a:pPr>
            <a:endParaRPr lang="en-US" sz="1800" b="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Ctr</a:t>
            </a:r>
            <a:r>
              <a:rPr lang="en-US" sz="1800" dirty="0" smtClean="0">
                <a:ea typeface="宋体" pitchFamily="2" charset="-122"/>
              </a:rPr>
              <a:t>l + E		# Moves the cursor to the end of the command</a:t>
            </a:r>
          </a:p>
          <a:p>
            <a:pPr>
              <a:lnSpc>
                <a:spcPct val="70000"/>
              </a:lnSpc>
            </a:pPr>
            <a:endParaRPr lang="en-US" sz="1800" b="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Ctr</a:t>
            </a:r>
            <a:r>
              <a:rPr lang="en-US" sz="1800" dirty="0" smtClean="0">
                <a:ea typeface="宋体" pitchFamily="2" charset="-122"/>
              </a:rPr>
              <a:t>l + u		# Deletes the command from the current cursor position to 		the starting</a:t>
            </a:r>
          </a:p>
          <a:p>
            <a:pPr>
              <a:lnSpc>
                <a:spcPct val="70000"/>
              </a:lnSpc>
            </a:pPr>
            <a:endParaRPr lang="en-US" sz="1800" b="0" dirty="0" smtClean="0">
              <a:ea typeface="宋体" pitchFamily="2" charset="-122"/>
            </a:endParaRPr>
          </a:p>
          <a:p>
            <a:pPr>
              <a:lnSpc>
                <a:spcPct val="70000"/>
              </a:lnSpc>
            </a:pPr>
            <a:r>
              <a:rPr lang="en-US" sz="1800" b="0" dirty="0" smtClean="0">
                <a:ea typeface="宋体" pitchFamily="2" charset="-122"/>
              </a:rPr>
              <a:t>Ctrl + k 		# Deletes the command from the current cursor to the end of 		the command</a:t>
            </a:r>
          </a:p>
        </p:txBody>
      </p:sp>
    </p:spTree>
    <p:extLst>
      <p:ext uri="{BB962C8B-B14F-4D97-AF65-F5344CB8AC3E}">
        <p14:creationId xmlns:p14="http://schemas.microsoft.com/office/powerpoint/2010/main" val="3952546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Linux command syntax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4837" cy="4571999"/>
          </a:xfrm>
        </p:spPr>
        <p:txBody>
          <a:bodyPr>
            <a:no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command [&lt;options1&gt;&lt;option2&gt;…….] [&lt;argument1&gt; &lt;argument2&gt; …. ]</a:t>
            </a:r>
            <a:endParaRPr lang="en-US" sz="1800" b="0" dirty="0" smtClean="0"/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 smtClean="0"/>
              <a:t>    Ex: 	</a:t>
            </a:r>
            <a:r>
              <a:rPr lang="en-US" sz="1800" b="0" dirty="0" err="1" smtClean="0"/>
              <a:t>ls</a:t>
            </a:r>
            <a:r>
              <a:rPr lang="en-US" sz="1800" b="0" dirty="0" smtClean="0"/>
              <a:t> –l 	(Command with only one option)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ls –a –l	 (Command with two options)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ls –al	 (Command with two options combined)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ls –al /</a:t>
            </a:r>
            <a:r>
              <a:rPr lang="en-US" sz="1800" b="0" dirty="0" err="1" smtClean="0"/>
              <a:t>var</a:t>
            </a:r>
            <a:r>
              <a:rPr lang="en-US" sz="1800" b="0" dirty="0" smtClean="0"/>
              <a:t>	 (Command with combined options and one argument)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ls –al /</a:t>
            </a:r>
            <a:r>
              <a:rPr lang="en-US" sz="1800" b="0" dirty="0" err="1" smtClean="0"/>
              <a:t>var</a:t>
            </a:r>
            <a:r>
              <a:rPr lang="en-US" sz="1800" b="0" dirty="0" smtClean="0"/>
              <a:t>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	(Command with combined options and two arguments)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74713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Directory Management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8224837" cy="4571999"/>
          </a:xfrm>
        </p:spPr>
        <p:txBody>
          <a:bodyPr>
            <a:no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ls</a:t>
            </a:r>
            <a:r>
              <a:rPr lang="en-US" sz="1800" dirty="0" smtClean="0"/>
              <a:t> </a:t>
            </a:r>
            <a:r>
              <a:rPr lang="en-US" sz="1800" b="1" dirty="0" smtClean="0"/>
              <a:t>		</a:t>
            </a:r>
            <a:r>
              <a:rPr lang="en-US" sz="1800" b="0" dirty="0" smtClean="0"/>
              <a:t>List contents of a directory. 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 smtClean="0"/>
              <a:t>   	 Ex: </a:t>
            </a:r>
            <a:r>
              <a:rPr lang="en-US" sz="1800" b="0" dirty="0" smtClean="0"/>
              <a:t>ls, ls –l , ls –al, ls –ld, ls –R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touch</a:t>
            </a:r>
            <a:r>
              <a:rPr lang="en-US" sz="1800" dirty="0" smtClean="0"/>
              <a:t> 		</a:t>
            </a:r>
            <a:r>
              <a:rPr lang="en-US" sz="1800" b="0" dirty="0" smtClean="0"/>
              <a:t>Change file timestamps to the current time. Make the file if it 		doesn't exist.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 smtClean="0"/>
              <a:t>   	Ex: </a:t>
            </a:r>
            <a:r>
              <a:rPr lang="en-US" sz="1800" b="0" dirty="0" smtClean="0"/>
              <a:t>touch &lt;filename&gt;</a:t>
            </a:r>
          </a:p>
          <a:p>
            <a:pPr algn="just">
              <a:buClr>
                <a:schemeClr val="tx1"/>
              </a:buClr>
            </a:pPr>
            <a:endParaRPr lang="en-US" sz="1800" dirty="0" smtClean="0"/>
          </a:p>
          <a:p>
            <a:pPr algn="just"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cat</a:t>
            </a:r>
            <a:r>
              <a:rPr lang="en-US" sz="1800" dirty="0" smtClean="0"/>
              <a:t>  		</a:t>
            </a:r>
            <a:r>
              <a:rPr lang="en-US" sz="1800" b="0" dirty="0" smtClean="0"/>
              <a:t>Displays the file contents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b="0" dirty="0" smtClean="0"/>
              <a:t>	</a:t>
            </a:r>
            <a:r>
              <a:rPr lang="en-US" sz="1800" dirty="0" smtClean="0"/>
              <a:t>Ex</a:t>
            </a:r>
            <a:r>
              <a:rPr lang="en-US" sz="1800" b="0" dirty="0" smtClean="0"/>
              <a:t>: cat filename.txt</a:t>
            </a:r>
          </a:p>
          <a:p>
            <a:pPr algn="just">
              <a:buClr>
                <a:schemeClr val="tx1"/>
              </a:buClr>
            </a:pPr>
            <a:endParaRPr lang="en-US" sz="1800" dirty="0" smtClean="0"/>
          </a:p>
          <a:p>
            <a:pPr algn="just"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tac</a:t>
            </a:r>
            <a:r>
              <a:rPr lang="en-US" sz="1800" dirty="0" smtClean="0"/>
              <a:t>  		</a:t>
            </a:r>
            <a:r>
              <a:rPr lang="en-US" sz="1800" b="0" dirty="0" smtClean="0"/>
              <a:t>Displays the file contents in reverse order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b="0" dirty="0" smtClean="0"/>
              <a:t>	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tac</a:t>
            </a:r>
            <a:r>
              <a:rPr lang="en-US" sz="1800" b="0" dirty="0" smtClean="0"/>
              <a:t> filename.txt</a:t>
            </a:r>
          </a:p>
          <a:p>
            <a:pPr algn="just">
              <a:buClr>
                <a:schemeClr val="tx1"/>
              </a:buClr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62291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Directory Management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447800"/>
            <a:ext cx="8224837" cy="4571999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cp</a:t>
            </a:r>
            <a:r>
              <a:rPr lang="en-US" sz="1800" dirty="0" smtClean="0">
                <a:solidFill>
                  <a:srgbClr val="00B050"/>
                </a:solidFill>
              </a:rPr>
              <a:t>		</a:t>
            </a:r>
            <a:r>
              <a:rPr lang="en-US" sz="1800" dirty="0" smtClean="0"/>
              <a:t> </a:t>
            </a:r>
            <a:r>
              <a:rPr lang="en-US" sz="1800" b="0" dirty="0" smtClean="0"/>
              <a:t>Copy a file from one location to another. 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     	</a:t>
            </a:r>
            <a:r>
              <a:rPr lang="en-US" sz="1800" dirty="0" smtClean="0"/>
              <a:t>Ex</a:t>
            </a:r>
            <a:r>
              <a:rPr lang="en-US" sz="1800" b="0" dirty="0" smtClean="0"/>
              <a:t>: cp file1 file2 	 Copy file1 to file2;     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0" dirty="0" smtClean="0"/>
              <a:t> 	Ex: cp –R dir1 dir2 : Copy dir1 to dir2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mv</a:t>
            </a:r>
            <a:r>
              <a:rPr lang="en-US" sz="1800" b="0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Move or rename a file or directory. 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    	</a:t>
            </a:r>
            <a:r>
              <a:rPr lang="en-US" sz="1800" dirty="0" smtClean="0"/>
              <a:t>Ex</a:t>
            </a:r>
            <a:r>
              <a:rPr lang="en-US" sz="1800" b="0" dirty="0" smtClean="0"/>
              <a:t>: mv &lt;source&gt; &lt;destination&gt;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echo		</a:t>
            </a:r>
            <a:r>
              <a:rPr lang="en-US" sz="1800" dirty="0" smtClean="0"/>
              <a:t>prints the argument on the screen </a:t>
            </a:r>
            <a:endParaRPr lang="en-US" sz="1800" dirty="0"/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/>
              <a:t>    </a:t>
            </a:r>
            <a:r>
              <a:rPr lang="en-US" sz="1800" dirty="0" smtClean="0"/>
              <a:t>	Ex</a:t>
            </a:r>
            <a:r>
              <a:rPr lang="en-US" sz="1800" dirty="0"/>
              <a:t>: </a:t>
            </a:r>
            <a:r>
              <a:rPr lang="en-US" sz="1800" dirty="0" smtClean="0"/>
              <a:t>echo “hello world”</a:t>
            </a:r>
            <a:endParaRPr lang="en-US" sz="1800" dirty="0"/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en-US" sz="1800" b="0" dirty="0" smtClean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printf</a:t>
            </a:r>
            <a:r>
              <a:rPr lang="en-US" sz="1800" dirty="0" smtClean="0">
                <a:solidFill>
                  <a:srgbClr val="00B050"/>
                </a:solidFill>
              </a:rPr>
              <a:t> 		</a:t>
            </a:r>
            <a:r>
              <a:rPr lang="en-US" sz="1800" dirty="0" smtClean="0"/>
              <a:t>Prints the argument in given format </a:t>
            </a:r>
            <a:endParaRPr lang="en-US" sz="1800" dirty="0"/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/>
              <a:t>    </a:t>
            </a:r>
            <a:r>
              <a:rPr lang="en-US" sz="1800" dirty="0" smtClean="0"/>
              <a:t>	Ex</a:t>
            </a:r>
            <a:r>
              <a:rPr lang="en-US" sz="1800" dirty="0"/>
              <a:t>: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“hello world” ( new line character is not added by default)</a:t>
            </a:r>
            <a:endParaRPr lang="en-US" sz="1800" dirty="0"/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906435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Directory Management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690689"/>
            <a:ext cx="8224837" cy="3571875"/>
          </a:xfrm>
        </p:spPr>
        <p:txBody>
          <a:bodyPr/>
          <a:lstStyle/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mkdir</a:t>
            </a:r>
            <a:r>
              <a:rPr lang="en-US" sz="1800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Make a directory. 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mkdir</a:t>
            </a:r>
            <a:r>
              <a:rPr lang="en-US" sz="1800" b="0" dirty="0" smtClean="0"/>
              <a:t> &lt;directory name&gt; : Makes a directory 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 </a:t>
            </a:r>
            <a:r>
              <a:rPr lang="en-US" sz="1800" b="0" i="1" dirty="0" err="1" smtClean="0"/>
              <a:t>mkdir</a:t>
            </a:r>
            <a:r>
              <a:rPr lang="en-US" sz="1800" b="0" i="1" dirty="0" smtClean="0"/>
              <a:t> –p /www/</a:t>
            </a:r>
            <a:r>
              <a:rPr lang="en-US" sz="1800" b="0" i="1" dirty="0" err="1" smtClean="0"/>
              <a:t>chache</a:t>
            </a:r>
            <a:r>
              <a:rPr lang="en-US" sz="1800" b="0" i="1" dirty="0" smtClean="0"/>
              <a:t>/</a:t>
            </a:r>
            <a:r>
              <a:rPr lang="en-US" sz="1800" b="0" i="1" dirty="0" err="1" smtClean="0"/>
              <a:t>var</a:t>
            </a:r>
            <a:r>
              <a:rPr lang="en-US" sz="1800" b="0" i="1" dirty="0" smtClean="0"/>
              <a:t>/log </a:t>
            </a:r>
            <a:r>
              <a:rPr lang="en-US" sz="1800" b="0" dirty="0" smtClean="0"/>
              <a:t>will create all the directories recursively 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pwd</a:t>
            </a:r>
            <a:r>
              <a:rPr lang="en-US" sz="1800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Print or list the present working directory with full path.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1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cd</a:t>
            </a:r>
            <a:r>
              <a:rPr lang="en-US" sz="1800" b="1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Change the current directory. With no arguments "cd" changes 		to the users home directory. (</a:t>
            </a:r>
            <a:r>
              <a:rPr lang="en-US" sz="1800" b="0" dirty="0" err="1" smtClean="0"/>
              <a:t>cd</a:t>
            </a:r>
            <a:r>
              <a:rPr lang="en-US" sz="1800" b="0" dirty="0" smtClean="0"/>
              <a:t> &lt;directory path&gt;)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rm</a:t>
            </a:r>
            <a:r>
              <a:rPr lang="en-US" sz="1800" dirty="0" smtClean="0"/>
              <a:t> 		</a:t>
            </a:r>
            <a:r>
              <a:rPr lang="en-US" sz="1800" b="0" dirty="0" smtClean="0"/>
              <a:t>Delete files (Remove files). (rm –</a:t>
            </a:r>
            <a:r>
              <a:rPr lang="en-US" sz="1800" b="0" dirty="0" err="1" smtClean="0"/>
              <a:t>rf</a:t>
            </a:r>
            <a:r>
              <a:rPr lang="en-US" sz="1800" b="0" dirty="0" smtClean="0"/>
              <a:t> &lt;directory/file&gt;)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rmdir</a:t>
            </a:r>
            <a:r>
              <a:rPr lang="en-US" sz="1800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Removes a directory. </a:t>
            </a:r>
          </a:p>
          <a:p>
            <a:pPr lvl="3" algn="just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b="0" dirty="0" smtClean="0"/>
              <a:t>The directory must be empty. (</a:t>
            </a:r>
            <a:r>
              <a:rPr lang="en-US" b="0" dirty="0" err="1" smtClean="0"/>
              <a:t>rmdir</a:t>
            </a:r>
            <a:r>
              <a:rPr lang="en-US" b="0" dirty="0" smtClean="0"/>
              <a:t> &lt;directory&gt;) </a:t>
            </a:r>
          </a:p>
          <a:p>
            <a:pPr lvl="3" algn="just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b="0" dirty="0" smtClean="0"/>
              <a:t>Use rm –r to remove the directory recursively</a:t>
            </a:r>
            <a:endParaRPr lang="en-US" sz="1800" b="1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35324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Directory Management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690689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tree</a:t>
            </a:r>
            <a:r>
              <a:rPr lang="en-US" sz="1800" dirty="0" smtClean="0"/>
              <a:t>  		</a:t>
            </a:r>
            <a:r>
              <a:rPr lang="en-US" sz="1800" b="0" dirty="0" smtClean="0"/>
              <a:t>Displays the contents of the given directory in a tree format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1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12688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Shell built-ins</a:t>
            </a:r>
          </a:p>
          <a:p>
            <a:endParaRPr lang="en-IN" sz="1800" dirty="0" smtClean="0"/>
          </a:p>
          <a:p>
            <a:r>
              <a:rPr lang="en-IN" sz="1800" dirty="0" smtClean="0"/>
              <a:t>Aliases</a:t>
            </a:r>
          </a:p>
          <a:p>
            <a:endParaRPr lang="en-IN" sz="1800" dirty="0" smtClean="0"/>
          </a:p>
          <a:p>
            <a:r>
              <a:rPr lang="en-IN" sz="1800" dirty="0" smtClean="0"/>
              <a:t>External commands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271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built-ins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Part of your shell</a:t>
            </a:r>
          </a:p>
          <a:p>
            <a:endParaRPr lang="en-IN" dirty="0"/>
          </a:p>
          <a:p>
            <a:r>
              <a:rPr lang="en-IN" dirty="0" smtClean="0"/>
              <a:t>Different from shell to shell</a:t>
            </a:r>
          </a:p>
          <a:p>
            <a:endParaRPr lang="en-IN" dirty="0"/>
          </a:p>
          <a:p>
            <a:r>
              <a:rPr lang="en-IN" dirty="0" smtClean="0"/>
              <a:t>cd, </a:t>
            </a:r>
            <a:r>
              <a:rPr lang="en-IN" dirty="0" err="1" smtClean="0"/>
              <a:t>pwd</a:t>
            </a:r>
            <a:r>
              <a:rPr lang="en-IN" dirty="0" smtClean="0"/>
              <a:t>, </a:t>
            </a:r>
            <a:r>
              <a:rPr lang="en-IN" dirty="0" err="1" smtClean="0"/>
              <a:t>umask</a:t>
            </a:r>
            <a:r>
              <a:rPr lang="en-IN" dirty="0" smtClean="0"/>
              <a:t> etc..</a:t>
            </a:r>
          </a:p>
          <a:p>
            <a:endParaRPr lang="en-IN" dirty="0"/>
          </a:p>
          <a:p>
            <a:r>
              <a:rPr lang="en-IN" dirty="0" smtClean="0"/>
              <a:t>type &lt;command&gt; will tell you if it is shell built-in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76799"/>
            <a:ext cx="5791200" cy="1323703"/>
          </a:xfrm>
          <a:prstGeom prst="rect">
            <a:avLst/>
          </a:prstGeom>
          <a:ln>
            <a:solidFill>
              <a:srgbClr val="003366"/>
            </a:solidFill>
          </a:ln>
        </p:spPr>
      </p:pic>
    </p:spTree>
    <p:extLst>
      <p:ext uri="{BB962C8B-B14F-4D97-AF65-F5344CB8AC3E}">
        <p14:creationId xmlns:p14="http://schemas.microsoft.com/office/powerpoint/2010/main" val="8476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Aliases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Created by users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00B050"/>
                </a:solidFill>
              </a:rPr>
              <a:t>aliases</a:t>
            </a:r>
            <a:r>
              <a:rPr lang="en-IN" dirty="0" smtClean="0"/>
              <a:t> command displays all the existing aliases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3804"/>
            <a:ext cx="5028571" cy="28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Other commands available from different packages</a:t>
            </a:r>
          </a:p>
          <a:p>
            <a:endParaRPr lang="en-IN" sz="1800" dirty="0"/>
          </a:p>
          <a:p>
            <a:r>
              <a:rPr lang="en-IN" sz="1800" dirty="0" smtClean="0"/>
              <a:t>ls, </a:t>
            </a:r>
            <a:r>
              <a:rPr lang="en-IN" sz="1800" dirty="0" err="1" smtClean="0"/>
              <a:t>mkdir</a:t>
            </a:r>
            <a:r>
              <a:rPr lang="en-IN" sz="1800" dirty="0" smtClean="0"/>
              <a:t>, </a:t>
            </a:r>
            <a:r>
              <a:rPr lang="en-IN" sz="1800" dirty="0" err="1" smtClean="0"/>
              <a:t>ifconfig</a:t>
            </a:r>
            <a:r>
              <a:rPr lang="en-IN" sz="1800" dirty="0" smtClean="0"/>
              <a:t>, hostname etc..</a:t>
            </a: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5476190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55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5786437" cy="3733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Version of UNIX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Linus Torvalds – Creator of Linux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Free Software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Open Source Operating System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Source Code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file contents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idx="1"/>
          </p:nvPr>
        </p:nvSpPr>
        <p:spPr>
          <a:xfrm>
            <a:off x="628651" y="1717985"/>
            <a:ext cx="7753350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cmp</a:t>
            </a:r>
            <a:r>
              <a:rPr lang="en-US" sz="1800" dirty="0" smtClean="0">
                <a:solidFill>
                  <a:srgbClr val="000066"/>
                </a:solidFill>
              </a:rPr>
              <a:t>		C</a:t>
            </a:r>
            <a:r>
              <a:rPr lang="en-US" sz="1800" b="0" dirty="0" smtClean="0">
                <a:solidFill>
                  <a:srgbClr val="000066"/>
                </a:solidFill>
              </a:rPr>
              <a:t>ompares the data in the files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endParaRPr lang="en-US" sz="1500" dirty="0" smtClean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diff</a:t>
            </a:r>
            <a:r>
              <a:rPr lang="en-US" sz="1800" dirty="0" smtClean="0">
                <a:solidFill>
                  <a:srgbClr val="000066"/>
                </a:solidFill>
              </a:rPr>
              <a:t>  		</a:t>
            </a:r>
            <a:r>
              <a:rPr lang="en-US" sz="1800" b="0" dirty="0" smtClean="0">
                <a:solidFill>
                  <a:srgbClr val="000066"/>
                </a:solidFill>
              </a:rPr>
              <a:t>Finds the differences in the files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join</a:t>
            </a:r>
            <a:r>
              <a:rPr lang="en-US" sz="1800" dirty="0" smtClean="0">
                <a:solidFill>
                  <a:srgbClr val="000066"/>
                </a:solidFill>
              </a:rPr>
              <a:t>		</a:t>
            </a:r>
            <a:r>
              <a:rPr lang="en-US" sz="1800" b="0" dirty="0" smtClean="0">
                <a:solidFill>
                  <a:srgbClr val="000066"/>
                </a:solidFill>
              </a:rPr>
              <a:t>Joins the files contents line by line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paste</a:t>
            </a:r>
            <a:r>
              <a:rPr lang="en-US" sz="1800" dirty="0" smtClean="0">
                <a:solidFill>
                  <a:srgbClr val="000066"/>
                </a:solidFill>
              </a:rPr>
              <a:t>  		</a:t>
            </a:r>
            <a:r>
              <a:rPr lang="en-US" sz="1800" b="0" dirty="0" smtClean="0">
                <a:solidFill>
                  <a:srgbClr val="000066"/>
                </a:solidFill>
              </a:rPr>
              <a:t>paste the contents side by side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cut</a:t>
            </a:r>
            <a:r>
              <a:rPr lang="en-US" sz="1800" dirty="0" smtClean="0">
                <a:solidFill>
                  <a:srgbClr val="000066"/>
                </a:solidFill>
              </a:rPr>
              <a:t>		</a:t>
            </a:r>
            <a:r>
              <a:rPr lang="en-US" sz="1800" b="0" dirty="0" smtClean="0">
                <a:solidFill>
                  <a:srgbClr val="000066"/>
                </a:solidFill>
              </a:rPr>
              <a:t>Cuts and display the files of the file by the give delimiter</a:t>
            </a:r>
          </a:p>
          <a:p>
            <a:pPr>
              <a:lnSpc>
                <a:spcPct val="80000"/>
              </a:lnSpc>
              <a:spcBef>
                <a:spcPct val="40000"/>
              </a:spcBef>
              <a:buClr>
                <a:srgbClr val="000000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sort</a:t>
            </a:r>
            <a:r>
              <a:rPr lang="en-US" sz="1800" dirty="0" smtClean="0">
                <a:solidFill>
                  <a:srgbClr val="000066"/>
                </a:solidFill>
              </a:rPr>
              <a:t> 		</a:t>
            </a:r>
            <a:r>
              <a:rPr lang="en-US" sz="1800" b="0" dirty="0" smtClean="0">
                <a:solidFill>
                  <a:srgbClr val="000066"/>
                </a:solidFill>
              </a:rPr>
              <a:t>Sort a file alphabetically.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uniq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0066"/>
                </a:solidFill>
              </a:rPr>
              <a:t>		</a:t>
            </a:r>
            <a:r>
              <a:rPr lang="en-US" sz="1800" b="0" dirty="0" smtClean="0">
                <a:solidFill>
                  <a:srgbClr val="000066"/>
                </a:solidFill>
              </a:rPr>
              <a:t>Remove duplicate lines from a sorted file.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b="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71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Searching</a:t>
            </a:r>
            <a:r>
              <a:rPr lang="en-US" dirty="0" smtClean="0">
                <a:solidFill>
                  <a:schemeClr val="bg1"/>
                </a:solidFill>
              </a:rPr>
              <a:t> files/content of the files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676400"/>
            <a:ext cx="8224837" cy="4571999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Arial" charset="0"/>
              </a:rPr>
              <a:t>grep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dirty="0" smtClean="0">
                <a:latin typeface="Arial" charset="0"/>
              </a:rPr>
              <a:t>	</a:t>
            </a:r>
            <a:r>
              <a:rPr lang="en-US" sz="1800" b="0" dirty="0" smtClean="0">
                <a:latin typeface="Arial" charset="0"/>
              </a:rPr>
              <a:t>Searches for the given pattern in the files.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b="0" dirty="0" smtClean="0">
                <a:latin typeface="Arial" charset="0"/>
              </a:rPr>
              <a:t>	</a:t>
            </a:r>
            <a:r>
              <a:rPr lang="en-US" sz="1800" dirty="0" smtClean="0">
                <a:latin typeface="Arial" charset="0"/>
              </a:rPr>
              <a:t>Ex : </a:t>
            </a:r>
            <a:r>
              <a:rPr lang="en-US" sz="1800" b="0" dirty="0" err="1" smtClean="0">
                <a:latin typeface="Arial" charset="0"/>
              </a:rPr>
              <a:t>grep</a:t>
            </a:r>
            <a:r>
              <a:rPr lang="en-US" sz="1800" b="0" dirty="0" smtClean="0">
                <a:latin typeface="Arial" charset="0"/>
              </a:rPr>
              <a:t> &lt;string&gt; &lt;filename&gt;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b="0" dirty="0" smtClean="0">
                <a:latin typeface="Arial" charset="0"/>
              </a:rPr>
              <a:t>		</a:t>
            </a:r>
            <a:r>
              <a:rPr lang="en-US" sz="1800" b="0" dirty="0" err="1" smtClean="0">
                <a:latin typeface="Arial" charset="0"/>
              </a:rPr>
              <a:t>grep</a:t>
            </a:r>
            <a:r>
              <a:rPr lang="en-US" sz="1800" b="0" dirty="0" smtClean="0">
                <a:latin typeface="Arial" charset="0"/>
              </a:rPr>
              <a:t> hello  goodbye.txt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1800" dirty="0" smtClean="0">
              <a:latin typeface="Arial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find</a:t>
            </a:r>
            <a:r>
              <a:rPr lang="en-US" sz="1800" b="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b="0" dirty="0" err="1" smtClean="0">
                <a:latin typeface="Arial" charset="0"/>
              </a:rPr>
              <a:t>Find</a:t>
            </a:r>
            <a:r>
              <a:rPr lang="en-US" sz="1800" b="0" dirty="0" smtClean="0">
                <a:latin typeface="Arial" charset="0"/>
              </a:rPr>
              <a:t> files (find &lt;start directory&gt; -name &lt;file name&gt; -print)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1800" b="0" dirty="0" smtClean="0">
                <a:latin typeface="Arial" charset="0"/>
              </a:rPr>
              <a:t>    </a:t>
            </a:r>
            <a:r>
              <a:rPr lang="en-US" sz="1800" dirty="0" smtClean="0">
                <a:latin typeface="Arial" charset="0"/>
              </a:rPr>
              <a:t>Ex</a:t>
            </a:r>
            <a:r>
              <a:rPr lang="en-US" sz="1800" b="0" dirty="0" smtClean="0">
                <a:latin typeface="Arial" charset="0"/>
              </a:rPr>
              <a:t>: </a:t>
            </a:r>
            <a:r>
              <a:rPr lang="en-US" sz="1800" b="0" i="1" dirty="0" smtClean="0">
                <a:latin typeface="Arial" charset="0"/>
              </a:rPr>
              <a:t>find /home –name readme -print</a:t>
            </a:r>
            <a:r>
              <a:rPr lang="en-US" sz="1800" b="0" dirty="0" smtClean="0">
                <a:latin typeface="Arial" charset="0"/>
              </a:rPr>
              <a:t>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b="0" dirty="0" smtClean="0">
                <a:latin typeface="Arial" charset="0"/>
              </a:rPr>
              <a:t>    Search for readme starting at home and output full path, “/home" = Search starting at the home directory and proceed through all its subdirectories; "-name readme" = Search for a file named readme "-print" = Output the full path to that file</a:t>
            </a:r>
          </a:p>
          <a:p>
            <a:pPr marL="0" indent="0" algn="just">
              <a:lnSpc>
                <a:spcPct val="80000"/>
              </a:lnSpc>
              <a:buClr>
                <a:srgbClr val="DF0587"/>
              </a:buClr>
              <a:buNone/>
            </a:pPr>
            <a:endParaRPr lang="en-US" sz="1800" dirty="0" smtClean="0">
              <a:latin typeface="Arial" charset="0"/>
            </a:endParaRPr>
          </a:p>
          <a:p>
            <a:pPr marL="0" indent="0" algn="just">
              <a:lnSpc>
                <a:spcPct val="80000"/>
              </a:lnSpc>
              <a:buClr>
                <a:srgbClr val="DF0587"/>
              </a:buClr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charset="0"/>
              </a:rPr>
              <a:t>locate</a:t>
            </a:r>
            <a:r>
              <a:rPr lang="en-US" sz="1800" b="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</a:rPr>
              <a:t>File locating program that uses the </a:t>
            </a:r>
            <a:r>
              <a:rPr lang="en-US" sz="1800" b="0" dirty="0" err="1" smtClean="0">
                <a:latin typeface="Arial" charset="0"/>
              </a:rPr>
              <a:t>slocate</a:t>
            </a:r>
            <a:r>
              <a:rPr lang="en-US" sz="1800" b="0" dirty="0" smtClean="0">
                <a:latin typeface="Arial" charset="0"/>
              </a:rPr>
              <a:t> database. </a:t>
            </a:r>
          </a:p>
          <a:p>
            <a:pPr marL="0" indent="0" algn="just">
              <a:lnSpc>
                <a:spcPct val="80000"/>
              </a:lnSpc>
              <a:buClr>
                <a:srgbClr val="DF0587"/>
              </a:buClr>
              <a:buNone/>
            </a:pPr>
            <a:r>
              <a:rPr lang="en-US" sz="1800" b="0" dirty="0" smtClean="0">
                <a:latin typeface="Arial" charset="0"/>
              </a:rPr>
              <a:t>    </a:t>
            </a:r>
            <a:r>
              <a:rPr lang="en-US" sz="1800" dirty="0" smtClean="0">
                <a:latin typeface="Arial" charset="0"/>
              </a:rPr>
              <a:t>Ex</a:t>
            </a:r>
            <a:r>
              <a:rPr lang="en-US" sz="1800" b="0" dirty="0" smtClean="0">
                <a:latin typeface="Arial" charset="0"/>
              </a:rPr>
              <a:t>: locate –u to create the database,</a:t>
            </a:r>
          </a:p>
          <a:p>
            <a:pPr marL="0" indent="0" algn="just">
              <a:lnSpc>
                <a:spcPct val="80000"/>
              </a:lnSpc>
              <a:buClr>
                <a:srgbClr val="DF0587"/>
              </a:buClr>
              <a:buNone/>
            </a:pPr>
            <a:r>
              <a:rPr lang="en-US" sz="1800" b="0" dirty="0" smtClean="0">
                <a:latin typeface="Arial" charset="0"/>
              </a:rPr>
              <a:t>          locate &lt;file/directory&gt; to find file/directory</a:t>
            </a:r>
          </a:p>
          <a:p>
            <a:pPr marL="0" indent="0"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en-US" sz="1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7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8224837" cy="4572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err="1" smtClean="0">
                <a:latin typeface="Arial" charset="0"/>
              </a:rPr>
              <a:t>gzip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	</a:t>
            </a:r>
            <a:r>
              <a:rPr lang="en-US" sz="1800" dirty="0" smtClean="0">
                <a:latin typeface="Arial" charset="0"/>
              </a:rPr>
              <a:t>	</a:t>
            </a:r>
            <a:r>
              <a:rPr lang="en-US" sz="1800" b="0" dirty="0" smtClean="0">
                <a:latin typeface="Arial" charset="0"/>
              </a:rPr>
              <a:t>zip a file to a </a:t>
            </a:r>
            <a:r>
              <a:rPr lang="en-US" sz="1800" b="0" dirty="0" err="1" smtClean="0">
                <a:latin typeface="Arial" charset="0"/>
              </a:rPr>
              <a:t>gz</a:t>
            </a:r>
            <a:r>
              <a:rPr lang="en-US" sz="1800" b="0" dirty="0" smtClean="0">
                <a:latin typeface="Arial" charset="0"/>
              </a:rPr>
              <a:t> file.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err="1" smtClean="0">
                <a:latin typeface="Arial" charset="0"/>
              </a:rPr>
              <a:t>gunzip</a:t>
            </a:r>
            <a:r>
              <a:rPr lang="en-US" sz="1800" b="0" dirty="0" smtClean="0">
                <a:latin typeface="Arial" charset="0"/>
              </a:rPr>
              <a:t> 		unzip a </a:t>
            </a:r>
            <a:r>
              <a:rPr lang="en-US" sz="1800" b="0" dirty="0" err="1" smtClean="0">
                <a:latin typeface="Arial" charset="0"/>
              </a:rPr>
              <a:t>gz</a:t>
            </a:r>
            <a:r>
              <a:rPr lang="en-US" sz="1800" b="0" dirty="0" smtClean="0">
                <a:latin typeface="Arial" charset="0"/>
              </a:rPr>
              <a:t> file.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smtClean="0">
                <a:latin typeface="Arial" charset="0"/>
              </a:rPr>
              <a:t>zip</a:t>
            </a:r>
            <a:r>
              <a:rPr lang="en-US" sz="1800" b="0" dirty="0" smtClean="0">
                <a:latin typeface="Arial" charset="0"/>
              </a:rPr>
              <a:t> 		Compresses a file to a .zip file.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smtClean="0">
                <a:latin typeface="Arial" charset="0"/>
              </a:rPr>
              <a:t>unzip </a:t>
            </a:r>
            <a:r>
              <a:rPr lang="en-US" sz="1800" dirty="0">
                <a:latin typeface="Arial" charset="0"/>
              </a:rPr>
              <a:t>	</a:t>
            </a:r>
            <a:r>
              <a:rPr lang="en-US" sz="1800" dirty="0" smtClean="0">
                <a:latin typeface="Arial" charset="0"/>
              </a:rPr>
              <a:t>	</a:t>
            </a:r>
            <a:r>
              <a:rPr lang="en-US" sz="1800" b="0" dirty="0" err="1" smtClean="0">
                <a:latin typeface="Arial" charset="0"/>
              </a:rPr>
              <a:t>Uncompresses</a:t>
            </a:r>
            <a:r>
              <a:rPr lang="en-US" sz="1800" b="0" dirty="0" smtClean="0">
                <a:latin typeface="Arial" charset="0"/>
              </a:rPr>
              <a:t> a file with .zip extension.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dirty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b="0" dirty="0" smtClean="0">
                <a:latin typeface="Arial" charset="0"/>
              </a:rPr>
              <a:t>bzip2		Compress using bzip2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dirty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b="0" dirty="0" smtClean="0">
                <a:latin typeface="Arial" charset="0"/>
              </a:rPr>
              <a:t>bunzip2	</a:t>
            </a:r>
            <a:r>
              <a:rPr lang="en-US" sz="1800" b="0" dirty="0" err="1" smtClean="0">
                <a:latin typeface="Arial" charset="0"/>
              </a:rPr>
              <a:t>Uncompress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smtClean="0">
                <a:latin typeface="Arial" charset="0"/>
              </a:rPr>
              <a:t>using bunzip2</a:t>
            </a:r>
            <a:endParaRPr lang="en-US" sz="1800" b="0" dirty="0" smtClean="0">
              <a:latin typeface="Arial" charset="0"/>
            </a:endParaRPr>
          </a:p>
        </p:txBody>
      </p:sp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Compress</a:t>
            </a:r>
          </a:p>
        </p:txBody>
      </p:sp>
    </p:spTree>
    <p:extLst>
      <p:ext uri="{BB962C8B-B14F-4D97-AF65-F5344CB8AC3E}">
        <p14:creationId xmlns:p14="http://schemas.microsoft.com/office/powerpoint/2010/main" val="3478116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8224837" cy="45720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smtClean="0">
                <a:latin typeface="Arial" charset="0"/>
              </a:rPr>
              <a:t>tar</a:t>
            </a:r>
            <a:r>
              <a:rPr lang="en-US" sz="1800" b="0" dirty="0" smtClean="0">
                <a:latin typeface="Arial" charset="0"/>
              </a:rPr>
              <a:t> 	Archives files and directories. Can store files and directories on tapes.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b="0" dirty="0" smtClean="0">
                <a:latin typeface="Arial" charset="0"/>
              </a:rPr>
              <a:t>    Ex: tar -</a:t>
            </a:r>
            <a:r>
              <a:rPr lang="en-US" sz="1800" b="0" dirty="0" err="1" smtClean="0">
                <a:latin typeface="Arial" charset="0"/>
              </a:rPr>
              <a:t>zcvf</a:t>
            </a:r>
            <a:r>
              <a:rPr lang="en-US" sz="1800" b="0" dirty="0" smtClean="0">
                <a:latin typeface="Arial" charset="0"/>
              </a:rPr>
              <a:t> &lt;destination&gt; &lt;files/directories&gt; - Archive copy groups of files. tar –</a:t>
            </a:r>
            <a:r>
              <a:rPr lang="en-US" sz="1800" b="0" dirty="0" err="1" smtClean="0">
                <a:latin typeface="Arial" charset="0"/>
              </a:rPr>
              <a:t>zxvf</a:t>
            </a:r>
            <a:r>
              <a:rPr lang="en-US" sz="1800" b="0" dirty="0" smtClean="0">
                <a:latin typeface="Arial" charset="0"/>
              </a:rPr>
              <a:t> &lt;compressed file&gt; to uncompress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1800" dirty="0" err="1" smtClean="0">
                <a:latin typeface="Arial" charset="0"/>
              </a:rPr>
              <a:t>cpio</a:t>
            </a:r>
            <a:r>
              <a:rPr lang="en-US" sz="1800" dirty="0" smtClean="0">
                <a:latin typeface="Arial" charset="0"/>
              </a:rPr>
              <a:t> 	Can </a:t>
            </a:r>
            <a:r>
              <a:rPr lang="en-US" sz="1800" dirty="0">
                <a:latin typeface="Arial" charset="0"/>
              </a:rPr>
              <a:t>store files on tapes. to/from archives.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</a:pPr>
            <a:endParaRPr lang="en-US" sz="1800" b="0" dirty="0" smtClean="0">
              <a:latin typeface="Arial" charset="0"/>
            </a:endParaRPr>
          </a:p>
        </p:txBody>
      </p:sp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3980393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help from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5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Help commands</a:t>
            </a:r>
            <a:endParaRPr lang="en-GB" dirty="0" smtClean="0"/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436562" y="1657707"/>
            <a:ext cx="827087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apropos</a:t>
            </a:r>
            <a:r>
              <a:rPr lang="en-US" dirty="0" smtClean="0">
                <a:latin typeface="+mn-lt"/>
              </a:rPr>
              <a:t> To quickly search the available commands for a specific task</a:t>
            </a:r>
            <a:endParaRPr lang="en-US" dirty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man</a:t>
            </a:r>
            <a:r>
              <a:rPr lang="en-US" dirty="0" smtClean="0">
                <a:latin typeface="+mn-lt"/>
              </a:rPr>
              <a:t> To understand the working of the command and possible options use 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info</a:t>
            </a:r>
            <a:r>
              <a:rPr lang="en-US" dirty="0" smtClean="0">
                <a:latin typeface="+mn-lt"/>
              </a:rPr>
              <a:t> Using </a:t>
            </a:r>
            <a:r>
              <a:rPr lang="en-US" dirty="0">
                <a:latin typeface="+mn-lt"/>
              </a:rPr>
              <a:t>the GNU Info </a:t>
            </a:r>
            <a:r>
              <a:rPr lang="en-US" dirty="0" smtClean="0">
                <a:latin typeface="+mn-lt"/>
              </a:rPr>
              <a:t>System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+mn-lt"/>
              </a:rPr>
              <a:t>whereis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Locate the binary and man page files for a command. (</a:t>
            </a:r>
            <a:r>
              <a:rPr lang="en-US" dirty="0" err="1" smtClean="0">
                <a:latin typeface="+mn-lt"/>
              </a:rPr>
              <a:t>whereis</a:t>
            </a:r>
            <a:r>
              <a:rPr lang="en-US" dirty="0" smtClean="0">
                <a:latin typeface="+mn-lt"/>
              </a:rPr>
              <a:t> &lt;program/command&gt;)</a:t>
            </a:r>
          </a:p>
          <a:p>
            <a:pPr marL="28575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  </a:t>
            </a:r>
          </a:p>
          <a:p>
            <a:pPr marL="28575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which</a:t>
            </a:r>
            <a:r>
              <a:rPr lang="en-US" dirty="0" smtClean="0">
                <a:latin typeface="+mn-lt"/>
              </a:rPr>
              <a:t> Show full path of commands where given commands reside. (which &lt;command&gt;)</a:t>
            </a:r>
          </a:p>
          <a:p>
            <a:pPr marL="28575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Many </a:t>
            </a:r>
            <a:r>
              <a:rPr lang="en-US" dirty="0">
                <a:latin typeface="+mn-lt"/>
              </a:rPr>
              <a:t>tools have a long−style option, `−−help', that outputs usage information about the tool, including the options and arguments the tool takes. Ex: </a:t>
            </a:r>
            <a:r>
              <a:rPr lang="en-US" dirty="0" err="1">
                <a:latin typeface="+mn-lt"/>
              </a:rPr>
              <a:t>whoami</a:t>
            </a:r>
            <a:r>
              <a:rPr lang="en-US" dirty="0">
                <a:latin typeface="+mn-lt"/>
              </a:rPr>
              <a:t> --</a:t>
            </a:r>
            <a:r>
              <a:rPr lang="en-US" dirty="0" smtClean="0">
                <a:latin typeface="+mn-lt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824348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man sections</a:t>
            </a:r>
            <a:endParaRPr lang="en-GB" dirty="0" smtClean="0"/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436562" y="1524000"/>
            <a:ext cx="827087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 smtClean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</a:t>
            </a:r>
            <a:r>
              <a:rPr lang="en-US" dirty="0" smtClean="0">
                <a:latin typeface="+mn-lt"/>
              </a:rPr>
              <a:t>     1   </a:t>
            </a:r>
            <a:r>
              <a:rPr lang="en-US" dirty="0">
                <a:latin typeface="+mn-lt"/>
              </a:rPr>
              <a:t>Executable programs or shell commands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2   System calls (functions provided by the kernel)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3   Library calls (functions within program libraries)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4   Special files (usually found in /</a:t>
            </a:r>
            <a:r>
              <a:rPr lang="en-US" dirty="0" err="1">
                <a:latin typeface="+mn-lt"/>
              </a:rPr>
              <a:t>dev</a:t>
            </a:r>
            <a:r>
              <a:rPr lang="en-US" dirty="0">
                <a:latin typeface="+mn-lt"/>
              </a:rPr>
              <a:t>)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5   File formats and conventions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 /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passwd</a:t>
            </a:r>
            <a:endParaRPr lang="en-US" dirty="0">
              <a:latin typeface="+mn-lt"/>
            </a:endParaRP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6   Games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7   Miscellaneous (including macro packages and conventions), e.g. man(7), </a:t>
            </a:r>
            <a:r>
              <a:rPr lang="en-US" dirty="0" err="1">
                <a:latin typeface="+mn-lt"/>
              </a:rPr>
              <a:t>groff</a:t>
            </a:r>
            <a:r>
              <a:rPr lang="en-US" dirty="0">
                <a:latin typeface="+mn-lt"/>
              </a:rPr>
              <a:t>(7)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8   System administration commands (usually only for root)</a:t>
            </a:r>
          </a:p>
          <a:p>
            <a:pPr marL="285750" indent="-285750" algn="just" defTabSz="814388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      9   Kernel routines [Non standard]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972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Exit status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>
          <a:xfrm>
            <a:off x="628651" y="1700925"/>
            <a:ext cx="7219950" cy="4571999"/>
          </a:xfrm>
        </p:spPr>
        <p:txBody>
          <a:bodyPr>
            <a:no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400" dirty="0" smtClean="0"/>
              <a:t>0-255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0 		successful</a:t>
            </a:r>
            <a:endParaRPr lang="en-US" sz="1800" b="0" dirty="0" smtClean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1-255 		error 	</a:t>
            </a:r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/>
          </a:p>
          <a:p>
            <a:pPr algn="just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/>
              <a:t>echo </a:t>
            </a:r>
            <a:r>
              <a:rPr lang="en-US" sz="1800" dirty="0" smtClean="0"/>
              <a:t>$?		Displays the exit status of the previous command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69895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19551" y="1721396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date</a:t>
            </a:r>
            <a:r>
              <a:rPr lang="en-US" sz="1600" dirty="0" smtClean="0">
                <a:latin typeface="Arial" charset="0"/>
              </a:rPr>
              <a:t>  	</a:t>
            </a:r>
            <a:r>
              <a:rPr lang="en-US" sz="1600" b="0" dirty="0" smtClean="0">
                <a:latin typeface="Arial" charset="0"/>
              </a:rPr>
              <a:t>Display or change the system date.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600" b="0" dirty="0" smtClean="0">
                <a:latin typeface="Arial" charset="0"/>
              </a:rPr>
              <a:t>	</a:t>
            </a:r>
            <a:r>
              <a:rPr lang="en-US" sz="1600" dirty="0" smtClean="0">
                <a:latin typeface="Arial" charset="0"/>
              </a:rPr>
              <a:t>Ex</a:t>
            </a:r>
            <a:r>
              <a:rPr lang="en-US" sz="1600" b="0" dirty="0" smtClean="0">
                <a:latin typeface="Arial" charset="0"/>
              </a:rPr>
              <a:t>: date, date –s “</a:t>
            </a:r>
            <a:r>
              <a:rPr lang="en-US" sz="1600" b="0" dirty="0" err="1" smtClean="0">
                <a:latin typeface="Arial" charset="0"/>
              </a:rPr>
              <a:t>oct</a:t>
            </a:r>
            <a:r>
              <a:rPr lang="en-US" sz="1600" b="0" dirty="0" smtClean="0">
                <a:latin typeface="Arial" charset="0"/>
              </a:rPr>
              <a:t> 20”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600" b="0" dirty="0">
                <a:latin typeface="Arial" charset="0"/>
              </a:rPr>
              <a:t> </a:t>
            </a:r>
            <a:r>
              <a:rPr lang="en-US" sz="1600" b="0" dirty="0" smtClean="0">
                <a:latin typeface="Arial" charset="0"/>
              </a:rPr>
              <a:t>  		date +%d	to display only todays’ date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600" b="0" dirty="0">
                <a:latin typeface="Arial" charset="0"/>
              </a:rPr>
              <a:t> 		date </a:t>
            </a:r>
            <a:r>
              <a:rPr lang="en-US" sz="1600" b="0" dirty="0" smtClean="0">
                <a:latin typeface="Arial" charset="0"/>
              </a:rPr>
              <a:t>+%m	to </a:t>
            </a:r>
            <a:r>
              <a:rPr lang="en-US" sz="1600" b="0" dirty="0">
                <a:latin typeface="Arial" charset="0"/>
              </a:rPr>
              <a:t>display only the </a:t>
            </a:r>
            <a:r>
              <a:rPr lang="en-US" sz="1600" b="0" dirty="0" smtClean="0">
                <a:latin typeface="Arial" charset="0"/>
              </a:rPr>
              <a:t>current month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cal</a:t>
            </a: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	</a:t>
            </a:r>
            <a:r>
              <a:rPr lang="en-US" sz="1600" b="0" dirty="0" smtClean="0">
                <a:latin typeface="Arial" charset="0"/>
              </a:rPr>
              <a:t>displays the current month from the calendar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who</a:t>
            </a:r>
            <a:r>
              <a:rPr lang="en-US" sz="1600" dirty="0" smtClean="0">
                <a:latin typeface="Arial" charset="0"/>
              </a:rPr>
              <a:t>  	</a:t>
            </a:r>
            <a:r>
              <a:rPr lang="en-US" sz="1600" b="0" dirty="0" smtClean="0">
                <a:latin typeface="Arial" charset="0"/>
              </a:rPr>
              <a:t>See who logged into the system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w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	</a:t>
            </a:r>
            <a:r>
              <a:rPr lang="en-US" sz="1600" b="0" dirty="0" smtClean="0">
                <a:latin typeface="Arial" charset="0"/>
              </a:rPr>
              <a:t>See who logged into the system and what are they doing currently with some advanced options.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printf</a:t>
            </a: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 	</a:t>
            </a:r>
            <a:r>
              <a:rPr lang="en-US" sz="1600" b="0" dirty="0" smtClean="0">
                <a:latin typeface="Arial" charset="0"/>
              </a:rPr>
              <a:t>Print the statements with nice formatting.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b="0" dirty="0" smtClean="0">
              <a:latin typeface="Arial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exit</a:t>
            </a:r>
            <a:r>
              <a:rPr lang="en-US" sz="1600" dirty="0" smtClean="0">
                <a:latin typeface="Arial" charset="0"/>
              </a:rPr>
              <a:t>  	</a:t>
            </a:r>
            <a:r>
              <a:rPr lang="en-US" sz="1600" b="0" dirty="0" smtClean="0">
                <a:latin typeface="Arial" charset="0"/>
              </a:rPr>
              <a:t>Exit from the shell.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0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762000" y="1685002"/>
            <a:ext cx="6623050" cy="35718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uptime</a:t>
            </a:r>
            <a:r>
              <a:rPr lang="en-US" sz="1600" dirty="0" smtClean="0">
                <a:latin typeface="Arial" charset="0"/>
              </a:rPr>
              <a:t> 		d</a:t>
            </a:r>
            <a:r>
              <a:rPr lang="en-US" sz="1600" b="0" dirty="0" smtClean="0">
                <a:latin typeface="Arial" charset="0"/>
              </a:rPr>
              <a:t>isplays </a:t>
            </a:r>
            <a:r>
              <a:rPr lang="en-IN" sz="1600" b="0" dirty="0" smtClean="0">
                <a:latin typeface="Arial" charset="0"/>
              </a:rPr>
              <a:t>how </a:t>
            </a:r>
            <a:r>
              <a:rPr lang="en-IN" sz="1600" b="0" dirty="0">
                <a:latin typeface="Arial" charset="0"/>
              </a:rPr>
              <a:t>long the system has been </a:t>
            </a:r>
            <a:r>
              <a:rPr lang="en-IN" sz="1600" b="0" dirty="0" smtClean="0">
                <a:latin typeface="Arial" charset="0"/>
              </a:rPr>
              <a:t>running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cat /proc/</a:t>
            </a: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cpuinfo</a:t>
            </a:r>
            <a:r>
              <a:rPr lang="en-US" sz="1600" dirty="0" smtClean="0">
                <a:latin typeface="Arial" charset="0"/>
              </a:rPr>
              <a:t> 	</a:t>
            </a:r>
            <a:r>
              <a:rPr lang="en-IN" sz="1600" b="0" dirty="0" smtClean="0">
                <a:latin typeface="Arial" charset="0"/>
              </a:rPr>
              <a:t>displays the process information</a:t>
            </a: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free</a:t>
            </a:r>
            <a:r>
              <a:rPr lang="en-US" sz="1600" dirty="0" smtClean="0">
                <a:latin typeface="Arial" charset="0"/>
              </a:rPr>
              <a:t> 		</a:t>
            </a:r>
            <a:r>
              <a:rPr lang="en-IN" sz="1600" b="0" dirty="0">
                <a:latin typeface="Arial" charset="0"/>
              </a:rPr>
              <a:t> </a:t>
            </a:r>
            <a:r>
              <a:rPr lang="en-IN" sz="1600" b="0" dirty="0" smtClean="0">
                <a:latin typeface="Arial" charset="0"/>
              </a:rPr>
              <a:t>displays RAM available and used on the system</a:t>
            </a:r>
            <a:endParaRPr lang="en-US" sz="16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df</a:t>
            </a: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		</a:t>
            </a:r>
            <a:r>
              <a:rPr lang="en-IN" sz="1600" b="0" dirty="0">
                <a:latin typeface="Arial" charset="0"/>
              </a:rPr>
              <a:t> </a:t>
            </a:r>
            <a:r>
              <a:rPr lang="en-IN" sz="1600" b="0" dirty="0" smtClean="0">
                <a:latin typeface="Arial" charset="0"/>
              </a:rPr>
              <a:t>displays the available partitions and their sizes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IN" sz="1600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fdisk</a:t>
            </a: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		</a:t>
            </a:r>
            <a:r>
              <a:rPr lang="en-IN" sz="1600" b="0" dirty="0">
                <a:latin typeface="Arial" charset="0"/>
              </a:rPr>
              <a:t> displays or manipulate disk partition table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ifconfig</a:t>
            </a:r>
            <a:r>
              <a:rPr lang="en-US" sz="1600" dirty="0" smtClean="0">
                <a:latin typeface="Arial" charset="0"/>
              </a:rPr>
              <a:t>	</a:t>
            </a:r>
            <a:r>
              <a:rPr lang="en-IN" sz="1600" b="0" dirty="0">
                <a:latin typeface="Arial" charset="0"/>
              </a:rPr>
              <a:t> </a:t>
            </a:r>
            <a:r>
              <a:rPr lang="en-IN" sz="1600" b="0" dirty="0" smtClean="0">
                <a:latin typeface="Arial" charset="0"/>
              </a:rPr>
              <a:t>	displays network information of the system</a:t>
            </a: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ps</a:t>
            </a:r>
            <a:r>
              <a:rPr lang="en-US" sz="1600" dirty="0" smtClean="0">
                <a:latin typeface="Arial" charset="0"/>
              </a:rPr>
              <a:t>		</a:t>
            </a:r>
            <a:r>
              <a:rPr lang="en-IN" sz="1600" b="0" dirty="0">
                <a:latin typeface="Arial" charset="0"/>
              </a:rPr>
              <a:t> </a:t>
            </a:r>
            <a:r>
              <a:rPr lang="en-IN" sz="1600" b="0" dirty="0" smtClean="0">
                <a:latin typeface="Arial" charset="0"/>
              </a:rPr>
              <a:t>displays the process running by the current user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ps</a:t>
            </a: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 -</a:t>
            </a:r>
            <a:r>
              <a:rPr lang="en-US" sz="1600" dirty="0" err="1" smtClean="0">
                <a:solidFill>
                  <a:srgbClr val="00B050"/>
                </a:solidFill>
                <a:latin typeface="Arial" charset="0"/>
              </a:rPr>
              <a:t>ef</a:t>
            </a:r>
            <a:r>
              <a:rPr lang="en-US" sz="1600" dirty="0">
                <a:solidFill>
                  <a:srgbClr val="00B050"/>
                </a:solidFill>
                <a:latin typeface="Arial" charset="0"/>
              </a:rPr>
              <a:t>	</a:t>
            </a:r>
            <a:r>
              <a:rPr lang="en-US" sz="1600" dirty="0">
                <a:latin typeface="Arial" charset="0"/>
              </a:rPr>
              <a:t>	</a:t>
            </a:r>
            <a:r>
              <a:rPr lang="en-IN" sz="1600" b="0" dirty="0">
                <a:latin typeface="Arial" charset="0"/>
              </a:rPr>
              <a:t> displays </a:t>
            </a:r>
            <a:r>
              <a:rPr lang="en-IN" sz="1600" b="0" dirty="0" smtClean="0">
                <a:latin typeface="Arial" charset="0"/>
              </a:rPr>
              <a:t>all the </a:t>
            </a:r>
            <a:r>
              <a:rPr lang="en-IN" sz="1600" b="0" dirty="0">
                <a:latin typeface="Arial" charset="0"/>
              </a:rPr>
              <a:t>process </a:t>
            </a:r>
            <a:r>
              <a:rPr lang="en-IN" sz="1600" b="0" dirty="0" smtClean="0">
                <a:latin typeface="Arial" charset="0"/>
              </a:rPr>
              <a:t>running</a:t>
            </a:r>
            <a:endParaRPr lang="en-IN" sz="16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7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Linux Used?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30925" y="1828800"/>
            <a:ext cx="5786437" cy="3733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/>
              <a:t>Personal </a:t>
            </a:r>
            <a:r>
              <a:rPr lang="en-US" sz="1800" dirty="0" smtClean="0"/>
              <a:t>Workstation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/>
              <a:t>File and Print Server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smtClean="0"/>
              <a:t>Internet </a:t>
            </a:r>
            <a:r>
              <a:rPr lang="en-US" sz="1800" dirty="0"/>
              <a:t>Service Provider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smtClean="0"/>
              <a:t>Webhosting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smtClean="0"/>
              <a:t>Mail servers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39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762000" y="1685002"/>
            <a:ext cx="6623050" cy="35718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>
                <a:solidFill>
                  <a:srgbClr val="00B050"/>
                </a:solidFill>
                <a:latin typeface="Arial" charset="0"/>
              </a:rPr>
              <a:t>top</a:t>
            </a:r>
            <a:r>
              <a:rPr lang="en-US" sz="1600" dirty="0" smtClean="0">
                <a:latin typeface="Arial" charset="0"/>
              </a:rPr>
              <a:t>		</a:t>
            </a:r>
            <a:r>
              <a:rPr lang="en-IN" sz="1600" dirty="0" smtClean="0">
                <a:latin typeface="Arial" charset="0"/>
              </a:rPr>
              <a:t>monitors the processes running on systems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IN" sz="1600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IN" sz="1600" dirty="0" smtClean="0">
                <a:solidFill>
                  <a:srgbClr val="00B050"/>
                </a:solidFill>
                <a:latin typeface="Arial" charset="0"/>
              </a:rPr>
              <a:t>route</a:t>
            </a:r>
            <a:r>
              <a:rPr lang="en-IN" sz="1600" dirty="0" smtClean="0">
                <a:latin typeface="Arial" charset="0"/>
              </a:rPr>
              <a:t>		prints routing table information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IN" sz="1600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IN" sz="1600" b="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56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Performing calculations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$(( ))		</a:t>
            </a:r>
            <a:r>
              <a:rPr lang="en-US" sz="1800" dirty="0" smtClean="0"/>
              <a:t>Perform arithmetic expressions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/>
              <a:t>Ex: 	echo $((4+5))	prints 9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wc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	Counts the number of lines in a file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bc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	</a:t>
            </a:r>
            <a:r>
              <a:rPr lang="en-US" sz="1800" b="0" dirty="0" smtClean="0"/>
              <a:t>Basic calculator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dirty="0" smtClean="0"/>
              <a:t>Ex: 	echo 4+5 | </a:t>
            </a:r>
            <a:r>
              <a:rPr lang="en-US" sz="1600" dirty="0" err="1" smtClean="0"/>
              <a:t>bc</a:t>
            </a:r>
            <a:r>
              <a:rPr lang="en-US" sz="1600" dirty="0" smtClean="0"/>
              <a:t>	prints 9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6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expr</a:t>
            </a:r>
            <a:r>
              <a:rPr lang="en-US" sz="1800" dirty="0" smtClean="0"/>
              <a:t> 	  	</a:t>
            </a:r>
            <a:r>
              <a:rPr lang="en-US" sz="1800" b="0" dirty="0" smtClean="0"/>
              <a:t>Perform any calculations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let</a:t>
            </a:r>
            <a:r>
              <a:rPr lang="en-US" sz="1800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6329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Network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19551" y="1721396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ping		</a:t>
            </a:r>
            <a:r>
              <a:rPr lang="en-US" sz="1800" dirty="0" smtClean="0"/>
              <a:t>Checks if the remote server is responding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nslookup</a:t>
            </a: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00B050"/>
                </a:solidFill>
              </a:rPr>
              <a:t> </a:t>
            </a:r>
            <a:r>
              <a:rPr lang="en-IN" sz="1800" dirty="0"/>
              <a:t>query Internet name servers interactively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traceroute	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tcpdump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iptables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firewall-</a:t>
            </a:r>
            <a:r>
              <a:rPr lang="en-US" sz="1800" dirty="0" err="1" smtClean="0">
                <a:solidFill>
                  <a:srgbClr val="00B050"/>
                </a:solidFill>
              </a:rPr>
              <a:t>cmd</a:t>
            </a:r>
            <a:r>
              <a:rPr lang="en-US" sz="1800" dirty="0" smtClean="0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590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Network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19551" y="1721396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ssh</a:t>
            </a:r>
            <a:r>
              <a:rPr lang="en-US" sz="1800" dirty="0" smtClean="0">
                <a:solidFill>
                  <a:srgbClr val="00B050"/>
                </a:solidFill>
              </a:rPr>
              <a:t>		</a:t>
            </a:r>
            <a:r>
              <a:rPr lang="en-US" sz="1800" dirty="0" smtClean="0"/>
              <a:t>Login to remote server using </a:t>
            </a:r>
            <a:r>
              <a:rPr lang="en-US" sz="1800" dirty="0" err="1" smtClean="0"/>
              <a:t>ssh</a:t>
            </a:r>
            <a:r>
              <a:rPr lang="en-US" sz="1800" dirty="0" smtClean="0"/>
              <a:t> protocol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scp</a:t>
            </a: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 smtClean="0"/>
              <a:t>Upload or download files from remote machines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sftp</a:t>
            </a: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IN" sz="1800" dirty="0">
                <a:solidFill>
                  <a:srgbClr val="00B050"/>
                </a:solidFill>
              </a:rPr>
              <a:t>	</a:t>
            </a:r>
            <a:r>
              <a:rPr lang="en-IN" sz="1800" dirty="0"/>
              <a:t>Upload or download files from remote </a:t>
            </a:r>
            <a:r>
              <a:rPr lang="en-IN" sz="1800" dirty="0" smtClean="0"/>
              <a:t>machines. 			</a:t>
            </a:r>
            <a:r>
              <a:rPr lang="en-IN" dirty="0" smtClean="0"/>
              <a:t>Has many other advantages over </a:t>
            </a:r>
            <a:r>
              <a:rPr lang="en-IN" dirty="0" err="1" smtClean="0"/>
              <a:t>scp</a:t>
            </a:r>
            <a:endParaRPr lang="en-US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telnet		</a:t>
            </a:r>
            <a:r>
              <a:rPr lang="en-US" sz="1800" dirty="0" smtClean="0"/>
              <a:t>login to remote servers using telnet protocol or checks the remote service connectivity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ftp		</a:t>
            </a:r>
            <a:r>
              <a:rPr lang="en-US" sz="1800" dirty="0" smtClean="0"/>
              <a:t>Login to remote server using ftp protocol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6048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buClr>
                <a:schemeClr val="tx1"/>
              </a:buClr>
              <a:buSzTx/>
            </a:pPr>
            <a:r>
              <a:rPr lang="en-US" dirty="0"/>
              <a:t>Anything is a file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3124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ctr" anchorCtr="1" compatLnSpc="1">
            <a:prstTxWarp prst="textNoShape">
              <a:avLst/>
            </a:prstTxWarp>
          </a:bodyPr>
          <a:lstStyle>
            <a:lvl1pPr marL="231775" indent="-231775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35C5FF"/>
              </a:buClr>
              <a:buSzPct val="100000"/>
              <a:buFont typeface="Arial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31775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915988" indent="-22383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3pPr>
            <a:lvl4pPr marL="1257300" indent="-227013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4pPr>
            <a:lvl5pPr marL="1601788" indent="-23018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</a:defRPr>
            </a:lvl5pPr>
            <a:lvl6pPr marL="2058988" indent="-23018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</a:defRPr>
            </a:lvl6pPr>
            <a:lvl7pPr marL="2516188" indent="-23018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</a:defRPr>
            </a:lvl7pPr>
            <a:lvl8pPr marL="2973388" indent="-23018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</a:defRPr>
            </a:lvl8pPr>
            <a:lvl9pPr marL="3430588" indent="-230188" algn="l" defTabSz="814388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endParaRPr lang="en-US" sz="2000" b="0" kern="0" dirty="0"/>
          </a:p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sz="2000" b="0" kern="0" dirty="0" smtClean="0"/>
              <a:t>File</a:t>
            </a:r>
          </a:p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sz="2000" b="0" kern="0" dirty="0" smtClean="0"/>
              <a:t>Directory</a:t>
            </a:r>
          </a:p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sz="2000" b="0" kern="0" dirty="0" smtClean="0"/>
              <a:t>Hard disk</a:t>
            </a:r>
          </a:p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sz="2000" b="0" kern="0" dirty="0" smtClean="0"/>
              <a:t>Printer</a:t>
            </a:r>
          </a:p>
          <a:p>
            <a:pPr marL="342900" indent="-342900" defTabSz="914400" eaLnBrk="1" hangingPunct="1">
              <a:buClr>
                <a:schemeClr val="tx1"/>
              </a:buClr>
              <a:buSzTx/>
              <a:buFontTx/>
              <a:buChar char="•"/>
            </a:pPr>
            <a:endParaRPr lang="en-US" sz="20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6132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dirty="0" smtClean="0"/>
              <a:t>File Types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67400" cy="4495800"/>
          </a:xfrm>
        </p:spPr>
        <p:txBody>
          <a:bodyPr/>
          <a:lstStyle/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Files				-</a:t>
            </a:r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Directories			d	</a:t>
            </a:r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Links				l	</a:t>
            </a:r>
            <a:endParaRPr lang="en-US" sz="1800" b="0" dirty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Block devices			b</a:t>
            </a:r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Character devices		c</a:t>
            </a:r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Pipes				p</a:t>
            </a:r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endParaRPr lang="en-US" sz="1800" b="0" dirty="0" smtClean="0"/>
          </a:p>
          <a:p>
            <a:pPr marL="342900" indent="-342900" defTabSz="914400">
              <a:buClr>
                <a:schemeClr val="tx1"/>
              </a:buClr>
              <a:buSzTx/>
              <a:buFontTx/>
              <a:buChar char="•"/>
            </a:pPr>
            <a:r>
              <a:rPr lang="en-US" sz="1800" b="0" dirty="0" smtClean="0"/>
              <a:t>Sockets			s</a:t>
            </a:r>
          </a:p>
        </p:txBody>
      </p:sp>
    </p:spTree>
    <p:extLst>
      <p:ext uri="{BB962C8B-B14F-4D97-AF65-F5344CB8AC3E}">
        <p14:creationId xmlns:p14="http://schemas.microsoft.com/office/powerpoint/2010/main" val="4751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Types</a:t>
            </a:r>
            <a:endParaRPr lang="en-US" sz="20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4419600" cy="25146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Character devices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/>
              <a:t>Block devices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Pseudo-devices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Character devices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1" dirty="0" smtClean="0"/>
              <a:t>Character </a:t>
            </a:r>
            <a:r>
              <a:rPr lang="en-US" sz="2000" b="0" i="1" dirty="0"/>
              <a:t>special files</a:t>
            </a:r>
            <a:r>
              <a:rPr lang="en-US" sz="2000" b="0" dirty="0"/>
              <a:t> or </a:t>
            </a:r>
            <a:r>
              <a:rPr lang="en-US" sz="2000" b="0" i="1" dirty="0"/>
              <a:t>character devices</a:t>
            </a:r>
            <a:r>
              <a:rPr lang="en-US" sz="2000" b="0" dirty="0"/>
              <a:t> provide </a:t>
            </a:r>
            <a:r>
              <a:rPr lang="en-US" sz="2000" b="0" dirty="0" err="1"/>
              <a:t>unbuffered</a:t>
            </a:r>
            <a:r>
              <a:rPr lang="en-US" sz="2000" b="0" dirty="0"/>
              <a:t>, direct access to the hardware device. </a:t>
            </a:r>
            <a:endParaRPr lang="en-US" sz="2000" b="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do not necessarily allow you to read or write single characters at a time</a:t>
            </a:r>
            <a:r>
              <a:rPr lang="en-US" sz="2000" b="0" dirty="0"/>
              <a:t>; that is up to the device in question. </a:t>
            </a:r>
            <a:endParaRPr lang="en-US" sz="2000" b="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dirty="0" smtClean="0"/>
              <a:t>Examples</a:t>
            </a:r>
          </a:p>
          <a:p>
            <a:pPr lvl="2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1700" dirty="0">
                <a:solidFill>
                  <a:prstClr val="black"/>
                </a:solidFill>
              </a:rPr>
              <a:t>Monitor</a:t>
            </a:r>
          </a:p>
          <a:p>
            <a:pPr lvl="2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1700" dirty="0">
                <a:solidFill>
                  <a:prstClr val="black"/>
                </a:solidFill>
              </a:rPr>
              <a:t>Keyboard</a:t>
            </a:r>
          </a:p>
          <a:p>
            <a:pPr lvl="2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1700" dirty="0">
                <a:solidFill>
                  <a:prstClr val="black"/>
                </a:solidFill>
              </a:rPr>
              <a:t>Printer</a:t>
            </a:r>
          </a:p>
          <a:p>
            <a:pPr lvl="2">
              <a:buClr>
                <a:schemeClr val="tx1"/>
              </a:buClr>
            </a:pPr>
            <a:endParaRPr lang="en-US" sz="1700" b="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5786437" cy="3733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/>
              <a:t>Red Hat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/>
              <a:t>Corel Linux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err="1" smtClean="0"/>
              <a:t>Debian</a:t>
            </a:r>
            <a:r>
              <a:rPr lang="en-IN" sz="1800" dirty="0" smtClean="0"/>
              <a:t> </a:t>
            </a:r>
            <a:r>
              <a:rPr lang="en-IN" sz="1800" dirty="0"/>
              <a:t>GNU/Linux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err="1" smtClean="0"/>
              <a:t>OpenLinux</a:t>
            </a:r>
            <a:r>
              <a:rPr lang="en-IN" sz="1800" dirty="0" smtClean="0"/>
              <a:t> </a:t>
            </a:r>
            <a:r>
              <a:rPr lang="en-IN" sz="1800" dirty="0"/>
              <a:t>(Caldera)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smtClean="0"/>
              <a:t>Slackware</a:t>
            </a: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err="1" smtClean="0"/>
              <a:t>SuSE</a:t>
            </a: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800" dirty="0" err="1" smtClean="0"/>
              <a:t>TurboLinux</a:t>
            </a:r>
            <a:endParaRPr lang="en-IN" sz="18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294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dirty="0"/>
              <a:t>Block special files or block devices provide buffered access to the </a:t>
            </a:r>
            <a:r>
              <a:rPr lang="en-US" sz="2000" b="0" dirty="0" smtClean="0"/>
              <a:t>hardware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Examples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Hard disk</a:t>
            </a:r>
          </a:p>
          <a:p>
            <a:pPr lvl="2">
              <a:buClr>
                <a:schemeClr val="tx1"/>
              </a:buClr>
            </a:pPr>
            <a:endParaRPr lang="en-US" sz="1700" b="0" dirty="0"/>
          </a:p>
        </p:txBody>
      </p:sp>
    </p:spTree>
    <p:extLst>
      <p:ext uri="{BB962C8B-B14F-4D97-AF65-F5344CB8AC3E}">
        <p14:creationId xmlns:p14="http://schemas.microsoft.com/office/powerpoint/2010/main" val="32842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Pseudo devices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382000" cy="4572000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dirty="0"/>
              <a:t>Device nodes on Unix-like systems do not necessarily have to correspond </a:t>
            </a:r>
            <a:r>
              <a:rPr lang="en-US" sz="2000" b="0" dirty="0" smtClean="0"/>
              <a:t>to physical devices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dirty="0" smtClean="0"/>
              <a:t>They </a:t>
            </a:r>
            <a:r>
              <a:rPr lang="en-US" sz="2000" b="0" dirty="0"/>
              <a:t>provide various functions handled by the operating system</a:t>
            </a:r>
            <a:r>
              <a:rPr lang="en-US" sz="2000" b="0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Examples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700" dirty="0" smtClean="0"/>
              <a:t>/dev/null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700" dirty="0" smtClean="0"/>
              <a:t>/dev/random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700" dirty="0" smtClean="0"/>
              <a:t>/dev/zero</a:t>
            </a:r>
          </a:p>
        </p:txBody>
      </p:sp>
    </p:spTree>
    <p:extLst>
      <p:ext uri="{BB962C8B-B14F-4D97-AF65-F5344CB8AC3E}">
        <p14:creationId xmlns:p14="http://schemas.microsoft.com/office/powerpoint/2010/main" val="1613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8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sz="1600" dirty="0" smtClean="0"/>
              <a:t>.	Matches </a:t>
            </a:r>
            <a:r>
              <a:rPr lang="en-US" sz="1600" dirty="0"/>
              <a:t>any single character</a:t>
            </a:r>
            <a:r>
              <a:rPr lang="en-US" sz="1600" dirty="0" smtClean="0"/>
              <a:t>.</a:t>
            </a:r>
          </a:p>
          <a:p>
            <a:pPr marL="0" indent="0" fontAlgn="ctr">
              <a:buNone/>
            </a:pPr>
            <a:endParaRPr lang="en-IN" sz="1600" dirty="0"/>
          </a:p>
          <a:p>
            <a:pPr marL="0" indent="0" fontAlgn="ctr">
              <a:buNone/>
            </a:pPr>
            <a:r>
              <a:rPr lang="en-US" sz="1600" dirty="0" smtClean="0"/>
              <a:t>?	The </a:t>
            </a:r>
            <a:r>
              <a:rPr lang="en-US" sz="1600" dirty="0"/>
              <a:t>preceding item is optional and will be matched, at most, once.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*	The </a:t>
            </a:r>
            <a:r>
              <a:rPr lang="en-US" sz="1600" dirty="0"/>
              <a:t>preceding item will be matched zero or more times.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+	The </a:t>
            </a:r>
            <a:r>
              <a:rPr lang="en-US" sz="1600" dirty="0"/>
              <a:t>preceding item will be matched one or more times.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{</a:t>
            </a:r>
            <a:r>
              <a:rPr lang="en-US" sz="1600" dirty="0"/>
              <a:t>N</a:t>
            </a:r>
            <a:r>
              <a:rPr lang="en-US" sz="1600" dirty="0" smtClean="0"/>
              <a:t>}	The </a:t>
            </a:r>
            <a:r>
              <a:rPr lang="en-US" sz="1600" dirty="0"/>
              <a:t>preceding item is matched exactly N times.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{</a:t>
            </a:r>
            <a:r>
              <a:rPr lang="en-US" sz="1600" dirty="0"/>
              <a:t>N</a:t>
            </a:r>
            <a:r>
              <a:rPr lang="en-US" sz="1600" dirty="0" smtClean="0"/>
              <a:t>,}	The </a:t>
            </a:r>
            <a:r>
              <a:rPr lang="en-US" sz="1600" dirty="0"/>
              <a:t>preceding item is matched N or more times.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{</a:t>
            </a:r>
            <a:r>
              <a:rPr lang="en-US" sz="1600" dirty="0"/>
              <a:t>N,M</a:t>
            </a:r>
            <a:r>
              <a:rPr lang="en-US" sz="1600" dirty="0" smtClean="0"/>
              <a:t>}	The </a:t>
            </a:r>
            <a:r>
              <a:rPr lang="en-US" sz="1600" dirty="0"/>
              <a:t>preceding item is matched at least N times, but not more than M times.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25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Tx/>
              <a:buChar char="-"/>
            </a:pPr>
            <a:r>
              <a:rPr lang="en-US" sz="1600" dirty="0" smtClean="0"/>
              <a:t>represents </a:t>
            </a:r>
            <a:r>
              <a:rPr lang="en-US" sz="1600" dirty="0"/>
              <a:t>the range if it's not first or last in a list or the ending point of a range in a list</a:t>
            </a:r>
            <a:r>
              <a:rPr lang="en-US" sz="1600" dirty="0" smtClean="0"/>
              <a:t>.</a:t>
            </a:r>
          </a:p>
          <a:p>
            <a:pPr fontAlgn="ctr">
              <a:buFontTx/>
              <a:buChar char="-"/>
            </a:pPr>
            <a:endParaRPr lang="en-IN" sz="1600" dirty="0"/>
          </a:p>
          <a:p>
            <a:pPr marL="0" indent="0" fontAlgn="ctr">
              <a:buNone/>
            </a:pPr>
            <a:r>
              <a:rPr lang="en-US" sz="1600" dirty="0" smtClean="0"/>
              <a:t>^	Matches </a:t>
            </a:r>
            <a:r>
              <a:rPr lang="en-US" sz="1600" dirty="0"/>
              <a:t>the empty string at the beginning of a line; also represents the characters not in the range of a list</a:t>
            </a:r>
            <a:r>
              <a:rPr lang="en-US" sz="1600" dirty="0" smtClean="0"/>
              <a:t>.</a:t>
            </a:r>
          </a:p>
          <a:p>
            <a:pPr marL="0" indent="0" fontAlgn="ctr">
              <a:buNone/>
            </a:pPr>
            <a:endParaRPr lang="en-IN" sz="1600" dirty="0"/>
          </a:p>
          <a:p>
            <a:pPr marL="0" indent="0" fontAlgn="ctr">
              <a:buNone/>
            </a:pPr>
            <a:r>
              <a:rPr lang="en-US" sz="1600" dirty="0" smtClean="0"/>
              <a:t>$	Matches </a:t>
            </a:r>
            <a:r>
              <a:rPr lang="en-US" sz="1600" dirty="0"/>
              <a:t>the empty string at the end of a line.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\b	Matches </a:t>
            </a:r>
            <a:r>
              <a:rPr lang="en-US" sz="1600" dirty="0"/>
              <a:t>the empty string at the edge of a word.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\B	Matches </a:t>
            </a:r>
            <a:r>
              <a:rPr lang="en-US" sz="1600" dirty="0"/>
              <a:t>the empty string provided it's not at the edge of a word.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\&lt;	Match </a:t>
            </a:r>
            <a:r>
              <a:rPr lang="en-US" sz="1600" dirty="0"/>
              <a:t>the empty string at the beginning of word.</a:t>
            </a:r>
            <a:endParaRPr lang="en-IN" sz="1600" dirty="0"/>
          </a:p>
          <a:p>
            <a:pPr marL="0" indent="0" fontAlgn="ctr">
              <a:buNone/>
            </a:pPr>
            <a:endParaRPr lang="en-US" sz="1600" dirty="0" smtClean="0"/>
          </a:p>
          <a:p>
            <a:pPr marL="0" indent="0" fontAlgn="ctr">
              <a:buNone/>
            </a:pPr>
            <a:r>
              <a:rPr lang="en-US" sz="1600" dirty="0" smtClean="0"/>
              <a:t>\&gt;	Match </a:t>
            </a:r>
            <a:r>
              <a:rPr lang="en-US" sz="1600" dirty="0"/>
              <a:t>the empty string at the end of word.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86604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19855"/>
              </p:ext>
            </p:extLst>
          </p:nvPr>
        </p:nvGraphicFramePr>
        <p:xfrm>
          <a:off x="2057400" y="3276600"/>
          <a:ext cx="4603750" cy="169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4" imgW="1189080" imgH="437760" progId="Package">
                  <p:embed/>
                </p:oleObj>
              </mc:Choice>
              <mc:Fallback>
                <p:oleObj name="Packager Shell Object" showAsIcon="1" r:id="rId4" imgW="11890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4603750" cy="169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83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 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4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editors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vi</a:t>
            </a:r>
            <a:r>
              <a:rPr lang="en-US" dirty="0" smtClean="0">
                <a:latin typeface="+mn-lt"/>
              </a:rPr>
              <a:t> Editor with a command mode and text mode. Starts in command mode. 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b="1" dirty="0" smtClean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n-lt"/>
              </a:rPr>
              <a:t>Nano</a:t>
            </a:r>
            <a:endParaRPr lang="en-US" b="1" dirty="0" smtClean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b="1" dirty="0" smtClean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n-lt"/>
              </a:rPr>
              <a:t>emacs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Full screen editor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n-lt"/>
              </a:rPr>
              <a:t>pico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Simple text editor.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b="1" dirty="0" smtClean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n-lt"/>
              </a:rPr>
              <a:t>gedit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GUI Text </a:t>
            </a:r>
            <a:r>
              <a:rPr lang="en-US" dirty="0" smtClean="0">
                <a:latin typeface="+mn-lt"/>
              </a:rPr>
              <a:t>Editor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+mn-lt"/>
              </a:rPr>
              <a:t>gvim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	GUI for VI editor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4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Modes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Escape mode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Insert mode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Command mode</a:t>
            </a:r>
          </a:p>
        </p:txBody>
      </p:sp>
    </p:spTree>
    <p:extLst>
      <p:ext uri="{BB962C8B-B14F-4D97-AF65-F5344CB8AC3E}">
        <p14:creationId xmlns:p14="http://schemas.microsoft.com/office/powerpoint/2010/main" val="27366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Escape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h		Move cursor to left one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j		Move </a:t>
            </a:r>
            <a:r>
              <a:rPr lang="en-US" dirty="0">
                <a:latin typeface="+mn-lt"/>
              </a:rPr>
              <a:t>cursor to </a:t>
            </a:r>
            <a:r>
              <a:rPr lang="en-US" dirty="0" smtClean="0">
                <a:latin typeface="+mn-lt"/>
              </a:rPr>
              <a:t>one line down</a:t>
            </a: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k		Move </a:t>
            </a:r>
            <a:r>
              <a:rPr lang="en-US" dirty="0">
                <a:latin typeface="+mn-lt"/>
              </a:rPr>
              <a:t>cursor to </a:t>
            </a:r>
            <a:r>
              <a:rPr lang="en-US" dirty="0" smtClean="0">
                <a:latin typeface="+mn-lt"/>
              </a:rPr>
              <a:t>one line up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	</a:t>
            </a:r>
            <a:r>
              <a:rPr lang="en-US" dirty="0" smtClean="0">
                <a:latin typeface="+mn-lt"/>
              </a:rPr>
              <a:t>	Move </a:t>
            </a:r>
            <a:r>
              <a:rPr lang="en-US" dirty="0">
                <a:latin typeface="+mn-lt"/>
              </a:rPr>
              <a:t>cursor to </a:t>
            </a:r>
            <a:r>
              <a:rPr lang="en-US" dirty="0" smtClean="0">
                <a:latin typeface="+mn-lt"/>
              </a:rPr>
              <a:t>right one </a:t>
            </a:r>
            <a:r>
              <a:rPr lang="en-US" dirty="0">
                <a:latin typeface="+mn-lt"/>
              </a:rPr>
              <a:t>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b 		Move to the beginning of the current word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 		Move to the end of the current word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		Move to the beginning of the next word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f&lt;char&gt;	Move to the matching character in the current line in 		forward direction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F&lt;char</a:t>
            </a:r>
            <a:r>
              <a:rPr lang="en-US" dirty="0">
                <a:latin typeface="+mn-lt"/>
              </a:rPr>
              <a:t>&gt;	Move to the matching character in the current line in 		</a:t>
            </a:r>
            <a:r>
              <a:rPr lang="en-US" dirty="0" smtClean="0">
                <a:latin typeface="+mn-lt"/>
              </a:rPr>
              <a:t>reverse direction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380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Linux?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4878387" cy="3571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1800" b="0" dirty="0"/>
              <a:t>Costs less</a:t>
            </a:r>
          </a:p>
          <a:p>
            <a:pPr>
              <a:buClr>
                <a:schemeClr val="tx1"/>
              </a:buClr>
            </a:pPr>
            <a:endParaRPr lang="en-US" sz="1800" b="0" dirty="0" smtClean="0"/>
          </a:p>
          <a:p>
            <a:pPr>
              <a:buClr>
                <a:schemeClr val="tx1"/>
              </a:buClr>
            </a:pPr>
            <a:r>
              <a:rPr lang="en-US" sz="1800" b="0" dirty="0" smtClean="0"/>
              <a:t>Stable </a:t>
            </a:r>
            <a:endParaRPr lang="en-US" sz="1800" b="0" dirty="0"/>
          </a:p>
          <a:p>
            <a:pPr>
              <a:buClr>
                <a:schemeClr val="tx1"/>
              </a:buClr>
            </a:pPr>
            <a:endParaRPr lang="en-US" sz="1800" b="0" dirty="0" smtClean="0"/>
          </a:p>
          <a:p>
            <a:pPr>
              <a:buClr>
                <a:schemeClr val="tx1"/>
              </a:buClr>
            </a:pPr>
            <a:r>
              <a:rPr lang="en-US" sz="1800" b="0" dirty="0" smtClean="0"/>
              <a:t>Reliable </a:t>
            </a:r>
            <a:endParaRPr lang="en-US" sz="1800" b="0" dirty="0"/>
          </a:p>
          <a:p>
            <a:pPr>
              <a:buClr>
                <a:schemeClr val="tx1"/>
              </a:buClr>
            </a:pPr>
            <a:endParaRPr lang="en-US" sz="1800" b="0" dirty="0" smtClean="0"/>
          </a:p>
          <a:p>
            <a:pPr>
              <a:buClr>
                <a:schemeClr val="tx1"/>
              </a:buClr>
            </a:pPr>
            <a:r>
              <a:rPr lang="en-US" sz="1800" b="0" dirty="0" smtClean="0"/>
              <a:t>Extremely </a:t>
            </a:r>
            <a:r>
              <a:rPr lang="en-US" sz="1800" b="0" dirty="0"/>
              <a:t>powerful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Escape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gg		Takes to the first line of the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G		Takes to the last line of the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^		Takes to the starting of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$		Takes to the end of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H		Takes to the starting of the current screen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 		Takes to the middle f the current screen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L		Takes to the last of the current screen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906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Escape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dd</a:t>
            </a:r>
            <a:r>
              <a:rPr lang="en-US" dirty="0">
                <a:latin typeface="+mn-lt"/>
              </a:rPr>
              <a:t>  	</a:t>
            </a:r>
            <a:r>
              <a:rPr lang="en-US" dirty="0" smtClean="0">
                <a:latin typeface="+mn-lt"/>
              </a:rPr>
              <a:t>	delete </a:t>
            </a:r>
            <a:r>
              <a:rPr lang="en-US" dirty="0">
                <a:latin typeface="+mn-lt"/>
              </a:rPr>
              <a:t>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yy</a:t>
            </a:r>
            <a:r>
              <a:rPr lang="en-US" dirty="0">
                <a:latin typeface="+mn-lt"/>
              </a:rPr>
              <a:t> 	</a:t>
            </a:r>
            <a:r>
              <a:rPr lang="en-US" dirty="0" smtClean="0">
                <a:latin typeface="+mn-lt"/>
              </a:rPr>
              <a:t>	copy </a:t>
            </a:r>
            <a:r>
              <a:rPr lang="en-US" dirty="0">
                <a:latin typeface="+mn-lt"/>
              </a:rPr>
              <a:t>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	</a:t>
            </a:r>
            <a:r>
              <a:rPr lang="en-US" dirty="0" smtClean="0">
                <a:latin typeface="+mn-lt"/>
              </a:rPr>
              <a:t>	paste </a:t>
            </a:r>
            <a:r>
              <a:rPr lang="en-US" dirty="0">
                <a:latin typeface="+mn-lt"/>
              </a:rPr>
              <a:t>the content below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+mn-lt"/>
              </a:rPr>
              <a:t>(capital)	paste </a:t>
            </a:r>
            <a:r>
              <a:rPr lang="en-US" dirty="0">
                <a:latin typeface="+mn-lt"/>
              </a:rPr>
              <a:t>the content above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Enter </a:t>
            </a:r>
            <a:r>
              <a:rPr lang="en-US" dirty="0">
                <a:latin typeface="+mn-lt"/>
              </a:rPr>
              <a:t>into insert mode from the current cursor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	</a:t>
            </a:r>
            <a:r>
              <a:rPr lang="en-US" dirty="0" smtClean="0">
                <a:latin typeface="+mn-lt"/>
              </a:rPr>
              <a:t>	Enter </a:t>
            </a:r>
            <a:r>
              <a:rPr lang="en-US" dirty="0">
                <a:latin typeface="+mn-lt"/>
              </a:rPr>
              <a:t>into insert mode and move the cursor to the 			beginning of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	</a:t>
            </a:r>
            <a:r>
              <a:rPr lang="en-US" dirty="0" smtClean="0">
                <a:latin typeface="+mn-lt"/>
              </a:rPr>
              <a:t>	Enter </a:t>
            </a:r>
            <a:r>
              <a:rPr lang="en-US" dirty="0">
                <a:latin typeface="+mn-lt"/>
              </a:rPr>
              <a:t>into insert mode from the next character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	</a:t>
            </a:r>
            <a:r>
              <a:rPr lang="en-US" dirty="0" smtClean="0">
                <a:latin typeface="+mn-lt"/>
              </a:rPr>
              <a:t>	Enter </a:t>
            </a:r>
            <a:r>
              <a:rPr lang="en-US" dirty="0">
                <a:latin typeface="+mn-lt"/>
              </a:rPr>
              <a:t>into insert mode and move the cursor to the 			end of the current line</a:t>
            </a:r>
          </a:p>
        </p:txBody>
      </p:sp>
    </p:spTree>
    <p:extLst>
      <p:ext uri="{BB962C8B-B14F-4D97-AF65-F5344CB8AC3E}">
        <p14:creationId xmlns:p14="http://schemas.microsoft.com/office/powerpoint/2010/main" val="2130977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Escape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dw</a:t>
            </a:r>
            <a:r>
              <a:rPr lang="en-US" dirty="0">
                <a:latin typeface="+mn-lt"/>
              </a:rPr>
              <a:t>  	</a:t>
            </a:r>
            <a:r>
              <a:rPr lang="en-US" dirty="0" smtClean="0">
                <a:latin typeface="+mn-lt"/>
              </a:rPr>
              <a:t>	deletes </a:t>
            </a:r>
            <a:r>
              <a:rPr lang="en-US" dirty="0">
                <a:latin typeface="+mn-lt"/>
              </a:rPr>
              <a:t>the current word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dl 	</a:t>
            </a:r>
            <a:r>
              <a:rPr lang="en-US" dirty="0" smtClean="0">
                <a:latin typeface="+mn-lt"/>
              </a:rPr>
              <a:t>	deletes </a:t>
            </a:r>
            <a:r>
              <a:rPr lang="en-US" dirty="0">
                <a:latin typeface="+mn-lt"/>
              </a:rPr>
              <a:t>the current character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yw</a:t>
            </a:r>
            <a:r>
              <a:rPr lang="en-US" dirty="0">
                <a:latin typeface="+mn-lt"/>
              </a:rPr>
              <a:t> 	</a:t>
            </a:r>
            <a:r>
              <a:rPr lang="en-US" dirty="0" smtClean="0">
                <a:latin typeface="+mn-lt"/>
              </a:rPr>
              <a:t>	copies </a:t>
            </a:r>
            <a:r>
              <a:rPr lang="en-US" dirty="0">
                <a:latin typeface="+mn-lt"/>
              </a:rPr>
              <a:t>the current word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yl</a:t>
            </a:r>
            <a:r>
              <a:rPr lang="en-US" dirty="0">
                <a:latin typeface="+mn-lt"/>
              </a:rPr>
              <a:t> 	</a:t>
            </a:r>
            <a:r>
              <a:rPr lang="en-US" dirty="0" smtClean="0">
                <a:latin typeface="+mn-lt"/>
              </a:rPr>
              <a:t>	copies </a:t>
            </a:r>
            <a:r>
              <a:rPr lang="en-US" dirty="0">
                <a:latin typeface="+mn-lt"/>
              </a:rPr>
              <a:t>the current character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</a:pPr>
            <a:endParaRPr lang="en-US" dirty="0">
              <a:latin typeface="+mn-lt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</a:pPr>
            <a:r>
              <a:rPr lang="en-US" dirty="0">
                <a:latin typeface="+mn-lt"/>
              </a:rPr>
              <a:t>Prefixing a number before the command would execute the command given number of times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2dd  	</a:t>
            </a:r>
            <a:r>
              <a:rPr lang="en-US" dirty="0" smtClean="0">
                <a:latin typeface="+mn-lt"/>
              </a:rPr>
              <a:t>	deletes </a:t>
            </a:r>
            <a:r>
              <a:rPr lang="en-US" dirty="0">
                <a:latin typeface="+mn-lt"/>
              </a:rPr>
              <a:t>2 lines from current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2dw	</a:t>
            </a:r>
            <a:r>
              <a:rPr lang="en-US" dirty="0" smtClean="0">
                <a:latin typeface="+mn-lt"/>
              </a:rPr>
              <a:t>	deletes </a:t>
            </a:r>
            <a:r>
              <a:rPr lang="en-US" dirty="0">
                <a:latin typeface="+mn-lt"/>
              </a:rPr>
              <a:t>2 words from current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2yw 	</a:t>
            </a:r>
            <a:r>
              <a:rPr lang="en-US" dirty="0" smtClean="0">
                <a:latin typeface="+mn-lt"/>
              </a:rPr>
              <a:t>	copies </a:t>
            </a:r>
            <a:r>
              <a:rPr lang="en-US" dirty="0">
                <a:latin typeface="+mn-lt"/>
              </a:rPr>
              <a:t>2 lines from current cursor position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2p	</a:t>
            </a:r>
            <a:r>
              <a:rPr lang="en-US" dirty="0" smtClean="0">
                <a:latin typeface="+mn-lt"/>
              </a:rPr>
              <a:t>	pastes </a:t>
            </a:r>
            <a:r>
              <a:rPr lang="en-US" dirty="0">
                <a:latin typeface="+mn-lt"/>
              </a:rPr>
              <a:t>the content in buffer 2 times below/after			</a:t>
            </a: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cursor position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</a:pPr>
            <a:endParaRPr lang="en-US" dirty="0">
              <a:latin typeface="+mn-lt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5812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Escape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/&lt;pattern&gt;	Perform search for the given pattern in forward direction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?&lt;</a:t>
            </a:r>
            <a:r>
              <a:rPr lang="en-US" dirty="0">
                <a:latin typeface="+mn-lt"/>
              </a:rPr>
              <a:t>pattern&gt;	Perform search for the given pattern in </a:t>
            </a:r>
            <a:r>
              <a:rPr lang="en-US" dirty="0" smtClean="0">
                <a:latin typeface="+mn-lt"/>
              </a:rPr>
              <a:t>reverse direction</a:t>
            </a: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		Finds the next pattern in forward direction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 		</a:t>
            </a:r>
            <a:r>
              <a:rPr lang="en-US" dirty="0">
                <a:latin typeface="+mn-lt"/>
              </a:rPr>
              <a:t>Finds the next pattern in </a:t>
            </a:r>
            <a:r>
              <a:rPr lang="en-US" dirty="0" smtClean="0">
                <a:latin typeface="+mn-lt"/>
              </a:rPr>
              <a:t>reverse direction</a:t>
            </a:r>
            <a:endParaRPr lang="en-US" dirty="0">
              <a:latin typeface="+mn-lt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65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commands	( Command mode ) 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	</a:t>
            </a:r>
            <a:r>
              <a:rPr lang="en-US" dirty="0" smtClean="0">
                <a:latin typeface="+mn-lt"/>
              </a:rPr>
              <a:t>	Quit </a:t>
            </a:r>
            <a:r>
              <a:rPr lang="en-US" dirty="0">
                <a:latin typeface="+mn-lt"/>
              </a:rPr>
              <a:t>or Exit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q!	</a:t>
            </a:r>
            <a:r>
              <a:rPr lang="en-US" dirty="0" smtClean="0">
                <a:latin typeface="+mn-lt"/>
              </a:rPr>
              <a:t>	Quit </a:t>
            </a:r>
            <a:r>
              <a:rPr lang="en-US" dirty="0">
                <a:latin typeface="+mn-lt"/>
              </a:rPr>
              <a:t>without saving the changes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wq</a:t>
            </a:r>
            <a:r>
              <a:rPr lang="en-US" dirty="0">
                <a:latin typeface="+mn-lt"/>
              </a:rPr>
              <a:t> / x	</a:t>
            </a:r>
            <a:r>
              <a:rPr lang="en-US" dirty="0" smtClean="0">
                <a:latin typeface="+mn-lt"/>
              </a:rPr>
              <a:t>	Save </a:t>
            </a:r>
            <a:r>
              <a:rPr lang="en-US" dirty="0">
                <a:latin typeface="+mn-lt"/>
              </a:rPr>
              <a:t>the changes and Quit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	</a:t>
            </a:r>
            <a:r>
              <a:rPr lang="en-US" dirty="0" smtClean="0">
                <a:latin typeface="+mn-lt"/>
              </a:rPr>
              <a:t>	Save </a:t>
            </a:r>
            <a:r>
              <a:rPr lang="en-US" dirty="0">
                <a:latin typeface="+mn-lt"/>
              </a:rPr>
              <a:t>the changes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 &lt;file&gt;	Save the change with file name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 &lt;file&gt;   	Paste the content of the file below the current line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sp</a:t>
            </a:r>
            <a:r>
              <a:rPr lang="en-US" dirty="0">
                <a:latin typeface="+mn-lt"/>
              </a:rPr>
              <a:t> &lt;file&gt;	Open file in a tab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next	</a:t>
            </a:r>
            <a:r>
              <a:rPr lang="en-US" dirty="0" smtClean="0">
                <a:latin typeface="+mn-lt"/>
              </a:rPr>
              <a:t>	Read </a:t>
            </a:r>
            <a:r>
              <a:rPr lang="en-US" dirty="0">
                <a:latin typeface="+mn-lt"/>
              </a:rPr>
              <a:t>next file 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prev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Read </a:t>
            </a:r>
            <a:r>
              <a:rPr lang="en-US" dirty="0">
                <a:latin typeface="+mn-lt"/>
              </a:rPr>
              <a:t>previous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help</a:t>
            </a:r>
            <a:r>
              <a:rPr lang="en-US">
                <a:latin typeface="+mn-lt"/>
              </a:rPr>
              <a:t>	</a:t>
            </a:r>
            <a:r>
              <a:rPr lang="en-US" smtClean="0">
                <a:latin typeface="+mn-lt"/>
              </a:rPr>
              <a:t>	Show </a:t>
            </a:r>
            <a:r>
              <a:rPr lang="en-US" dirty="0">
                <a:latin typeface="+mn-lt"/>
              </a:rPr>
              <a:t>help message</a:t>
            </a:r>
          </a:p>
        </p:txBody>
      </p:sp>
    </p:spTree>
    <p:extLst>
      <p:ext uri="{BB962C8B-B14F-4D97-AF65-F5344CB8AC3E}">
        <p14:creationId xmlns:p14="http://schemas.microsoft.com/office/powerpoint/2010/main" val="181017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287147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smtClean="0"/>
              <a:t>	preferences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685800" y="1628632"/>
            <a:ext cx="77136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set  nu	#Display line numbers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set  </a:t>
            </a:r>
            <a:r>
              <a:rPr lang="en-US" dirty="0" err="1" smtClean="0">
                <a:latin typeface="+mn-lt"/>
              </a:rPr>
              <a:t>ai</a:t>
            </a:r>
            <a:r>
              <a:rPr lang="en-US" dirty="0" smtClean="0">
                <a:latin typeface="+mn-lt"/>
              </a:rPr>
              <a:t>		#auto indentation in programming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set </a:t>
            </a:r>
            <a:r>
              <a:rPr lang="en-US" dirty="0" err="1" smtClean="0">
                <a:latin typeface="+mn-lt"/>
              </a:rPr>
              <a:t>ts</a:t>
            </a:r>
            <a:r>
              <a:rPr lang="en-US" dirty="0" smtClean="0">
                <a:latin typeface="+mn-lt"/>
              </a:rPr>
              <a:t>=4	# set tab space to 4 rather than default 8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735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7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</a:rPr>
              <a:t>head 		</a:t>
            </a:r>
            <a:r>
              <a:rPr lang="en-US" dirty="0">
                <a:latin typeface="+mn-lt"/>
              </a:rPr>
              <a:t>displays the </a:t>
            </a:r>
            <a:r>
              <a:rPr lang="en-US" dirty="0" smtClean="0">
                <a:latin typeface="+mn-lt"/>
              </a:rPr>
              <a:t>top of </a:t>
            </a:r>
            <a:r>
              <a:rPr lang="en-US" dirty="0">
                <a:latin typeface="+mn-lt"/>
              </a:rPr>
              <a:t>the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tail</a:t>
            </a:r>
            <a:r>
              <a:rPr lang="en-US" dirty="0" smtClean="0">
                <a:latin typeface="+mn-lt"/>
              </a:rPr>
              <a:t> 		displays the bottom of the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more</a:t>
            </a:r>
            <a:r>
              <a:rPr lang="en-US" dirty="0" smtClean="0">
                <a:latin typeface="+mn-lt"/>
              </a:rPr>
              <a:t>  		Displays the file content page wise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less</a:t>
            </a:r>
            <a:r>
              <a:rPr lang="en-US" dirty="0" smtClean="0">
                <a:latin typeface="+mn-lt"/>
              </a:rPr>
              <a:t> 		</a:t>
            </a:r>
          </a:p>
          <a:p>
            <a:pPr marL="1657350" lvl="3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Display the file content page wise. </a:t>
            </a:r>
          </a:p>
          <a:p>
            <a:pPr marL="1657350" lvl="3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Advanced version of more command.				</a:t>
            </a:r>
          </a:p>
          <a:p>
            <a:pPr marL="1657350" lvl="3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Supports searching and browsing the file.</a:t>
            </a: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79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 err="1" smtClean="0">
                <a:solidFill>
                  <a:srgbClr val="00B050"/>
                </a:solidFill>
                <a:latin typeface="+mn-lt"/>
              </a:rPr>
              <a:t>awk</a:t>
            </a:r>
            <a:r>
              <a:rPr lang="en-US" b="1" kern="0" dirty="0" smtClean="0">
                <a:solidFill>
                  <a:srgbClr val="00B050"/>
                </a:solidFill>
                <a:latin typeface="+mn-lt"/>
              </a:rPr>
              <a:t> 		</a:t>
            </a:r>
            <a:r>
              <a:rPr lang="en-US" kern="0" dirty="0" smtClean="0">
                <a:latin typeface="+mn-lt"/>
              </a:rPr>
              <a:t>an extremely versatile programming language for working on files </a:t>
            </a:r>
          </a:p>
          <a:p>
            <a:pPr marL="285750" lvl="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kern="0" dirty="0">
              <a:latin typeface="+mn-lt"/>
            </a:endParaRPr>
          </a:p>
          <a:p>
            <a:pPr marL="285750" lvl="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0" dirty="0" err="1">
                <a:solidFill>
                  <a:srgbClr val="00B050"/>
                </a:solidFill>
                <a:latin typeface="Candara" panose="020E0502030303020204"/>
              </a:rPr>
              <a:t>sed</a:t>
            </a:r>
            <a:r>
              <a:rPr lang="en-US" b="1" kern="0" dirty="0">
                <a:solidFill>
                  <a:srgbClr val="00B050"/>
                </a:solidFill>
                <a:latin typeface="Candara" panose="020E0502030303020204"/>
              </a:rPr>
              <a:t> 		</a:t>
            </a:r>
            <a:r>
              <a:rPr lang="en-US" kern="0" dirty="0">
                <a:solidFill>
                  <a:prstClr val="black"/>
                </a:solidFill>
                <a:latin typeface="Candara" panose="020E0502030303020204"/>
              </a:rPr>
              <a:t>stream editor, extremely powerful!</a:t>
            </a:r>
          </a:p>
          <a:p>
            <a:pPr marL="285750" lvl="0" indent="-285750" algn="just" defTabSz="814388" eaLnBrk="1" hangingPunct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kern="0" dirty="0" smtClean="0"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501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  	( Examples )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head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	displays first lines by default of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head -n 20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	displays first 20 lines of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tail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		displays last10 lines by default of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tail -n 20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	displays last 20 lines of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tail -f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/log/messages</a:t>
            </a:r>
            <a:r>
              <a:rPr lang="en-US" dirty="0" smtClean="0">
                <a:latin typeface="+mn-lt"/>
              </a:rPr>
              <a:t>	displays the file in active mode (</a:t>
            </a:r>
            <a:r>
              <a:rPr lang="en-US" dirty="0" err="1" smtClean="0">
                <a:latin typeface="+mn-lt"/>
              </a:rPr>
              <a:t>Ctrl+C</a:t>
            </a:r>
            <a:r>
              <a:rPr lang="en-US" dirty="0" smtClean="0">
                <a:latin typeface="+mn-lt"/>
              </a:rPr>
              <a:t> to cancel 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5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 smtClean="0"/>
              <a:t>Linux Architecture</a:t>
            </a:r>
            <a:endParaRPr lang="en-GB" altLang="zh-CN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1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  	( Examples )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more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/log/messages</a:t>
            </a:r>
            <a:r>
              <a:rPr lang="en-US" dirty="0" smtClean="0">
                <a:latin typeface="+mn-lt"/>
              </a:rPr>
              <a:t>		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Enter to scroll down by one line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Space to scroll down by page wise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q to quit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less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var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/log/messages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Enter to scroll down by one line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Space to scroll down by page wise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/&lt;pattern&gt;		to search any pattern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q </a:t>
            </a:r>
            <a:r>
              <a:rPr lang="en-US" dirty="0">
                <a:latin typeface="+mn-lt"/>
              </a:rPr>
              <a:t>to quit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726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  	( Examples )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awk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 -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F: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 '{ print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1 }'  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	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Displays the first field (usernames) from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endParaRPr lang="en-US" dirty="0" smtClean="0"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awk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  -F:  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'{ print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1 }'  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Displays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the 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third field (user ids)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from /</a:t>
            </a:r>
            <a:r>
              <a:rPr lang="en-US" dirty="0" err="1" smtClean="0">
                <a:solidFill>
                  <a:prstClr val="black"/>
                </a:solidFill>
                <a:latin typeface="+mn-lt"/>
              </a:rPr>
              <a:t>etc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prstClr val="black"/>
                </a:solidFill>
                <a:latin typeface="+mn-lt"/>
              </a:rPr>
              <a:t>passwd</a:t>
            </a:r>
            <a:endParaRPr lang="en-US" dirty="0" smtClean="0">
              <a:solidFill>
                <a:prstClr val="black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+mn-lt"/>
            </a:endParaRPr>
          </a:p>
          <a:p>
            <a:pPr marL="285750" lvl="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awk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  -F:  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'{ if ( $3 &gt; 100 )   print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$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1 }'  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Displays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the 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user ids only when they are grater than 100 from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etc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+mn-lt"/>
              </a:rPr>
              <a:t>passwd</a:t>
            </a:r>
            <a:endParaRPr lang="en-US" dirty="0">
              <a:solidFill>
                <a:prstClr val="black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prstClr val="black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566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  	( Examples )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  ‘1d’ 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 smtClean="0">
                <a:latin typeface="+mn-lt"/>
              </a:rPr>
              <a:t>Remove line 1 from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 and print the remaining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  ‘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1,10d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’  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>
                <a:latin typeface="+mn-lt"/>
              </a:rPr>
              <a:t>Remove </a:t>
            </a:r>
            <a:r>
              <a:rPr lang="en-US" dirty="0" smtClean="0">
                <a:latin typeface="+mn-lt"/>
              </a:rPr>
              <a:t>lines 1 to 10 </a:t>
            </a:r>
            <a:r>
              <a:rPr lang="en-US" dirty="0">
                <a:latin typeface="+mn-lt"/>
              </a:rPr>
              <a:t>from /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passwd</a:t>
            </a:r>
            <a:r>
              <a:rPr lang="en-US" dirty="0">
                <a:latin typeface="+mn-lt"/>
              </a:rPr>
              <a:t> and print </a:t>
            </a:r>
            <a:r>
              <a:rPr lang="en-US" dirty="0" smtClean="0">
                <a:latin typeface="+mn-lt"/>
              </a:rPr>
              <a:t>				the </a:t>
            </a:r>
            <a:r>
              <a:rPr lang="en-US" dirty="0">
                <a:latin typeface="+mn-lt"/>
              </a:rPr>
              <a:t>remaining file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-n '1,10p'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Prints lines from 1 to 10 . same as head.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-n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'15,$p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' 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>
                <a:latin typeface="+mn-lt"/>
              </a:rPr>
              <a:t> Prints lines from </a:t>
            </a:r>
            <a:r>
              <a:rPr lang="en-US" dirty="0" smtClean="0">
                <a:latin typeface="+mn-lt"/>
              </a:rPr>
              <a:t>15 till end of file 10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–e ‘s/root/ROOT/’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 smtClean="0">
                <a:latin typeface="+mn-lt"/>
              </a:rPr>
              <a:t>Replace root with ROOT ( capitals ). Impacts only first occurrence of the file in all lines</a:t>
            </a: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–e ‘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s/root/ROOT/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g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’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>
                <a:latin typeface="+mn-lt"/>
              </a:rPr>
              <a:t>Replace root with ROOT ( capitals ). Impacts </a:t>
            </a:r>
            <a:r>
              <a:rPr lang="en-US" dirty="0" smtClean="0">
                <a:latin typeface="+mn-lt"/>
              </a:rPr>
              <a:t>all occurrences </a:t>
            </a:r>
            <a:r>
              <a:rPr lang="en-US" dirty="0">
                <a:latin typeface="+mn-lt"/>
              </a:rPr>
              <a:t>of the file in all </a:t>
            </a:r>
            <a:r>
              <a:rPr lang="en-US" dirty="0" smtClean="0">
                <a:latin typeface="+mn-lt"/>
              </a:rPr>
              <a:t>lines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659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Pagers/Filters  	( Examples )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7337" y="1752600"/>
            <a:ext cx="8856663" cy="42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  <a:latin typeface="+mn-lt"/>
              </a:rPr>
              <a:t>sed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  -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  ‘1d’  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etc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rgbClr val="00B050"/>
                </a:solidFill>
                <a:latin typeface="+mn-lt"/>
              </a:rPr>
              <a:t>passwd</a:t>
            </a:r>
            <a:r>
              <a:rPr lang="en-US" dirty="0" smtClean="0">
                <a:solidFill>
                  <a:srgbClr val="00B050"/>
                </a:solidFill>
                <a:latin typeface="+mn-lt"/>
              </a:rPr>
              <a:t>	</a:t>
            </a:r>
            <a:r>
              <a:rPr lang="en-US" dirty="0" smtClean="0">
                <a:latin typeface="+mn-lt"/>
              </a:rPr>
              <a:t>Remove line 1 from /</a:t>
            </a:r>
            <a:r>
              <a:rPr lang="en-US" dirty="0" err="1" smtClean="0">
                <a:latin typeface="+mn-lt"/>
              </a:rPr>
              <a:t>etc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passwd</a:t>
            </a:r>
            <a:r>
              <a:rPr lang="en-US" dirty="0" smtClean="0">
                <a:latin typeface="+mn-lt"/>
              </a:rPr>
              <a:t> and print the remaining file. 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Effects the original file with option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“–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”</a:t>
            </a: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742950" lvl="1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203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&amp; Redirection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 &amp; Redirection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954587" cy="4343401"/>
          </a:xfrm>
          <a:noFill/>
        </p:spPr>
        <p:txBody>
          <a:bodyPr>
            <a:normAutofit/>
          </a:bodyPr>
          <a:lstStyle/>
          <a:p>
            <a:r>
              <a:rPr lang="en-US" sz="1800" dirty="0"/>
              <a:t>Standard Input</a:t>
            </a:r>
          </a:p>
          <a:p>
            <a:r>
              <a:rPr lang="en-US" sz="1800" dirty="0"/>
              <a:t>Standard Output</a:t>
            </a:r>
          </a:p>
          <a:p>
            <a:r>
              <a:rPr lang="en-US" sz="1800" dirty="0"/>
              <a:t>Standard Error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625851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INPUT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226175" y="4219576"/>
            <a:ext cx="1447800" cy="538163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84" y="1249"/>
              <a:ext cx="2160" cy="6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env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4865689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OUTPUT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239000" y="4865689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ERROR</a:t>
              </a: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auto">
          <a:xfrm rot="5400000">
            <a:off x="6693695" y="3718720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 rot="5400000">
            <a:off x="7815263" y="4338638"/>
            <a:ext cx="404813" cy="54133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6200000" flipH="1">
            <a:off x="5680871" y="4337845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72201" y="3733801"/>
            <a:ext cx="361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172201" y="4953000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05801" y="4953000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3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Pipes &amp; Redirection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76401"/>
            <a:ext cx="8224837" cy="4191000"/>
          </a:xfrm>
          <a:noFill/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Clr>
                <a:srgbClr val="DF0587"/>
              </a:buClr>
            </a:pPr>
            <a:r>
              <a:rPr lang="en-US" sz="1800" dirty="0" smtClean="0">
                <a:solidFill>
                  <a:srgbClr val="FF9933"/>
                </a:solidFill>
              </a:rPr>
              <a:t>Piping</a:t>
            </a:r>
            <a:r>
              <a:rPr lang="en-US" sz="1800" dirty="0" smtClean="0"/>
              <a:t>: An important early development in Unix , a way to pass the output of one tool to the input of another.</a:t>
            </a:r>
          </a:p>
          <a:p>
            <a:pPr marL="0" indent="0" algn="just">
              <a:spcBef>
                <a:spcPct val="50000"/>
              </a:spcBef>
              <a:buClr>
                <a:srgbClr val="DF0587"/>
              </a:buClr>
              <a:buNone/>
            </a:pPr>
            <a:r>
              <a:rPr lang="en-US" sz="1800" dirty="0" smtClean="0"/>
              <a:t>	$ who | </a:t>
            </a:r>
            <a:r>
              <a:rPr lang="en-US" sz="1800" dirty="0" err="1" smtClean="0"/>
              <a:t>wc</a:t>
            </a:r>
            <a:r>
              <a:rPr lang="en-US" sz="1800" dirty="0" smtClean="0"/>
              <a:t> −l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</a:pPr>
            <a:r>
              <a:rPr lang="en-US" sz="1800" dirty="0" smtClean="0"/>
              <a:t>By combining these two tools, giving the </a:t>
            </a:r>
            <a:r>
              <a:rPr lang="en-US" sz="1800" dirty="0" err="1" smtClean="0"/>
              <a:t>wc</a:t>
            </a:r>
            <a:r>
              <a:rPr lang="en-US" sz="1800" dirty="0" smtClean="0"/>
              <a:t> command the output of who, you can build a new command to</a:t>
            </a:r>
            <a:r>
              <a:rPr lang="en-US" sz="1800" dirty="0" smtClean="0">
                <a:solidFill>
                  <a:srgbClr val="000066"/>
                </a:solidFill>
              </a:rPr>
              <a:t> </a:t>
            </a:r>
            <a:r>
              <a:rPr lang="en-US" sz="1800" dirty="0" smtClean="0">
                <a:solidFill>
                  <a:srgbClr val="FF3300"/>
                </a:solidFill>
              </a:rPr>
              <a:t>list the number of users currently on the system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</a:pPr>
            <a:endParaRPr lang="en-US" sz="1800" dirty="0" smtClean="0">
              <a:solidFill>
                <a:srgbClr val="FF9933"/>
              </a:solidFill>
            </a:endParaRPr>
          </a:p>
          <a:p>
            <a:pPr algn="just">
              <a:spcBef>
                <a:spcPct val="50000"/>
              </a:spcBef>
              <a:buClr>
                <a:srgbClr val="DF0587"/>
              </a:buClr>
            </a:pPr>
            <a:r>
              <a:rPr lang="en-US" sz="1800" dirty="0" smtClean="0">
                <a:solidFill>
                  <a:srgbClr val="FF9933"/>
                </a:solidFill>
              </a:rPr>
              <a:t>Redirecting via angle brackets</a:t>
            </a:r>
            <a:r>
              <a:rPr lang="en-US" sz="1800" dirty="0" smtClean="0"/>
              <a:t>: Redirecting input and output follows a similar principle to that of piping except that redirects work with files, not commands.</a:t>
            </a:r>
          </a:p>
          <a:p>
            <a:pPr marL="0" indent="0" algn="just">
              <a:spcBef>
                <a:spcPct val="50000"/>
              </a:spcBef>
              <a:buClr>
                <a:srgbClr val="DF0587"/>
              </a:buClr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err="1" smtClean="0"/>
              <a:t>tr</a:t>
            </a:r>
            <a:r>
              <a:rPr lang="en-US" sz="1800" dirty="0" smtClean="0"/>
              <a:t> '[a-z]' '[A-Z]' &lt; $</a:t>
            </a:r>
            <a:r>
              <a:rPr lang="en-US" sz="1800" dirty="0" err="1" smtClean="0"/>
              <a:t>in_file</a:t>
            </a:r>
            <a:r>
              <a:rPr lang="en-US" sz="1800" dirty="0" smtClean="0"/>
              <a:t> &gt; $</a:t>
            </a:r>
            <a:r>
              <a:rPr lang="en-US" sz="1800" dirty="0" err="1" smtClean="0"/>
              <a:t>out_file</a:t>
            </a:r>
            <a:r>
              <a:rPr lang="en-US" sz="1800" dirty="0" smtClean="0"/>
              <a:t>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The command must come first, the </a:t>
            </a:r>
            <a:r>
              <a:rPr lang="en-US" sz="1800" i="1" dirty="0" err="1" smtClean="0"/>
              <a:t>in_file</a:t>
            </a:r>
            <a:r>
              <a:rPr lang="en-US" sz="1800" dirty="0" smtClean="0"/>
              <a:t> is directed in by the </a:t>
            </a:r>
            <a:r>
              <a:rPr lang="en-US" sz="1800" dirty="0" err="1" smtClean="0"/>
              <a:t>less_than</a:t>
            </a:r>
            <a:r>
              <a:rPr lang="en-US" sz="1800" dirty="0" smtClean="0"/>
              <a:t> sign (&lt;) and the </a:t>
            </a:r>
            <a:r>
              <a:rPr lang="en-US" sz="1800" i="1" dirty="0" err="1" smtClean="0"/>
              <a:t>out_file</a:t>
            </a:r>
            <a:r>
              <a:rPr lang="en-US" sz="1800" dirty="0" smtClean="0"/>
              <a:t> is pointed at by the </a:t>
            </a:r>
            <a:r>
              <a:rPr lang="en-US" sz="1800" dirty="0" err="1" smtClean="0"/>
              <a:t>greater_than</a:t>
            </a:r>
            <a:r>
              <a:rPr lang="en-US" sz="1800" dirty="0" smtClean="0"/>
              <a:t> sign (&gt;). </a:t>
            </a:r>
          </a:p>
        </p:txBody>
      </p:sp>
    </p:spTree>
    <p:extLst>
      <p:ext uri="{BB962C8B-B14F-4D97-AF65-F5344CB8AC3E}">
        <p14:creationId xmlns:p14="http://schemas.microsoft.com/office/powerpoint/2010/main" val="280204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4573587" cy="4029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echo </a:t>
            </a:r>
            <a:r>
              <a:rPr lang="en-US" sz="2000" dirty="0"/>
              <a:t>“Hello” </a:t>
            </a:r>
            <a:r>
              <a:rPr lang="en-US" sz="2000" dirty="0">
                <a:solidFill>
                  <a:srgbClr val="FF6600"/>
                </a:solidFill>
              </a:rPr>
              <a:t>|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wc</a:t>
            </a:r>
            <a:r>
              <a:rPr lang="en-US" sz="2000" dirty="0"/>
              <a:t> -c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1371601"/>
            <a:ext cx="3581400" cy="1785937"/>
            <a:chOff x="1776" y="2592"/>
            <a:chExt cx="2256" cy="1125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2592"/>
              <a:ext cx="912" cy="340"/>
              <a:chOff x="384" y="960"/>
              <a:chExt cx="2160" cy="960"/>
            </a:xfrm>
            <a:grpFill/>
          </p:grpSpPr>
          <p:sp>
            <p:nvSpPr>
              <p:cNvPr id="119814" name="Rectangle 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15" name="Text Box 7"/>
              <p:cNvSpPr txBox="1">
                <a:spLocks noChangeArrowheads="1"/>
              </p:cNvSpPr>
              <p:nvPr/>
            </p:nvSpPr>
            <p:spPr bwMode="auto">
              <a:xfrm>
                <a:off x="456" y="1199"/>
                <a:ext cx="1902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INPUT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482" y="2966"/>
              <a:ext cx="912" cy="339"/>
              <a:chOff x="384" y="960"/>
              <a:chExt cx="2160" cy="960"/>
            </a:xfrm>
            <a:grpFill/>
          </p:grpSpPr>
          <p:sp>
            <p:nvSpPr>
              <p:cNvPr id="119817" name="Rectangle 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18" name="Text Box 10"/>
              <p:cNvSpPr txBox="1">
                <a:spLocks noChangeArrowheads="1"/>
              </p:cNvSpPr>
              <p:nvPr/>
            </p:nvSpPr>
            <p:spPr bwMode="auto">
              <a:xfrm>
                <a:off x="384" y="1249"/>
                <a:ext cx="2160" cy="60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/>
                  <a:t>echo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776" y="3373"/>
              <a:ext cx="912" cy="340"/>
              <a:chOff x="384" y="960"/>
              <a:chExt cx="2160" cy="960"/>
            </a:xfrm>
            <a:grpFill/>
          </p:grpSpPr>
          <p:sp>
            <p:nvSpPr>
              <p:cNvPr id="119820" name="Rectangle 1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21" name="Text Box 13"/>
              <p:cNvSpPr txBox="1">
                <a:spLocks noChangeArrowheads="1"/>
              </p:cNvSpPr>
              <p:nvPr/>
            </p:nvSpPr>
            <p:spPr bwMode="auto">
              <a:xfrm>
                <a:off x="405" y="1174"/>
                <a:ext cx="1863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OUTPUT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120" y="3373"/>
              <a:ext cx="912" cy="340"/>
              <a:chOff x="384" y="960"/>
              <a:chExt cx="2160" cy="960"/>
            </a:xfrm>
            <a:grpFill/>
          </p:grpSpPr>
          <p:sp>
            <p:nvSpPr>
              <p:cNvPr id="119823" name="Rectangle 1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24" name="Text Box 16"/>
              <p:cNvSpPr txBox="1">
                <a:spLocks noChangeArrowheads="1"/>
              </p:cNvSpPr>
              <p:nvPr/>
            </p:nvSpPr>
            <p:spPr bwMode="auto">
              <a:xfrm>
                <a:off x="447" y="1176"/>
                <a:ext cx="1756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ERROR</a:t>
                </a:r>
              </a:p>
            </p:txBody>
          </p:sp>
        </p:grpSp>
        <p:sp>
          <p:nvSpPr>
            <p:cNvPr id="119825" name="AutoShape 17"/>
            <p:cNvSpPr>
              <a:spLocks noChangeArrowheads="1"/>
            </p:cNvSpPr>
            <p:nvPr/>
          </p:nvSpPr>
          <p:spPr bwMode="auto">
            <a:xfrm rot="5400000">
              <a:off x="2776" y="265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6" name="AutoShape 18"/>
            <p:cNvSpPr>
              <a:spLocks noChangeArrowheads="1"/>
            </p:cNvSpPr>
            <p:nvPr/>
          </p:nvSpPr>
          <p:spPr bwMode="auto">
            <a:xfrm rot="5400000">
              <a:off x="3483" y="3041"/>
              <a:ext cx="255" cy="34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7" name="AutoShape 19"/>
            <p:cNvSpPr>
              <a:spLocks noChangeArrowheads="1"/>
            </p:cNvSpPr>
            <p:nvPr/>
          </p:nvSpPr>
          <p:spPr bwMode="auto">
            <a:xfrm rot="16200000" flipH="1">
              <a:off x="2138" y="304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448" y="2736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2448" y="3504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3792" y="3504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029200" y="4038601"/>
            <a:ext cx="3581400" cy="1785937"/>
            <a:chOff x="1776" y="2592"/>
            <a:chExt cx="2256" cy="1125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776" y="2592"/>
              <a:ext cx="912" cy="340"/>
              <a:chOff x="384" y="960"/>
              <a:chExt cx="2160" cy="960"/>
            </a:xfrm>
            <a:grpFill/>
          </p:grpSpPr>
          <p:sp>
            <p:nvSpPr>
              <p:cNvPr id="119833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34" name="Text Box 26"/>
              <p:cNvSpPr txBox="1">
                <a:spLocks noChangeArrowheads="1"/>
              </p:cNvSpPr>
              <p:nvPr/>
            </p:nvSpPr>
            <p:spPr bwMode="auto">
              <a:xfrm>
                <a:off x="449" y="1199"/>
                <a:ext cx="1819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INPUT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2482" y="2966"/>
              <a:ext cx="912" cy="339"/>
              <a:chOff x="384" y="960"/>
              <a:chExt cx="2160" cy="960"/>
            </a:xfrm>
            <a:grpFill/>
          </p:grpSpPr>
          <p:sp>
            <p:nvSpPr>
              <p:cNvPr id="119836" name="Rectangle 28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37" name="Text Box 29"/>
              <p:cNvSpPr txBox="1">
                <a:spLocks noChangeArrowheads="1"/>
              </p:cNvSpPr>
              <p:nvPr/>
            </p:nvSpPr>
            <p:spPr bwMode="auto">
              <a:xfrm>
                <a:off x="511" y="1178"/>
                <a:ext cx="1858" cy="60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err="1"/>
                  <a:t>wc</a:t>
                </a:r>
                <a:endParaRPr lang="en-US" sz="1600" b="1" dirty="0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776" y="3373"/>
              <a:ext cx="912" cy="340"/>
              <a:chOff x="384" y="960"/>
              <a:chExt cx="2160" cy="960"/>
            </a:xfrm>
            <a:grpFill/>
          </p:grpSpPr>
          <p:sp>
            <p:nvSpPr>
              <p:cNvPr id="119839" name="Rectangle 31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40" name="Text Box 32"/>
              <p:cNvSpPr txBox="1">
                <a:spLocks noChangeArrowheads="1"/>
              </p:cNvSpPr>
              <p:nvPr/>
            </p:nvSpPr>
            <p:spPr bwMode="auto">
              <a:xfrm>
                <a:off x="405" y="1248"/>
                <a:ext cx="1705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OUTPUT</a:t>
                </a: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3120" y="3373"/>
              <a:ext cx="912" cy="340"/>
              <a:chOff x="384" y="960"/>
              <a:chExt cx="2160" cy="960"/>
            </a:xfrm>
            <a:grpFill/>
          </p:grpSpPr>
          <p:sp>
            <p:nvSpPr>
              <p:cNvPr id="119842" name="Rectangle 3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2160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43" name="Text Box 35"/>
              <p:cNvSpPr txBox="1">
                <a:spLocks noChangeArrowheads="1"/>
              </p:cNvSpPr>
              <p:nvPr/>
            </p:nvSpPr>
            <p:spPr bwMode="auto">
              <a:xfrm>
                <a:off x="518" y="1225"/>
                <a:ext cx="1819" cy="6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/>
                  <a:t>ERROR</a:t>
                </a:r>
              </a:p>
            </p:txBody>
          </p:sp>
        </p:grpSp>
        <p:sp>
          <p:nvSpPr>
            <p:cNvPr id="119844" name="AutoShape 36"/>
            <p:cNvSpPr>
              <a:spLocks noChangeArrowheads="1"/>
            </p:cNvSpPr>
            <p:nvPr/>
          </p:nvSpPr>
          <p:spPr bwMode="auto">
            <a:xfrm rot="5400000">
              <a:off x="2776" y="265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5" name="AutoShape 37"/>
            <p:cNvSpPr>
              <a:spLocks noChangeArrowheads="1"/>
            </p:cNvSpPr>
            <p:nvPr/>
          </p:nvSpPr>
          <p:spPr bwMode="auto">
            <a:xfrm rot="5400000">
              <a:off x="3483" y="3041"/>
              <a:ext cx="255" cy="34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6" name="AutoShape 38"/>
            <p:cNvSpPr>
              <a:spLocks noChangeArrowheads="1"/>
            </p:cNvSpPr>
            <p:nvPr/>
          </p:nvSpPr>
          <p:spPr bwMode="auto">
            <a:xfrm rot="16200000" flipH="1">
              <a:off x="2138" y="3041"/>
              <a:ext cx="255" cy="342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448" y="2736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9848" name="Text Box 40"/>
            <p:cNvSpPr txBox="1">
              <a:spLocks noChangeArrowheads="1"/>
            </p:cNvSpPr>
            <p:nvPr/>
          </p:nvSpPr>
          <p:spPr bwMode="auto">
            <a:xfrm>
              <a:off x="2448" y="3504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9849" name="Text Box 41"/>
            <p:cNvSpPr txBox="1">
              <a:spLocks noChangeArrowheads="1"/>
            </p:cNvSpPr>
            <p:nvPr/>
          </p:nvSpPr>
          <p:spPr bwMode="auto">
            <a:xfrm>
              <a:off x="3792" y="3504"/>
              <a:ext cx="2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5715000" y="3200400"/>
            <a:ext cx="2667000" cy="762000"/>
            <a:chOff x="3600" y="2016"/>
            <a:chExt cx="1680" cy="480"/>
          </a:xfrm>
        </p:grpSpPr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3600" y="2016"/>
              <a:ext cx="0" cy="48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51" name="Text Box 43"/>
            <p:cNvSpPr txBox="1">
              <a:spLocks noChangeArrowheads="1"/>
            </p:cNvSpPr>
            <p:nvPr/>
          </p:nvSpPr>
          <p:spPr bwMode="auto">
            <a:xfrm>
              <a:off x="3648" y="2160"/>
              <a:ext cx="16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A Pipe!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3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Redirection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954587" cy="4343401"/>
          </a:xfrm>
          <a:noFill/>
        </p:spPr>
        <p:txBody>
          <a:bodyPr>
            <a:normAutofit/>
          </a:bodyPr>
          <a:lstStyle/>
          <a:p>
            <a:r>
              <a:rPr lang="en-US" sz="2000" b="0" dirty="0" smtClean="0"/>
              <a:t>echo “Hello” &gt; file.txt</a:t>
            </a:r>
          </a:p>
          <a:p>
            <a:endParaRPr lang="en-US" sz="2000" dirty="0" smtClean="0"/>
          </a:p>
          <a:p>
            <a:r>
              <a:rPr lang="en-US" sz="2000" dirty="0"/>
              <a:t>echo </a:t>
            </a:r>
            <a:r>
              <a:rPr lang="en-US" sz="2000" dirty="0" smtClean="0"/>
              <a:t>“World” &gt; file.txt</a:t>
            </a:r>
          </a:p>
          <a:p>
            <a:endParaRPr lang="en-US" sz="2000" dirty="0"/>
          </a:p>
          <a:p>
            <a:r>
              <a:rPr lang="en-US" sz="2000" dirty="0"/>
              <a:t>echo “Hello” </a:t>
            </a:r>
            <a:r>
              <a:rPr lang="en-US" sz="2000" dirty="0" smtClean="0"/>
              <a:t>&gt;&gt; </a:t>
            </a:r>
            <a:r>
              <a:rPr lang="en-US" sz="2000" dirty="0"/>
              <a:t>file.txt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1981200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INPUT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226175" y="2574925"/>
            <a:ext cx="1447800" cy="538163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84" y="1249"/>
              <a:ext cx="2160" cy="6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env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3221038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OUTPUT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239000" y="3221038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ERROR</a:t>
              </a: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auto">
          <a:xfrm rot="5400000">
            <a:off x="6693695" y="2074069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 rot="5400000">
            <a:off x="7815263" y="2693987"/>
            <a:ext cx="404813" cy="54133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6200000" flipH="1">
            <a:off x="5680871" y="2693194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72201" y="2089150"/>
            <a:ext cx="361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172201" y="3308349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05801" y="3308349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25" idx="0"/>
          </p:cNvCxnSpPr>
          <p:nvPr/>
        </p:nvCxnSpPr>
        <p:spPr>
          <a:xfrm>
            <a:off x="5829300" y="3760788"/>
            <a:ext cx="0" cy="1033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5105400" y="4794250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 smtClean="0"/>
                <a:t>Disk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3486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Redirection</a:t>
            </a:r>
            <a:endParaRPr lang="en-US" altLang="zh-CN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954587" cy="4343401"/>
          </a:xfrm>
          <a:noFill/>
        </p:spPr>
        <p:txBody>
          <a:bodyPr>
            <a:normAutofit/>
          </a:bodyPr>
          <a:lstStyle/>
          <a:p>
            <a:r>
              <a:rPr lang="en-US" sz="1800" b="0" dirty="0" smtClean="0"/>
              <a:t>cat &gt;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myfile</a:t>
            </a:r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cat &gt;&gt;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myfile</a:t>
            </a:r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cat 2&gt;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myerr</a:t>
            </a:r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cat &lt;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myinput</a:t>
            </a:r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cat </a:t>
            </a:r>
            <a:r>
              <a:rPr lang="en-US" sz="1800" b="0" dirty="0" smtClean="0">
                <a:solidFill>
                  <a:srgbClr val="FF6600"/>
                </a:solidFill>
              </a:rPr>
              <a:t>&lt;&lt;INPUT</a:t>
            </a:r>
            <a:br>
              <a:rPr lang="en-US" sz="1800" b="0" dirty="0" smtClean="0">
                <a:solidFill>
                  <a:srgbClr val="FF6600"/>
                </a:solidFill>
              </a:rPr>
            </a:br>
            <a:r>
              <a:rPr lang="en-US" sz="1800" b="0" dirty="0" smtClean="0"/>
              <a:t>Some input</a:t>
            </a:r>
            <a:br>
              <a:rPr lang="en-US" sz="1800" b="0" dirty="0" smtClean="0"/>
            </a:br>
            <a:r>
              <a:rPr lang="en-US" sz="1800" b="0" dirty="0" smtClean="0">
                <a:solidFill>
                  <a:srgbClr val="FF6600"/>
                </a:solidFill>
              </a:rPr>
              <a:t>INPUT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cat &gt; /</a:t>
            </a:r>
            <a:r>
              <a:rPr lang="en-US" sz="1800" b="0" dirty="0" err="1" smtClean="0"/>
              <a:t>tmp</a:t>
            </a:r>
            <a:r>
              <a:rPr lang="en-US" sz="1800" b="0" dirty="0" smtClean="0"/>
              <a:t>/x </a:t>
            </a:r>
            <a:r>
              <a:rPr lang="en-US" sz="1800" b="0" dirty="0" smtClean="0">
                <a:solidFill>
                  <a:srgbClr val="FF6600"/>
                </a:solidFill>
              </a:rPr>
              <a:t>2&gt;&amp;1</a:t>
            </a:r>
          </a:p>
          <a:p>
            <a:pPr marL="533400" indent="-533400" algn="just">
              <a:spcBef>
                <a:spcPct val="50000"/>
              </a:spcBef>
              <a:buClr>
                <a:srgbClr val="DF0587"/>
              </a:buClr>
              <a:buNone/>
            </a:pPr>
            <a:endParaRPr lang="en-US" sz="1800" b="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625851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INPUT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226175" y="4219576"/>
            <a:ext cx="1447800" cy="538163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84" y="1249"/>
              <a:ext cx="2160" cy="6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env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05400" y="4865689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OUTPUT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239000" y="4865689"/>
            <a:ext cx="1447800" cy="539750"/>
            <a:chOff x="384" y="960"/>
            <a:chExt cx="2160" cy="9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4" y="960"/>
              <a:ext cx="2160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84" y="1248"/>
              <a:ext cx="2160" cy="60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ERROR</a:t>
              </a: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auto">
          <a:xfrm rot="5400000">
            <a:off x="6693695" y="3718720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 rot="5400000">
            <a:off x="7815263" y="4338638"/>
            <a:ext cx="404813" cy="54133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6200000" flipH="1">
            <a:off x="5680871" y="4337845"/>
            <a:ext cx="404813" cy="54292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172201" y="3733801"/>
            <a:ext cx="3619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172201" y="4953000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305801" y="4953000"/>
            <a:ext cx="36195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14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1573800" y="1114622"/>
            <a:ext cx="5400000" cy="54000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2293800" y="1865400"/>
            <a:ext cx="3960000" cy="396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3013800" y="2585400"/>
            <a:ext cx="2520000" cy="25200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/>
              <a:t>UNIX/LINUX Architecture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733800" y="3305400"/>
            <a:ext cx="1080000" cy="108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10000" y="36607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Hardware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85037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Kernel</a:t>
            </a:r>
            <a:endParaRPr lang="en-IN" sz="1400" dirty="0"/>
          </a:p>
        </p:txBody>
      </p:sp>
      <p:cxnSp>
        <p:nvCxnSpPr>
          <p:cNvPr id="9" name="Straight Connector 8"/>
          <p:cNvCxnSpPr>
            <a:stCxn id="7" idx="0"/>
            <a:endCxn id="6" idx="0"/>
          </p:cNvCxnSpPr>
          <p:nvPr/>
        </p:nvCxnSpPr>
        <p:spPr>
          <a:xfrm>
            <a:off x="4273800" y="1865400"/>
            <a:ext cx="0" cy="72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7"/>
            <a:endCxn id="6" idx="7"/>
          </p:cNvCxnSpPr>
          <p:nvPr/>
        </p:nvCxnSpPr>
        <p:spPr>
          <a:xfrm flipH="1">
            <a:off x="5164755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6" idx="6"/>
          </p:cNvCxnSpPr>
          <p:nvPr/>
        </p:nvCxnSpPr>
        <p:spPr>
          <a:xfrm flipH="1">
            <a:off x="553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5"/>
          </p:cNvCxnSpPr>
          <p:nvPr/>
        </p:nvCxnSpPr>
        <p:spPr>
          <a:xfrm>
            <a:off x="5164755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6" idx="3"/>
          </p:cNvCxnSpPr>
          <p:nvPr/>
        </p:nvCxnSpPr>
        <p:spPr>
          <a:xfrm flipV="1">
            <a:off x="2873729" y="4736355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6" idx="2"/>
          </p:cNvCxnSpPr>
          <p:nvPr/>
        </p:nvCxnSpPr>
        <p:spPr>
          <a:xfrm>
            <a:off x="2293800" y="3845400"/>
            <a:ext cx="720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1"/>
            <a:endCxn id="6" idx="1"/>
          </p:cNvCxnSpPr>
          <p:nvPr/>
        </p:nvCxnSpPr>
        <p:spPr>
          <a:xfrm>
            <a:off x="2873729" y="2445329"/>
            <a:ext cx="509116" cy="5091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7412" y="22421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cp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2243355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mkdir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2845" y="2978223"/>
            <a:ext cx="6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56964" y="299762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which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8033" y="4075753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fdisk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6032" y="4184652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service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3132" y="5300201"/>
            <a:ext cx="841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shell</a:t>
            </a:r>
            <a:endParaRPr lang="en-IN" sz="1400" dirty="0"/>
          </a:p>
        </p:txBody>
      </p:sp>
      <p:cxnSp>
        <p:nvCxnSpPr>
          <p:cNvPr id="30" name="Straight Connector 29"/>
          <p:cNvCxnSpPr>
            <a:stCxn id="10" idx="1"/>
            <a:endCxn id="7" idx="1"/>
          </p:cNvCxnSpPr>
          <p:nvPr/>
        </p:nvCxnSpPr>
        <p:spPr>
          <a:xfrm>
            <a:off x="2364612" y="1905434"/>
            <a:ext cx="509117" cy="53989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7"/>
            <a:endCxn id="10" idx="7"/>
          </p:cNvCxnSpPr>
          <p:nvPr/>
        </p:nvCxnSpPr>
        <p:spPr>
          <a:xfrm flipV="1">
            <a:off x="5673871" y="1905434"/>
            <a:ext cx="509117" cy="53989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3"/>
            <a:endCxn id="10" idx="3"/>
          </p:cNvCxnSpPr>
          <p:nvPr/>
        </p:nvCxnSpPr>
        <p:spPr>
          <a:xfrm flipH="1">
            <a:off x="2364612" y="5245471"/>
            <a:ext cx="509117" cy="47833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5"/>
            <a:endCxn id="10" idx="5"/>
          </p:cNvCxnSpPr>
          <p:nvPr/>
        </p:nvCxnSpPr>
        <p:spPr>
          <a:xfrm>
            <a:off x="5673871" y="5245471"/>
            <a:ext cx="509117" cy="47833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90164" y="1432949"/>
            <a:ext cx="19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Applications</a:t>
            </a:r>
            <a:endParaRPr lang="en-IN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85306" y="5979986"/>
            <a:ext cx="19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DBMS</a:t>
            </a:r>
            <a:endParaRPr lang="en-IN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309165" y="3506845"/>
            <a:ext cx="5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FTP 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3800" y="3540756"/>
            <a:ext cx="72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HTTP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83595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6" grpId="0" animBg="1"/>
      <p:bldP spid="2" grpId="0" animBg="1"/>
      <p:bldP spid="3" grpId="0"/>
      <p:bldP spid="4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41" grpId="0"/>
      <p:bldP spid="44" grpId="0"/>
      <p:bldP spid="45" grpId="0"/>
      <p:bldP spid="4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commands</a:t>
            </a:r>
            <a:endParaRPr 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8305800" cy="40386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tee</a:t>
            </a:r>
            <a:r>
              <a:rPr lang="en-US" sz="1800" dirty="0" smtClean="0">
                <a:solidFill>
                  <a:srgbClr val="000066"/>
                </a:solidFill>
              </a:rPr>
              <a:t>   		</a:t>
            </a:r>
            <a:r>
              <a:rPr lang="en-US" sz="1800" b="0" dirty="0" smtClean="0">
                <a:solidFill>
                  <a:srgbClr val="000066"/>
                </a:solidFill>
              </a:rPr>
              <a:t>Redirect the output to multiple files</a:t>
            </a:r>
          </a:p>
          <a:p>
            <a:pPr marL="685800" lvl="2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 smtClean="0"/>
              <a:t>Ex :  ls | </a:t>
            </a:r>
            <a:r>
              <a:rPr lang="en-US" sz="1800" dirty="0" err="1" smtClean="0"/>
              <a:t>wc</a:t>
            </a:r>
            <a:r>
              <a:rPr lang="en-US" sz="1800" dirty="0" smtClean="0"/>
              <a:t> | tee count.txt</a:t>
            </a:r>
          </a:p>
          <a:p>
            <a:pPr marL="685800" lvl="2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 smtClean="0"/>
              <a:t>The count of the files is displayed on screen and also saved to the file count.txt</a:t>
            </a: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err="1" smtClean="0">
                <a:solidFill>
                  <a:srgbClr val="00B050"/>
                </a:solidFill>
              </a:rPr>
              <a:t>xargs</a:t>
            </a:r>
            <a:r>
              <a:rPr lang="en-US" sz="1800" b="0" dirty="0" smtClean="0">
                <a:solidFill>
                  <a:srgbClr val="000066"/>
                </a:solidFill>
              </a:rPr>
              <a:t>		Process the output of the previous command</a:t>
            </a:r>
          </a:p>
          <a:p>
            <a:pPr marL="685800" lvl="2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endParaRPr lang="en-US" sz="1200" b="0" dirty="0" smtClean="0">
              <a:solidFill>
                <a:srgbClr val="000066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Process vs daemon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34337" y="1905000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/>
              <a:t>Process</a:t>
            </a:r>
            <a:r>
              <a:rPr lang="en-US" sz="1800" b="0" dirty="0"/>
              <a:t> - Process is a running program. At a particular instant of time, it can be either </a:t>
            </a:r>
            <a:r>
              <a:rPr lang="en-US" sz="1800" b="0" i="1" dirty="0" err="1"/>
              <a:t>running</a:t>
            </a:r>
            <a:r>
              <a:rPr lang="en-US" sz="1800" b="0" dirty="0" err="1"/>
              <a:t>,</a:t>
            </a:r>
            <a:r>
              <a:rPr lang="en-US" sz="1800" b="0" i="1" dirty="0" err="1"/>
              <a:t>sleeping</a:t>
            </a:r>
            <a:r>
              <a:rPr lang="en-US" sz="1800" b="0" dirty="0"/>
              <a:t>, or </a:t>
            </a:r>
            <a:r>
              <a:rPr lang="en-US" sz="1800" b="0" i="1" dirty="0"/>
              <a:t>zombie</a:t>
            </a:r>
            <a:r>
              <a:rPr lang="en-US" sz="1800" b="0" dirty="0"/>
              <a:t> (completed process, but waiting for it's parent process to pick up the return value</a:t>
            </a:r>
            <a:r>
              <a:rPr lang="en-US" sz="1800" b="0" dirty="0" smtClean="0"/>
              <a:t>).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>
              <a:solidFill>
                <a:schemeClr val="folHlink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/>
              <a:t>Daemons are recognized by the system as any processes whose </a:t>
            </a:r>
            <a:r>
              <a:rPr lang="en-US" sz="1800" b="0" i="1" dirty="0"/>
              <a:t>parent process</a:t>
            </a:r>
            <a:r>
              <a:rPr lang="en-US" sz="1800" b="0" dirty="0"/>
              <a:t> has a PID of one, which always represents the process </a:t>
            </a:r>
            <a:r>
              <a:rPr lang="en-US" sz="1800" b="0" i="1" dirty="0" err="1"/>
              <a:t>init</a:t>
            </a:r>
            <a:r>
              <a:rPr lang="en-US" sz="1800" b="0" dirty="0" err="1"/>
              <a:t>.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err="1" smtClean="0"/>
              <a:t>init</a:t>
            </a:r>
            <a:r>
              <a:rPr lang="en-US" sz="1800" b="0" dirty="0" smtClean="0"/>
              <a:t> </a:t>
            </a:r>
            <a:r>
              <a:rPr lang="en-US" sz="1800" b="0" dirty="0"/>
              <a:t>is always the first process </a:t>
            </a:r>
            <a:r>
              <a:rPr lang="en-US" sz="1800" b="0" dirty="0" smtClean="0"/>
              <a:t>( </a:t>
            </a:r>
            <a:r>
              <a:rPr lang="en-US" sz="1800" b="0" dirty="0" err="1" smtClean="0"/>
              <a:t>sysemd</a:t>
            </a:r>
            <a:r>
              <a:rPr lang="en-US" sz="1800" b="0" dirty="0" smtClean="0"/>
              <a:t> on centos 7 )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b="0" dirty="0" smtClean="0"/>
              <a:t>starts when a Linux computer is </a:t>
            </a:r>
            <a:r>
              <a:rPr lang="en-US" b="0" i="1" dirty="0" smtClean="0"/>
              <a:t>booted up</a:t>
            </a:r>
            <a:r>
              <a:rPr lang="en-US" b="0" dirty="0" smtClean="0"/>
              <a:t> 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b="0" dirty="0" smtClean="0"/>
              <a:t>it remains on the system until the computer is turned off. 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b="0" dirty="0" err="1" smtClean="0"/>
              <a:t>init</a:t>
            </a:r>
            <a:r>
              <a:rPr lang="en-US" b="0" dirty="0"/>
              <a:t> </a:t>
            </a:r>
            <a:r>
              <a:rPr lang="en-US" b="0" i="1" dirty="0"/>
              <a:t>adopts</a:t>
            </a:r>
            <a:r>
              <a:rPr lang="en-US" b="0" dirty="0"/>
              <a:t> any process whose </a:t>
            </a:r>
            <a:r>
              <a:rPr lang="en-US" b="0" i="1" dirty="0"/>
              <a:t>parent</a:t>
            </a:r>
            <a:r>
              <a:rPr lang="en-US" b="0" dirty="0"/>
              <a:t> process </a:t>
            </a:r>
            <a:r>
              <a:rPr lang="en-US" b="0" i="1" dirty="0"/>
              <a:t>dies</a:t>
            </a:r>
            <a:r>
              <a:rPr lang="en-US" b="0" dirty="0"/>
              <a:t> (i.e., terminates) without waiting for the </a:t>
            </a:r>
            <a:r>
              <a:rPr lang="en-US" b="0" i="1" dirty="0"/>
              <a:t>child</a:t>
            </a:r>
            <a:r>
              <a:rPr lang="en-US" b="0" dirty="0"/>
              <a:t> process's status. </a:t>
            </a:r>
            <a:endParaRPr lang="en-US" b="0" dirty="0" smtClean="0"/>
          </a:p>
          <a:p>
            <a:pPr lvl="1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dirty="0"/>
              <a:t>Has process id </a:t>
            </a:r>
            <a:r>
              <a:rPr lang="en-US" dirty="0" smtClean="0"/>
              <a:t>1</a:t>
            </a:r>
            <a:r>
              <a:rPr lang="en-US" b="0" dirty="0" smtClean="0"/>
              <a:t>	</a:t>
            </a:r>
            <a:endParaRPr lang="en-US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18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Process attributes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34337" y="1905000"/>
            <a:ext cx="8224837" cy="3571875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Process id		Each process has a unique id from 1 - 65535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Owner			The user created the process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Group			The primary group of the user created the process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Parent process id	Parent of the process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elapsed time		How long the process has been running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/>
              <a:t>cpu</a:t>
            </a:r>
            <a:r>
              <a:rPr lang="en-US" sz="1800" dirty="0" smtClean="0"/>
              <a:t> 			CPU </a:t>
            </a:r>
            <a:r>
              <a:rPr lang="en-US" sz="1800" dirty="0" err="1" smtClean="0"/>
              <a:t>utilizated</a:t>
            </a:r>
            <a:r>
              <a:rPr lang="en-US" sz="1800" dirty="0" smtClean="0"/>
              <a:t> by the process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smtClean="0"/>
              <a:t>terminal </a:t>
            </a:r>
            <a:r>
              <a:rPr lang="en-US" sz="1800" dirty="0" smtClean="0"/>
              <a:t>associated	The terminal identifier from where the process is 			running. Daemons would have any </a:t>
            </a:r>
            <a:r>
              <a:rPr lang="en-US" sz="1800" dirty="0" err="1" smtClean="0"/>
              <a:t>tty</a:t>
            </a:r>
            <a:r>
              <a:rPr lang="en-US" sz="1800" dirty="0" smtClean="0"/>
              <a:t> associated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2866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Process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611590" y="1905000"/>
            <a:ext cx="8224837" cy="41910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ps</a:t>
            </a:r>
            <a:r>
              <a:rPr lang="en-US" sz="1800" dirty="0" smtClean="0">
                <a:solidFill>
                  <a:srgbClr val="00B050"/>
                </a:solidFill>
              </a:rPr>
              <a:t> 		</a:t>
            </a:r>
            <a:r>
              <a:rPr lang="en-US" sz="1800" b="0" dirty="0" smtClean="0"/>
              <a:t>Display the list of processes running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	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ps</a:t>
            </a:r>
            <a:r>
              <a:rPr lang="en-US" sz="1800" b="0" dirty="0" smtClean="0"/>
              <a:t>  -</a:t>
            </a:r>
            <a:r>
              <a:rPr lang="en-US" sz="1800" b="0" dirty="0" err="1" smtClean="0"/>
              <a:t>ef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ps</a:t>
            </a:r>
            <a:r>
              <a:rPr lang="en-US" sz="1800" b="0" dirty="0" smtClean="0"/>
              <a:t> –Al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pstree</a:t>
            </a:r>
            <a:r>
              <a:rPr lang="en-US" sz="1800" dirty="0" smtClean="0">
                <a:solidFill>
                  <a:srgbClr val="00B050"/>
                </a:solidFill>
              </a:rPr>
              <a:t>		</a:t>
            </a:r>
            <a:r>
              <a:rPr lang="en-US" sz="1800" b="0" dirty="0" smtClean="0"/>
              <a:t>Displays the process list in a tree format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pidof</a:t>
            </a:r>
            <a:r>
              <a:rPr lang="en-US" sz="1800" dirty="0" smtClean="0"/>
              <a:t>		</a:t>
            </a:r>
            <a:r>
              <a:rPr lang="en-US" sz="1800" b="0" dirty="0" smtClean="0"/>
              <a:t>Displays the list of a daemon or process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kill / </a:t>
            </a:r>
            <a:r>
              <a:rPr lang="en-US" sz="1800" dirty="0" err="1" smtClean="0">
                <a:solidFill>
                  <a:srgbClr val="00B050"/>
                </a:solidFill>
              </a:rPr>
              <a:t>killall</a:t>
            </a:r>
            <a:r>
              <a:rPr lang="en-US" sz="1800" dirty="0" smtClean="0">
                <a:solidFill>
                  <a:srgbClr val="00B050"/>
                </a:solidFill>
              </a:rPr>
              <a:t> /</a:t>
            </a:r>
            <a:r>
              <a:rPr lang="en-US" sz="1800" dirty="0" err="1" smtClean="0">
                <a:solidFill>
                  <a:srgbClr val="00B050"/>
                </a:solidFill>
              </a:rPr>
              <a:t>pkill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</a:t>
            </a:r>
            <a:r>
              <a:rPr lang="en-US" sz="1800" b="0" dirty="0" smtClean="0"/>
              <a:t>Kills the process by sending a signal specified by the user.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pgrep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top</a:t>
            </a:r>
            <a:r>
              <a:rPr lang="en-US" sz="1800" dirty="0" smtClean="0"/>
              <a:t>		</a:t>
            </a:r>
            <a:r>
              <a:rPr lang="en-US" sz="1800" b="0" dirty="0" smtClean="0"/>
              <a:t>Monitor the processes running on the system with the interval defined b the user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1385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703199"/>
            <a:ext cx="8224837" cy="4469001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bg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</a:t>
            </a:r>
            <a:r>
              <a:rPr lang="en-US" sz="1800" b="0" dirty="0" smtClean="0"/>
              <a:t>Send the job to background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bg</a:t>
            </a:r>
            <a:r>
              <a:rPr lang="en-US" sz="1800" b="0" dirty="0" smtClean="0"/>
              <a:t> &lt;PID&gt;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dirty="0"/>
              <a:t>	</a:t>
            </a:r>
            <a:r>
              <a:rPr lang="en-US" sz="1800" dirty="0" smtClean="0"/>
              <a:t>Any long running process can be stopped with </a:t>
            </a:r>
            <a:r>
              <a:rPr lang="en-US" sz="1800" dirty="0" err="1" smtClean="0"/>
              <a:t>Ctrl+z</a:t>
            </a:r>
            <a:r>
              <a:rPr lang="en-US" sz="1800" dirty="0" smtClean="0"/>
              <a:t> and sent to </a:t>
            </a:r>
            <a:r>
              <a:rPr lang="en-US" sz="1800" dirty="0" err="1" smtClean="0"/>
              <a:t>backgroup</a:t>
            </a:r>
            <a:r>
              <a:rPr lang="en-US" sz="1800" dirty="0" smtClean="0"/>
              <a:t> using the process returned</a:t>
            </a: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fg</a:t>
            </a:r>
            <a:r>
              <a:rPr lang="en-US" sz="1800" smtClean="0">
                <a:solidFill>
                  <a:srgbClr val="00B050"/>
                </a:solidFill>
              </a:rPr>
              <a:t>	</a:t>
            </a:r>
            <a:r>
              <a:rPr lang="en-US" sz="1800" b="0" smtClean="0"/>
              <a:t>Brings the </a:t>
            </a:r>
            <a:r>
              <a:rPr lang="en-US" sz="1800" b="0" dirty="0" smtClean="0"/>
              <a:t>job to foreground</a:t>
            </a:r>
          </a:p>
          <a:p>
            <a:pPr marL="0" indent="0"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1800" b="0" dirty="0" smtClean="0"/>
              <a:t>	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fg</a:t>
            </a:r>
            <a:r>
              <a:rPr lang="en-US" sz="1800" b="0" dirty="0" smtClean="0"/>
              <a:t> &lt;PID&gt;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jobs	</a:t>
            </a:r>
            <a:r>
              <a:rPr lang="en-US" sz="1800" b="0" dirty="0" smtClean="0"/>
              <a:t>Display the list of jobs sent to the back ground with process ids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431740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management commands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703199"/>
            <a:ext cx="8224837" cy="4469001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>
                <a:solidFill>
                  <a:srgbClr val="00B050"/>
                </a:solidFill>
              </a:rPr>
              <a:t>nice</a:t>
            </a:r>
            <a:r>
              <a:rPr lang="en-US" sz="1800" dirty="0" smtClean="0"/>
              <a:t>	</a:t>
            </a:r>
            <a:r>
              <a:rPr lang="en-US" sz="1800" b="0" dirty="0" smtClean="0"/>
              <a:t>Run the process with a specified nice value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renice</a:t>
            </a: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US" sz="1800" b="0" dirty="0" smtClean="0"/>
              <a:t>Change the nice value of the process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nohup</a:t>
            </a: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US" sz="1800" b="0" dirty="0" smtClean="0"/>
              <a:t>Make the process controlled by the init process (Helpful to send the jobs to back ground)</a:t>
            </a:r>
          </a:p>
        </p:txBody>
      </p:sp>
    </p:spTree>
    <p:extLst>
      <p:ext uri="{BB962C8B-B14F-4D97-AF65-F5344CB8AC3E}">
        <p14:creationId xmlns:p14="http://schemas.microsoft.com/office/powerpoint/2010/main" val="40002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Links</a:t>
            </a:r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703199"/>
            <a:ext cx="8224837" cy="4469001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Soft links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smtClean="0"/>
              <a:t>hard links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37058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cron</a:t>
            </a:r>
            <a:endParaRPr lang="en-US" dirty="0" smtClean="0"/>
          </a:p>
        </p:txBody>
      </p:sp>
      <p:sp>
        <p:nvSpPr>
          <p:cNvPr id="21507" name="Rectangle 10"/>
          <p:cNvSpPr>
            <a:spLocks noGrp="1" noChangeArrowheads="1"/>
          </p:cNvSpPr>
          <p:nvPr>
            <p:ph idx="1"/>
          </p:nvPr>
        </p:nvSpPr>
        <p:spPr>
          <a:xfrm>
            <a:off x="459581" y="1703199"/>
            <a:ext cx="8224837" cy="4469001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Soft links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smtClean="0"/>
              <a:t>hard links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882038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GB" altLang="zh-CN" sz="4000" dirty="0"/>
              <a:t>UNIX/LINUX Architecture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3733800" y="3305400"/>
            <a:ext cx="1080000" cy="108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10000" y="366073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Hardware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200" y="20574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CPU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Hard disks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Keyboard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608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special permissions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547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Administration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management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useradd</a:t>
            </a:r>
            <a:r>
              <a:rPr lang="en-US" sz="1800" dirty="0" smtClean="0">
                <a:solidFill>
                  <a:srgbClr val="00B050"/>
                </a:solidFill>
              </a:rPr>
              <a:t> 	</a:t>
            </a:r>
            <a:r>
              <a:rPr lang="en-US" sz="1800" dirty="0" smtClean="0"/>
              <a:t>Create users with default attributes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usermod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userdel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groupadd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groupmod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groupdel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044624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attributes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username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user id ( </a:t>
            </a:r>
            <a:r>
              <a:rPr lang="en-US" sz="1800" dirty="0" err="1" smtClean="0"/>
              <a:t>uid</a:t>
            </a:r>
            <a:r>
              <a:rPr lang="en-US" sz="1800" dirty="0" smtClean="0"/>
              <a:t> 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group id ( </a:t>
            </a:r>
            <a:r>
              <a:rPr lang="en-US" sz="1800" dirty="0" err="1" smtClean="0"/>
              <a:t>gid</a:t>
            </a:r>
            <a:r>
              <a:rPr lang="en-US" sz="1800" dirty="0"/>
              <a:t> </a:t>
            </a:r>
            <a:r>
              <a:rPr lang="en-US" sz="1800" dirty="0" smtClean="0"/>
              <a:t>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home directory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default shell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1226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management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passwd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/</a:t>
            </a:r>
            <a:r>
              <a:rPr lang="en-US" sz="1800" b="0" dirty="0" err="1" smtClean="0"/>
              <a:t>etc</a:t>
            </a:r>
            <a:r>
              <a:rPr lang="en-US" sz="1800" b="0" dirty="0" smtClean="0"/>
              <a:t>/shadow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/</a:t>
            </a:r>
            <a:r>
              <a:rPr lang="en-US" sz="1800" b="0" dirty="0" err="1" smtClean="0"/>
              <a:t>etc</a:t>
            </a:r>
            <a:r>
              <a:rPr lang="en-US" sz="1800" b="0" dirty="0" smtClean="0"/>
              <a:t>/group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gshadow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login.defs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skel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61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management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/profile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bashrc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.</a:t>
            </a:r>
            <a:r>
              <a:rPr lang="en-US" sz="1800" dirty="0" err="1" smtClean="0"/>
              <a:t>bash_profile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smtClean="0"/>
              <a:t>.</a:t>
            </a:r>
            <a:r>
              <a:rPr lang="en-US" sz="1800" dirty="0" err="1" smtClean="0"/>
              <a:t>bashrc</a:t>
            </a: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9937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permissions and ownership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chmod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b="0" dirty="0" smtClean="0"/>
              <a:t>Change the file permissions.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chmod</a:t>
            </a:r>
            <a:r>
              <a:rPr lang="en-US" sz="1800" b="0" dirty="0" smtClean="0"/>
              <a:t> 751 </a:t>
            </a:r>
            <a:r>
              <a:rPr lang="en-US" sz="1800" b="0" dirty="0" err="1" smtClean="0"/>
              <a:t>myfile</a:t>
            </a:r>
            <a:r>
              <a:rPr lang="en-US" sz="1800" b="0" dirty="0" smtClean="0"/>
              <a:t> : change the file permissions to </a:t>
            </a:r>
            <a:r>
              <a:rPr lang="en-US" sz="1800" b="0" dirty="0" err="1" smtClean="0"/>
              <a:t>rwx</a:t>
            </a:r>
            <a:r>
              <a:rPr lang="en-US" sz="1800" b="0" dirty="0" smtClean="0"/>
              <a:t> for owner, </a:t>
            </a:r>
            <a:r>
              <a:rPr lang="en-US" sz="1800" b="0" dirty="0" err="1" smtClean="0"/>
              <a:t>rx</a:t>
            </a:r>
            <a:r>
              <a:rPr lang="en-US" sz="1800" b="0" dirty="0" smtClean="0"/>
              <a:t> for group and x for others (x=1,r=4,w=2)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chmod</a:t>
            </a:r>
            <a:r>
              <a:rPr lang="en-US" sz="1800" b="0" dirty="0" smtClean="0"/>
              <a:t> go=+r </a:t>
            </a:r>
            <a:r>
              <a:rPr lang="en-US" sz="1800" b="0" dirty="0" err="1" smtClean="0"/>
              <a:t>myfile</a:t>
            </a:r>
            <a:r>
              <a:rPr lang="en-US" sz="1800" b="0" dirty="0" smtClean="0"/>
              <a:t> : Add read permission for the group and others (character meanings u-user, g-group, o-other, + add permission,-</a:t>
            </a:r>
            <a:r>
              <a:rPr lang="en-US" sz="1800" b="0" dirty="0" err="1" smtClean="0"/>
              <a:t>remove,r</a:t>
            </a:r>
            <a:r>
              <a:rPr lang="en-US" sz="1800" b="0" dirty="0" smtClean="0"/>
              <a:t>-</a:t>
            </a:r>
            <a:r>
              <a:rPr lang="en-US" sz="1800" b="0" dirty="0" err="1" smtClean="0"/>
              <a:t>read,w</a:t>
            </a:r>
            <a:r>
              <a:rPr lang="en-US" sz="1800" b="0" dirty="0" smtClean="0"/>
              <a:t>-</a:t>
            </a:r>
            <a:r>
              <a:rPr lang="en-US" sz="1800" b="0" dirty="0" err="1" smtClean="0"/>
              <a:t>write,x</a:t>
            </a:r>
            <a:r>
              <a:rPr lang="en-US" sz="1800" b="0" dirty="0" smtClean="0"/>
              <a:t>-exe) </a:t>
            </a:r>
            <a:br>
              <a:rPr lang="en-US" sz="18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chmod</a:t>
            </a:r>
            <a:r>
              <a:rPr lang="en-US" sz="1800" b="0" dirty="0" smtClean="0"/>
              <a:t> +s </a:t>
            </a:r>
            <a:r>
              <a:rPr lang="en-US" sz="1800" b="0" dirty="0" err="1" smtClean="0"/>
              <a:t>myfile</a:t>
            </a:r>
            <a:r>
              <a:rPr lang="en-US" sz="1800" b="0" dirty="0" smtClean="0"/>
              <a:t> - </a:t>
            </a:r>
            <a:r>
              <a:rPr lang="en-US" sz="1800" b="0" dirty="0" err="1" smtClean="0"/>
              <a:t>Setuid</a:t>
            </a:r>
            <a:r>
              <a:rPr lang="en-US" sz="1800" b="0" dirty="0" smtClean="0"/>
              <a:t> bit on the file which allows the program to run with user or group privileges of the file.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chown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b="0" dirty="0" smtClean="0"/>
              <a:t>Change owner.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chown</a:t>
            </a:r>
            <a:r>
              <a:rPr lang="en-US" sz="1800" b="0" dirty="0" smtClean="0"/>
              <a:t> &lt;owner1&gt; &lt;filename&gt; : Change ownership of a file to owner1.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chgrp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b="0" dirty="0" smtClean="0"/>
              <a:t>Change group.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chgrp</a:t>
            </a:r>
            <a:r>
              <a:rPr lang="en-US" sz="1800" b="0" dirty="0" smtClean="0"/>
              <a:t> &lt;group1&gt; &lt;filename&gt; : Change group of a file to group1.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449979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permissions and ownership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>
          <a:xfrm>
            <a:off x="455613" y="1752600"/>
            <a:ext cx="8224837" cy="48768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chattr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</a:t>
            </a:r>
            <a:r>
              <a:rPr lang="en-US" sz="1800" b="0" dirty="0" smtClean="0"/>
              <a:t>Change the special attributes of the file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b="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lsattr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	</a:t>
            </a:r>
            <a:r>
              <a:rPr lang="en-US" sz="1800" b="0" dirty="0" smtClean="0"/>
              <a:t>Display the special attributes of the file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b="0" dirty="0" smtClean="0"/>
              <a:t>    </a:t>
            </a:r>
            <a:r>
              <a:rPr lang="en-US" sz="1800" dirty="0" smtClean="0"/>
              <a:t>Ex</a:t>
            </a:r>
            <a:r>
              <a:rPr lang="en-US" sz="1800" b="0" dirty="0" smtClean="0"/>
              <a:t>: </a:t>
            </a:r>
            <a:r>
              <a:rPr lang="en-US" sz="1800" b="0" dirty="0" err="1" smtClean="0"/>
              <a:t>lsattr</a:t>
            </a:r>
            <a:r>
              <a:rPr lang="en-US" sz="1800" b="0" dirty="0" smtClean="0"/>
              <a:t> &lt;filename&gt;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endParaRPr lang="en-US" sz="18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>
                <a:solidFill>
                  <a:srgbClr val="00B050"/>
                </a:solidFill>
              </a:rPr>
              <a:t>s</a:t>
            </a:r>
            <a:r>
              <a:rPr lang="en-US" sz="1800" dirty="0" err="1" smtClean="0">
                <a:solidFill>
                  <a:srgbClr val="00B050"/>
                </a:solidFill>
              </a:rPr>
              <a:t>etfacl</a:t>
            </a:r>
            <a:endParaRPr lang="en-US" sz="1800" dirty="0" smtClean="0">
              <a:solidFill>
                <a:srgbClr val="00B050"/>
              </a:solidFill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800" dirty="0" err="1" smtClean="0">
                <a:solidFill>
                  <a:srgbClr val="00B050"/>
                </a:solidFill>
              </a:rPr>
              <a:t>getfacl</a:t>
            </a:r>
            <a:endParaRPr lang="en-US" sz="1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51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Management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f/f9/Harddrive-partition-extended-logical-volu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372492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Disk partitioning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4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glo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glot master.pot [Compatibility Mode]" id="{473B406D-A2B4-4B84-BADF-31DB36364739}" vid="{1675F605-5E5F-4BCC-A849-29D41542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3311</Words>
  <Application>Microsoft Office PowerPoint</Application>
  <PresentationFormat>On-screen Show (4:3)</PresentationFormat>
  <Paragraphs>1551</Paragraphs>
  <Slides>140</Slides>
  <Notes>82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53" baseType="lpstr">
      <vt:lpstr>宋体</vt:lpstr>
      <vt:lpstr>Arial</vt:lpstr>
      <vt:lpstr>Calibri</vt:lpstr>
      <vt:lpstr>Candara</vt:lpstr>
      <vt:lpstr>Courier</vt:lpstr>
      <vt:lpstr>Courier New</vt:lpstr>
      <vt:lpstr>Georgia</vt:lpstr>
      <vt:lpstr>Gulim</vt:lpstr>
      <vt:lpstr>HY엽서L</vt:lpstr>
      <vt:lpstr>华文楷体</vt:lpstr>
      <vt:lpstr>Wingdings</vt:lpstr>
      <vt:lpstr>polyglot master</vt:lpstr>
      <vt:lpstr>Packager Shell Object</vt:lpstr>
      <vt:lpstr>LINUX</vt:lpstr>
      <vt:lpstr>Introduction to Linux</vt:lpstr>
      <vt:lpstr>Background</vt:lpstr>
      <vt:lpstr>How is Linux Used?</vt:lpstr>
      <vt:lpstr>Linux Distributions</vt:lpstr>
      <vt:lpstr>Why Use Linux?</vt:lpstr>
      <vt:lpstr>Linux Architecture</vt:lpstr>
      <vt:lpstr>UNIX/LINUX Architecture</vt:lpstr>
      <vt:lpstr>UNIX/LINUX Architecture</vt:lpstr>
      <vt:lpstr>UNIX/LINUX Architecture</vt:lpstr>
      <vt:lpstr>UNIX/LINUX Architecture</vt:lpstr>
      <vt:lpstr>UNIX/LINUX Architecture</vt:lpstr>
      <vt:lpstr>Shell</vt:lpstr>
      <vt:lpstr>What is a “Shell”?</vt:lpstr>
      <vt:lpstr>UNIX Shells</vt:lpstr>
      <vt:lpstr>Default Shell</vt:lpstr>
      <vt:lpstr>Using Shell</vt:lpstr>
      <vt:lpstr>Bash advantages</vt:lpstr>
      <vt:lpstr>Shortcuts</vt:lpstr>
      <vt:lpstr>Commands</vt:lpstr>
      <vt:lpstr>Linux command syntax</vt:lpstr>
      <vt:lpstr>File and Directory Management</vt:lpstr>
      <vt:lpstr>File and Directory Management</vt:lpstr>
      <vt:lpstr>File and Directory Management</vt:lpstr>
      <vt:lpstr>File and Directory Management</vt:lpstr>
      <vt:lpstr>Types of commands</vt:lpstr>
      <vt:lpstr>Shell built-ins</vt:lpstr>
      <vt:lpstr>Aliases</vt:lpstr>
      <vt:lpstr>External commands</vt:lpstr>
      <vt:lpstr>Comparing file contents</vt:lpstr>
      <vt:lpstr>Searching files/content of the files</vt:lpstr>
      <vt:lpstr>Compress</vt:lpstr>
      <vt:lpstr>Archive</vt:lpstr>
      <vt:lpstr>Getting help from system</vt:lpstr>
      <vt:lpstr>Help commands</vt:lpstr>
      <vt:lpstr>man sections</vt:lpstr>
      <vt:lpstr>Exit status</vt:lpstr>
      <vt:lpstr>System management commands</vt:lpstr>
      <vt:lpstr>System management commands</vt:lpstr>
      <vt:lpstr>System management commands</vt:lpstr>
      <vt:lpstr>Performing calculations</vt:lpstr>
      <vt:lpstr>Network Commands</vt:lpstr>
      <vt:lpstr>Network Commands</vt:lpstr>
      <vt:lpstr>Network Commands</vt:lpstr>
      <vt:lpstr>File Types</vt:lpstr>
      <vt:lpstr>Anything is a file </vt:lpstr>
      <vt:lpstr>File Types</vt:lpstr>
      <vt:lpstr>Device Types</vt:lpstr>
      <vt:lpstr>Character devices</vt:lpstr>
      <vt:lpstr>Block devices</vt:lpstr>
      <vt:lpstr>Pseudo devices</vt:lpstr>
      <vt:lpstr>Regular Expressions</vt:lpstr>
      <vt:lpstr>Regular expressions</vt:lpstr>
      <vt:lpstr>Regular expressions</vt:lpstr>
      <vt:lpstr>Regular expressions</vt:lpstr>
      <vt:lpstr>VI Editor</vt:lpstr>
      <vt:lpstr>File editors</vt:lpstr>
      <vt:lpstr>VI Modes</vt:lpstr>
      <vt:lpstr>VI commands ( Escape mode ) </vt:lpstr>
      <vt:lpstr>VI commands ( Escape mode ) </vt:lpstr>
      <vt:lpstr>VI commands ( Escape mode ) </vt:lpstr>
      <vt:lpstr>VI commands ( Escape mode ) </vt:lpstr>
      <vt:lpstr>VI commands ( Escape mode ) </vt:lpstr>
      <vt:lpstr>VI commands ( Command mode ) </vt:lpstr>
      <vt:lpstr>VI  preferences</vt:lpstr>
      <vt:lpstr>Filters</vt:lpstr>
      <vt:lpstr>Pagers/Filters</vt:lpstr>
      <vt:lpstr>Pagers/Filters</vt:lpstr>
      <vt:lpstr>Pagers/Filters   ( Examples )</vt:lpstr>
      <vt:lpstr>Pagers/Filters   ( Examples )</vt:lpstr>
      <vt:lpstr>Pagers/Filters   ( Examples )</vt:lpstr>
      <vt:lpstr>Pagers/Filters   ( Examples )</vt:lpstr>
      <vt:lpstr>Pagers/Filters   ( Examples )</vt:lpstr>
      <vt:lpstr>Pipes &amp; Redirection</vt:lpstr>
      <vt:lpstr>Pipes &amp; Redirection</vt:lpstr>
      <vt:lpstr>Pipes &amp; Redirection</vt:lpstr>
      <vt:lpstr>Pipes</vt:lpstr>
      <vt:lpstr>Redirection</vt:lpstr>
      <vt:lpstr>Redirection</vt:lpstr>
      <vt:lpstr>Redirection commands</vt:lpstr>
      <vt:lpstr>Process monitoring</vt:lpstr>
      <vt:lpstr>Process vs daemon</vt:lpstr>
      <vt:lpstr>Process attributes</vt:lpstr>
      <vt:lpstr>Process management commands</vt:lpstr>
      <vt:lpstr>Job management commands</vt:lpstr>
      <vt:lpstr>Job management commands</vt:lpstr>
      <vt:lpstr>Links</vt:lpstr>
      <vt:lpstr>cron</vt:lpstr>
      <vt:lpstr>sudo</vt:lpstr>
      <vt:lpstr>special permissions</vt:lpstr>
      <vt:lpstr>User Administration</vt:lpstr>
      <vt:lpstr>User management</vt:lpstr>
      <vt:lpstr>User attributes</vt:lpstr>
      <vt:lpstr>User management</vt:lpstr>
      <vt:lpstr>User management</vt:lpstr>
      <vt:lpstr>File permissions and ownership</vt:lpstr>
      <vt:lpstr>File permissions and ownership</vt:lpstr>
      <vt:lpstr>Disk Management</vt:lpstr>
      <vt:lpstr>Disk partitioning</vt:lpstr>
      <vt:lpstr>Disk layout</vt:lpstr>
      <vt:lpstr>PowerPoint Presentation</vt:lpstr>
      <vt:lpstr>RAID</vt:lpstr>
      <vt:lpstr>What is RAID?</vt:lpstr>
      <vt:lpstr>Motivation for RAID</vt:lpstr>
      <vt:lpstr>Benefits of RAID</vt:lpstr>
      <vt:lpstr>RAID Technology</vt:lpstr>
      <vt:lpstr>RAID Level 0 - Characteristics</vt:lpstr>
      <vt:lpstr>RAID Level 0</vt:lpstr>
      <vt:lpstr>RAID Level 0 - Diagram</vt:lpstr>
      <vt:lpstr>RAID Level 0 - Advantages </vt:lpstr>
      <vt:lpstr>RAID Level 0 - Disadvantages </vt:lpstr>
      <vt:lpstr>RAID Level 1 - Characteristics</vt:lpstr>
      <vt:lpstr>RAID Level 1</vt:lpstr>
      <vt:lpstr>RAID Level 1 - Diagram</vt:lpstr>
      <vt:lpstr>RAID Level 1 - Animaton</vt:lpstr>
      <vt:lpstr>RAID Level 1 - Characteristics </vt:lpstr>
      <vt:lpstr>RAID Level 1 - Advantages </vt:lpstr>
      <vt:lpstr>RAID Level 1 - Disadvantages </vt:lpstr>
      <vt:lpstr>RAID Level 2 </vt:lpstr>
      <vt:lpstr>RAID Level 3 </vt:lpstr>
      <vt:lpstr>RAID Level 3 </vt:lpstr>
      <vt:lpstr>RAID Level 3 </vt:lpstr>
      <vt:lpstr>RAID Level 3 </vt:lpstr>
      <vt:lpstr>Important Questions on RAID </vt:lpstr>
      <vt:lpstr>LVM</vt:lpstr>
      <vt:lpstr>What is Logical Volume Management?</vt:lpstr>
      <vt:lpstr>How Does LVM Work?</vt:lpstr>
      <vt:lpstr>Configuring LVMs</vt:lpstr>
      <vt:lpstr>Configuring LVMs</vt:lpstr>
      <vt:lpstr>Extending Volume without losing data </vt:lpstr>
      <vt:lpstr>Shrinking Volume without losing data</vt:lpstr>
      <vt:lpstr>Advantages</vt:lpstr>
      <vt:lpstr>PowerPoint Presentation</vt:lpstr>
      <vt:lpstr>Package management</vt:lpstr>
      <vt:lpstr>RPM</vt:lpstr>
      <vt:lpstr>RPM</vt:lpstr>
      <vt:lpstr>YUM</vt:lpstr>
      <vt:lpstr>Compile software</vt:lpstr>
      <vt:lpstr>Service management</vt:lpstr>
      <vt:lpstr>Service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Satheesh</dc:creator>
  <cp:lastModifiedBy>satheesh</cp:lastModifiedBy>
  <cp:revision>197</cp:revision>
  <dcterms:modified xsi:type="dcterms:W3CDTF">2016-07-31T15:34:37Z</dcterms:modified>
</cp:coreProperties>
</file>