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7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90238-9A28-4CB4-9C75-3D371190B9C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D042-3FF8-48BE-8A58-8133DEAB1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E30624-5523-41F8-9F25-EF45A04E2D03}" type="slidenum">
              <a:rPr lang="en-US"/>
              <a:pPr/>
              <a:t>1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71C811-B838-467C-B6EC-4A30BE07EE0D}" type="slidenum">
              <a:rPr lang="en-US"/>
              <a:pPr/>
              <a:t>10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056220-6C5A-4898-93EE-7BF70650C6E2}" type="slidenum">
              <a:rPr lang="en-US"/>
              <a:pPr/>
              <a:t>11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ECEE5F-8883-41B0-9F1F-B54705F99437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4F853-3B12-4536-B0E7-5E2874BBDC67}" type="slidenum">
              <a:rPr lang="en-US"/>
              <a:pPr/>
              <a:t>13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26554-78C0-4EE6-BA95-75C06093E9A6}" type="slidenum">
              <a:rPr lang="en-US"/>
              <a:pPr/>
              <a:t>14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2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93C34A-7535-4C5B-8DCD-AE94154EA7D9}" type="slidenum">
              <a:rPr lang="en-US"/>
              <a:pPr/>
              <a:t>15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3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BB9946-FAA0-4076-997D-CE335ABB2D9D}" type="slidenum">
              <a:rPr lang="en-US"/>
              <a:pPr/>
              <a:t>16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F067D9-56DE-497E-AD5C-F7DEAD7FB165}" type="slidenum">
              <a:rPr lang="en-US"/>
              <a:pPr/>
              <a:t>17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6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A99BB6-A06F-4720-BEED-8B20B9E15AD0}" type="slidenum">
              <a:rPr lang="en-US"/>
              <a:pPr/>
              <a:t>18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1D4EC3-0F9E-4E0A-9EFF-17BEDCD45220}" type="slidenum">
              <a:rPr lang="en-US"/>
              <a:pPr/>
              <a:t>19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E30624-5523-41F8-9F25-EF45A04E2D03}" type="slidenum">
              <a:rPr lang="en-US"/>
              <a:pPr/>
              <a:t>2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9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F8A711-43D7-4D54-B2FF-F611C07B235F}" type="slidenum">
              <a:rPr lang="en-US"/>
              <a:pPr/>
              <a:t>20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73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4AC57E-417F-4C52-ABB1-594167B4F297}" type="slidenum">
              <a:rPr lang="en-US"/>
              <a:pPr/>
              <a:t>21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E0CC26-9E3B-4F5F-ADE1-1AABB1ABFC0F}" type="slidenum">
              <a:rPr lang="en-US"/>
              <a:pPr/>
              <a:t>22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FEA36C-5069-4C04-AFEF-28CE30FF1C20}" type="slidenum">
              <a:rPr lang="en-US"/>
              <a:pPr/>
              <a:t>3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616CE4-B8A7-466D-9841-B8465BCBB591}" type="slidenum">
              <a:rPr lang="en-US"/>
              <a:pPr/>
              <a:t>4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0BC27D-34A8-4CB8-A878-78E5BFB68155}" type="slidenum">
              <a:rPr lang="en-US"/>
              <a:pPr/>
              <a:t>5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00DB63-5A6E-4451-BD97-0B934222DF88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3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18B23-BB96-4C65-A1F2-907B08BE458F}" type="slidenum">
              <a:rPr lang="en-US"/>
              <a:pPr/>
              <a:t>7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455C4C-3534-45C0-B1DF-28A39F4BDC5D}" type="slidenum">
              <a:rPr lang="en-US"/>
              <a:pPr/>
              <a:t>8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549D7-620F-4877-983C-99F73CBA8AC5}" type="slidenum">
              <a:rPr lang="en-US"/>
              <a:pPr/>
              <a:t>9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0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9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51113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c.org/index.pl?/sw/dhcp/dhcpv3-README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rda.homeunix.net/dnssetup.html" TargetMode="External"/><Relationship Id="rId4" Type="http://schemas.openxmlformats.org/officeDocument/2006/relationships/hyperlink" Target="http://tldp.org/HOWTO/DHCP/index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77120" y="1893799"/>
            <a:ext cx="7685880" cy="3364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84023" rIns="81639" bIns="40820"/>
          <a:lstStyle/>
          <a:p>
            <a:pPr>
              <a:spcBef>
                <a:spcPct val="0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300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Dynamic Host Configuration Protocol</a:t>
            </a:r>
            <a:endParaRPr lang="en-US" sz="4300" dirty="0"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server (I)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srgbClr val="333333"/>
                </a:solidFill>
              </a:rPr>
              <a:t>Installation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7345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700" dirty="0" smtClean="0">
                <a:solidFill>
                  <a:srgbClr val="333333"/>
                </a:solidFill>
              </a:rPr>
              <a:t>yum install </a:t>
            </a:r>
            <a:r>
              <a:rPr lang="en-US" sz="1700" dirty="0" err="1" smtClean="0">
                <a:solidFill>
                  <a:srgbClr val="333333"/>
                </a:solidFill>
              </a:rPr>
              <a:t>dhcpd</a:t>
            </a:r>
            <a:endParaRPr lang="en-US" sz="1700" dirty="0" smtClean="0">
              <a:solidFill>
                <a:srgbClr val="333333"/>
              </a:solidFill>
            </a:endParaRPr>
          </a:p>
          <a:p>
            <a:pPr marL="7345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700" dirty="0" smtClean="0">
                <a:solidFill>
                  <a:srgbClr val="333333"/>
                </a:solidFill>
              </a:rPr>
              <a:t>service </a:t>
            </a:r>
            <a:r>
              <a:rPr lang="en-US" sz="1700" dirty="0" err="1" smtClean="0">
                <a:solidFill>
                  <a:srgbClr val="333333"/>
                </a:solidFill>
              </a:rPr>
              <a:t>dhcpd</a:t>
            </a:r>
            <a:r>
              <a:rPr lang="en-US" sz="1700" dirty="0" smtClean="0">
                <a:solidFill>
                  <a:srgbClr val="333333"/>
                </a:solidFill>
              </a:rPr>
              <a:t> start			( centos 6 )</a:t>
            </a:r>
          </a:p>
          <a:p>
            <a:pPr marL="7345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700" dirty="0" err="1" smtClean="0">
                <a:solidFill>
                  <a:srgbClr val="333333"/>
                </a:solidFill>
              </a:rPr>
              <a:t>systemctl</a:t>
            </a:r>
            <a:r>
              <a:rPr lang="en-US" sz="1700" dirty="0" smtClean="0">
                <a:solidFill>
                  <a:srgbClr val="333333"/>
                </a:solidFill>
              </a:rPr>
              <a:t> start </a:t>
            </a:r>
            <a:r>
              <a:rPr lang="en-US" sz="1700" dirty="0" err="1" smtClean="0">
                <a:solidFill>
                  <a:srgbClr val="333333"/>
                </a:solidFill>
              </a:rPr>
              <a:t>dhcpd</a:t>
            </a:r>
            <a:r>
              <a:rPr lang="en-US" sz="1700" dirty="0" smtClean="0">
                <a:solidFill>
                  <a:srgbClr val="333333"/>
                </a:solidFill>
              </a:rPr>
              <a:t>		( centos 7 )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srgbClr val="333333"/>
                </a:solidFill>
              </a:rPr>
              <a:t>configuration file</a:t>
            </a:r>
          </a:p>
          <a:p>
            <a:pPr marL="7345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700" dirty="0" smtClean="0">
                <a:solidFill>
                  <a:srgbClr val="333333"/>
                </a:solidFill>
              </a:rPr>
              <a:t>/</a:t>
            </a:r>
            <a:r>
              <a:rPr lang="en-US" sz="1700" dirty="0" err="1" smtClean="0">
                <a:solidFill>
                  <a:srgbClr val="333333"/>
                </a:solidFill>
              </a:rPr>
              <a:t>etc</a:t>
            </a:r>
            <a:r>
              <a:rPr lang="en-US" sz="1700" dirty="0" smtClean="0">
                <a:solidFill>
                  <a:srgbClr val="333333"/>
                </a:solidFill>
              </a:rPr>
              <a:t>/</a:t>
            </a:r>
            <a:r>
              <a:rPr lang="en-US" sz="1700" dirty="0" err="1" smtClean="0">
                <a:solidFill>
                  <a:srgbClr val="333333"/>
                </a:solidFill>
              </a:rPr>
              <a:t>dhcpd.conf</a:t>
            </a:r>
            <a:endParaRPr lang="en-US" sz="1700" dirty="0" smtClean="0">
              <a:solidFill>
                <a:srgbClr val="333333"/>
              </a:solidFill>
            </a:endParaRPr>
          </a:p>
          <a:p>
            <a:pPr marL="7345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700" dirty="0">
              <a:solidFill>
                <a:srgbClr val="333333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srgbClr val="333333"/>
                </a:solidFill>
              </a:rPr>
              <a:t>Ports</a:t>
            </a:r>
          </a:p>
          <a:p>
            <a:pPr marL="7345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700" dirty="0" smtClean="0">
                <a:solidFill>
                  <a:srgbClr val="333333"/>
                </a:solidFill>
              </a:rPr>
              <a:t>UDP/67</a:t>
            </a:r>
          </a:p>
          <a:p>
            <a:pPr marL="7345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700" smtClean="0">
                <a:solidFill>
                  <a:srgbClr val="333333"/>
                </a:solidFill>
              </a:rPr>
              <a:t>UDP/68</a:t>
            </a:r>
            <a:endParaRPr lang="en-US" sz="17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server (II)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343661"/>
            <a:ext cx="8228160" cy="4745298"/>
          </a:xfrm>
          <a:ln/>
        </p:spPr>
        <p:txBody>
          <a:bodyPr lIns="82945" tIns="6400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Configuring </a:t>
            </a:r>
            <a:r>
              <a:rPr lang="en-US" sz="2500" i="1" dirty="0" err="1">
                <a:solidFill>
                  <a:srgbClr val="333333"/>
                </a:solidFill>
              </a:rPr>
              <a:t>dhcpd.conf</a:t>
            </a:r>
            <a:r>
              <a:rPr lang="en-US" sz="2500" i="1" dirty="0">
                <a:solidFill>
                  <a:srgbClr val="333333"/>
                </a:solidFill>
              </a:rPr>
              <a:t>:</a:t>
            </a: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“option”: you can define common options for all supported networks. For example:</a:t>
            </a:r>
          </a:p>
          <a:p>
            <a:pPr marL="97922" indent="0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>
                <a:solidFill>
                  <a:srgbClr val="333333"/>
                </a:solidFill>
              </a:rPr>
              <a:t>		option </a:t>
            </a:r>
            <a:r>
              <a:rPr lang="en-US" sz="1800" dirty="0">
                <a:solidFill>
                  <a:srgbClr val="333333"/>
                </a:solidFill>
              </a:rPr>
              <a:t>domain-name “mswl.com”</a:t>
            </a:r>
          </a:p>
          <a:p>
            <a:pPr marL="97922" indent="0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>
                <a:solidFill>
                  <a:srgbClr val="333333"/>
                </a:solidFill>
              </a:rPr>
              <a:t>		option </a:t>
            </a:r>
            <a:r>
              <a:rPr lang="en-US" sz="1800" dirty="0">
                <a:solidFill>
                  <a:srgbClr val="333333"/>
                </a:solidFill>
              </a:rPr>
              <a:t>domain-name-servers ns1.mswl.com ns2.mswl.com</a:t>
            </a: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solidFill>
                <a:srgbClr val="333333"/>
              </a:solidFill>
            </a:endParaRP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333333"/>
                </a:solidFill>
              </a:rPr>
              <a:t>“</a:t>
            </a:r>
            <a:r>
              <a:rPr lang="en-US" dirty="0">
                <a:solidFill>
                  <a:srgbClr val="333333"/>
                </a:solidFill>
              </a:rPr>
              <a:t>authoritative”: Example of use, your laptop has a old IP (from one subnet) from your home and you are at the office (other subnet). If you want to force to forget the old IP you need this configured</a:t>
            </a:r>
            <a:r>
              <a:rPr lang="en-US" dirty="0" smtClean="0">
                <a:solidFill>
                  <a:srgbClr val="333333"/>
                </a:solidFill>
              </a:rPr>
              <a:t>.</a:t>
            </a: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>
              <a:solidFill>
                <a:srgbClr val="333333"/>
              </a:solidFill>
            </a:endParaRP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subnet: directive for defining subnet configuration.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server (III)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Configuring </a:t>
            </a:r>
            <a:r>
              <a:rPr lang="en-US" sz="2500" i="1" dirty="0" err="1">
                <a:solidFill>
                  <a:srgbClr val="333333"/>
                </a:solidFill>
              </a:rPr>
              <a:t>dhcpd.conf</a:t>
            </a:r>
            <a:r>
              <a:rPr lang="en-US" sz="2500" i="1" dirty="0">
                <a:solidFill>
                  <a:srgbClr val="333333"/>
                </a:solidFill>
              </a:rPr>
              <a:t>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shared-network: directory for defining IP subnets that actually share the same physical network.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host: There  must  be at least one host statement for every BOOTP client that is to be served.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group: The  group statement is used simply to apply one or more parameters to a group of declarations.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server (III)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First example, assigning IP addresses randomly: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option subnet-mask 255.255.255.0; </a:t>
            </a:r>
            <a:r>
              <a:rPr lang="en-US" sz="1800" dirty="0" smtClean="0">
                <a:solidFill>
                  <a:srgbClr val="333333"/>
                </a:solidFill>
              </a:rPr>
              <a:t>		#</a:t>
            </a:r>
            <a:r>
              <a:rPr lang="en-US" sz="1800" dirty="0">
                <a:solidFill>
                  <a:srgbClr val="333333"/>
                </a:solidFill>
              </a:rPr>
              <a:t>Its subnet mask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option broadcast-address 192.168.1.255; </a:t>
            </a:r>
            <a:r>
              <a:rPr lang="en-US" sz="1800" dirty="0" smtClean="0">
                <a:solidFill>
                  <a:srgbClr val="333333"/>
                </a:solidFill>
              </a:rPr>
              <a:t>   #</a:t>
            </a:r>
            <a:r>
              <a:rPr lang="en-US" sz="1800" dirty="0">
                <a:solidFill>
                  <a:srgbClr val="333333"/>
                </a:solidFill>
              </a:rPr>
              <a:t>Client should use this IP as Broadcast.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option routers 192.168.1.254; </a:t>
            </a:r>
            <a:r>
              <a:rPr lang="en-US" sz="1800" dirty="0" smtClean="0">
                <a:solidFill>
                  <a:srgbClr val="333333"/>
                </a:solidFill>
              </a:rPr>
              <a:t>			#</a:t>
            </a:r>
            <a:r>
              <a:rPr lang="en-US" sz="1800" dirty="0">
                <a:solidFill>
                  <a:srgbClr val="333333"/>
                </a:solidFill>
              </a:rPr>
              <a:t>Is the router/gateway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option domain-name-servers 192.168.1.1, 192.168.1.2; </a:t>
            </a:r>
            <a:r>
              <a:rPr lang="en-US" sz="1800" dirty="0" smtClean="0">
                <a:solidFill>
                  <a:srgbClr val="333333"/>
                </a:solidFill>
              </a:rPr>
              <a:t>	#</a:t>
            </a:r>
            <a:r>
              <a:rPr lang="en-US" sz="1800" dirty="0">
                <a:solidFill>
                  <a:srgbClr val="333333"/>
                </a:solidFill>
              </a:rPr>
              <a:t>Its DNS servers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option domain-name "mswl.com";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subnet 192.168.1.0 </a:t>
            </a:r>
            <a:r>
              <a:rPr lang="en-US" sz="1800" dirty="0" err="1">
                <a:solidFill>
                  <a:srgbClr val="333333"/>
                </a:solidFill>
              </a:rPr>
              <a:t>netmask</a:t>
            </a:r>
            <a:r>
              <a:rPr lang="en-US" sz="1800" dirty="0">
                <a:solidFill>
                  <a:srgbClr val="333333"/>
                </a:solidFill>
              </a:rPr>
              <a:t> 255.255.255.0 {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   range 192.168.1.10 192.168.1.100;    </a:t>
            </a:r>
            <a:r>
              <a:rPr lang="en-US" sz="1800" dirty="0" smtClean="0">
                <a:solidFill>
                  <a:srgbClr val="333333"/>
                </a:solidFill>
              </a:rPr>
              <a:t>	# </a:t>
            </a:r>
            <a:r>
              <a:rPr lang="en-US" sz="1800" dirty="0">
                <a:solidFill>
                  <a:srgbClr val="333333"/>
                </a:solidFill>
              </a:rPr>
              <a:t>One of this range will be offered</a:t>
            </a:r>
          </a:p>
          <a:p>
            <a:pPr marL="666006" lvl="1" indent="-293764"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   range 192.168.1.150 192.168.1.200;  </a:t>
            </a:r>
            <a:r>
              <a:rPr lang="en-US" sz="1800" dirty="0" smtClean="0">
                <a:solidFill>
                  <a:srgbClr val="333333"/>
                </a:solidFill>
              </a:rPr>
              <a:t>         # </a:t>
            </a:r>
            <a:r>
              <a:rPr lang="en-US" sz="1800" dirty="0">
                <a:solidFill>
                  <a:srgbClr val="333333"/>
                </a:solidFill>
              </a:rPr>
              <a:t>Or one of this range will be offered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server (III)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Second, assigning fixed  IP addresses to known hosts: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default-lease-time 6000; # It will lease an IP address for 600 seconds if the client doesn't                                     # ask for specific time frame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max-lease-time 7200;     # The maximum (allowed) lease will be 7200 seconds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subnet 192.168.1.0 </a:t>
            </a:r>
            <a:r>
              <a:rPr lang="en-US" sz="1300" dirty="0" err="1">
                <a:solidFill>
                  <a:srgbClr val="333333"/>
                </a:solidFill>
              </a:rPr>
              <a:t>netmask</a:t>
            </a:r>
            <a:r>
              <a:rPr lang="en-US" sz="1300" dirty="0">
                <a:solidFill>
                  <a:srgbClr val="333333"/>
                </a:solidFill>
              </a:rPr>
              <a:t> 255.255.255.0 { #Declares a subnet...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option domain-name "mswl.com";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option domain-name-servers 192.168.1.1, 192.168.1.2; #Its DNS servers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option routers 192.168.1.3;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host </a:t>
            </a:r>
            <a:r>
              <a:rPr lang="en-US" sz="1300" dirty="0" err="1">
                <a:solidFill>
                  <a:srgbClr val="333333"/>
                </a:solidFill>
              </a:rPr>
              <a:t>myhostname</a:t>
            </a:r>
            <a:r>
              <a:rPr lang="en-US" sz="1300" dirty="0">
                <a:solidFill>
                  <a:srgbClr val="333333"/>
                </a:solidFill>
              </a:rPr>
              <a:t> {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     hardware </a:t>
            </a:r>
            <a:r>
              <a:rPr lang="en-US" sz="1300" dirty="0" err="1">
                <a:solidFill>
                  <a:srgbClr val="333333"/>
                </a:solidFill>
              </a:rPr>
              <a:t>ethernet</a:t>
            </a:r>
            <a:r>
              <a:rPr lang="en-US" sz="1300" dirty="0">
                <a:solidFill>
                  <a:srgbClr val="333333"/>
                </a:solidFill>
              </a:rPr>
              <a:t> 00:00:00:00:00:00; # MAC address for host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     fixed-address 192.168.1.4; # This IP will be assigned to </a:t>
            </a:r>
            <a:r>
              <a:rPr lang="en-US" sz="1300" dirty="0" err="1">
                <a:solidFill>
                  <a:srgbClr val="333333"/>
                </a:solidFill>
              </a:rPr>
              <a:t>myhostname</a:t>
            </a:r>
            <a:r>
              <a:rPr lang="en-US" sz="1300" dirty="0">
                <a:solidFill>
                  <a:srgbClr val="333333"/>
                </a:solidFill>
              </a:rPr>
              <a:t>.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}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server (III)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With the server configured: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The file “</a:t>
            </a:r>
            <a:r>
              <a:rPr lang="en-US" dirty="0" err="1">
                <a:solidFill>
                  <a:srgbClr val="333333"/>
                </a:solidFill>
              </a:rPr>
              <a:t>dhcpd.leases</a:t>
            </a:r>
            <a:r>
              <a:rPr lang="en-US" dirty="0">
                <a:solidFill>
                  <a:srgbClr val="333333"/>
                </a:solidFill>
              </a:rPr>
              <a:t>” should be created if doesn't exists.</a:t>
            </a:r>
          </a:p>
          <a:p>
            <a:pPr marL="391686" indent="-293764">
              <a:spcAft>
                <a:spcPts val="26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touch /</a:t>
            </a:r>
            <a:r>
              <a:rPr lang="en-US" sz="1300" dirty="0" err="1">
                <a:solidFill>
                  <a:srgbClr val="333333"/>
                </a:solidFill>
              </a:rPr>
              <a:t>var</a:t>
            </a:r>
            <a:r>
              <a:rPr lang="en-US" sz="1300" dirty="0">
                <a:solidFill>
                  <a:srgbClr val="333333"/>
                </a:solidFill>
              </a:rPr>
              <a:t>/lib/dhcp3/</a:t>
            </a:r>
            <a:r>
              <a:rPr lang="en-US" sz="1300" dirty="0" err="1">
                <a:solidFill>
                  <a:srgbClr val="333333"/>
                </a:solidFill>
              </a:rPr>
              <a:t>dhcpd.leases</a:t>
            </a:r>
            <a:r>
              <a:rPr lang="en-US" sz="1300" dirty="0">
                <a:solidFill>
                  <a:srgbClr val="333333"/>
                </a:solidFill>
              </a:rPr>
              <a:t> ## In </a:t>
            </a:r>
            <a:r>
              <a:rPr lang="en-US" sz="1300" dirty="0" err="1">
                <a:solidFill>
                  <a:srgbClr val="333333"/>
                </a:solidFill>
              </a:rPr>
              <a:t>Ubuntu</a:t>
            </a:r>
            <a:r>
              <a:rPr lang="en-US" sz="1300" dirty="0">
                <a:solidFill>
                  <a:srgbClr val="333333"/>
                </a:solidFill>
              </a:rPr>
              <a:t> this file exists... and contains all the</a:t>
            </a:r>
          </a:p>
          <a:p>
            <a:pPr marL="391686" indent="-293764">
              <a:spcAft>
                <a:spcPts val="26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                                                    ## assigned information: ip, dns, etc.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You can now start the server: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/etc/</a:t>
            </a:r>
            <a:r>
              <a:rPr lang="en-US" sz="1300" dirty="0" err="1">
                <a:solidFill>
                  <a:srgbClr val="333333"/>
                </a:solidFill>
              </a:rPr>
              <a:t>init.d</a:t>
            </a:r>
            <a:r>
              <a:rPr lang="en-US" sz="1300" dirty="0">
                <a:solidFill>
                  <a:srgbClr val="333333"/>
                </a:solidFill>
              </a:rPr>
              <a:t>/dhcp3-server restart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See more info: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  <a:hlinkClick r:id="rId3"/>
              </a:rPr>
              <a:t>http://www.isc.org/index.pl?/sw/dhcp/dhcpv3-README.php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  <a:hlinkClick r:id="rId4"/>
              </a:rPr>
              <a:t>http://tldp.org/HOWTO/DHCP/index.html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  <a:hlinkClick r:id="rId5"/>
              </a:rPr>
              <a:t>http://www.arda.homeunix.net/dnssetup.html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3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client (I)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DHCP needs configuration of server and client.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DHCP client in </a:t>
            </a:r>
            <a:r>
              <a:rPr lang="en-US" sz="2500" dirty="0" err="1">
                <a:solidFill>
                  <a:srgbClr val="333333"/>
                </a:solidFill>
              </a:rPr>
              <a:t>Ubuntu</a:t>
            </a:r>
            <a:r>
              <a:rPr lang="en-US" sz="2500" dirty="0">
                <a:solidFill>
                  <a:srgbClr val="333333"/>
                </a:solidFill>
              </a:rPr>
              <a:t>: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apt-get install dhcp3-client dhcp3-common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The </a:t>
            </a:r>
            <a:r>
              <a:rPr lang="en-US" sz="2500" dirty="0" err="1">
                <a:solidFill>
                  <a:srgbClr val="333333"/>
                </a:solidFill>
              </a:rPr>
              <a:t>dhcpcd</a:t>
            </a:r>
            <a:r>
              <a:rPr lang="en-US" sz="2500" dirty="0">
                <a:solidFill>
                  <a:srgbClr val="333333"/>
                </a:solidFill>
              </a:rPr>
              <a:t> package installs it's startup script as usual for </a:t>
            </a:r>
            <a:r>
              <a:rPr lang="en-US" sz="2500" dirty="0" err="1">
                <a:solidFill>
                  <a:srgbClr val="333333"/>
                </a:solidFill>
              </a:rPr>
              <a:t>debian</a:t>
            </a:r>
            <a:r>
              <a:rPr lang="en-US" sz="2500" dirty="0">
                <a:solidFill>
                  <a:srgbClr val="333333"/>
                </a:solidFill>
              </a:rPr>
              <a:t> packages in /etc/</a:t>
            </a:r>
            <a:r>
              <a:rPr lang="en-US" sz="2500" dirty="0" err="1">
                <a:solidFill>
                  <a:srgbClr val="333333"/>
                </a:solidFill>
              </a:rPr>
              <a:t>init.d</a:t>
            </a:r>
            <a:r>
              <a:rPr lang="en-US" sz="2500" dirty="0">
                <a:solidFill>
                  <a:srgbClr val="333333"/>
                </a:solidFill>
              </a:rPr>
              <a:t>/</a:t>
            </a:r>
            <a:r>
              <a:rPr lang="en-US" sz="2500" dirty="0" err="1">
                <a:solidFill>
                  <a:srgbClr val="333333"/>
                </a:solidFill>
              </a:rPr>
              <a:t>package_name</a:t>
            </a:r>
            <a:r>
              <a:rPr lang="en-US" sz="2500" dirty="0">
                <a:solidFill>
                  <a:srgbClr val="333333"/>
                </a:solidFill>
              </a:rPr>
              <a:t>, here as /etc/</a:t>
            </a:r>
            <a:r>
              <a:rPr lang="en-US" sz="2500" dirty="0" err="1">
                <a:solidFill>
                  <a:srgbClr val="333333"/>
                </a:solidFill>
              </a:rPr>
              <a:t>init.d</a:t>
            </a:r>
            <a:r>
              <a:rPr lang="en-US" sz="2500" dirty="0">
                <a:solidFill>
                  <a:srgbClr val="333333"/>
                </a:solidFill>
              </a:rPr>
              <a:t>/</a:t>
            </a:r>
            <a:r>
              <a:rPr lang="en-US" sz="2500" dirty="0" err="1">
                <a:solidFill>
                  <a:srgbClr val="333333"/>
                </a:solidFill>
              </a:rPr>
              <a:t>dhcpcd</a:t>
            </a:r>
            <a:r>
              <a:rPr lang="en-US" sz="2500" dirty="0">
                <a:solidFill>
                  <a:srgbClr val="333333"/>
                </a:solidFill>
              </a:rPr>
              <a:t>, and links this to the various /etc/</a:t>
            </a:r>
            <a:r>
              <a:rPr lang="en-US" sz="2500" dirty="0" err="1">
                <a:solidFill>
                  <a:srgbClr val="333333"/>
                </a:solidFill>
              </a:rPr>
              <a:t>rcX.d</a:t>
            </a:r>
            <a:r>
              <a:rPr lang="en-US" sz="2500" dirty="0">
                <a:solidFill>
                  <a:srgbClr val="333333"/>
                </a:solidFill>
              </a:rPr>
              <a:t>/ directories.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client (II)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In order to configure one interface (for example, eth0) with </a:t>
            </a:r>
            <a:r>
              <a:rPr lang="en-US" sz="2500" dirty="0" err="1">
                <a:solidFill>
                  <a:srgbClr val="333333"/>
                </a:solidFill>
              </a:rPr>
              <a:t>dhcp</a:t>
            </a:r>
            <a:r>
              <a:rPr lang="en-US" sz="2500" dirty="0">
                <a:solidFill>
                  <a:srgbClr val="333333"/>
                </a:solidFill>
              </a:rPr>
              <a:t> you need to add to “/etc/network/interfaces” this line:</a:t>
            </a:r>
          </a:p>
          <a:p>
            <a:pPr marL="391686" indent="-293764">
              <a:spcAft>
                <a:spcPts val="77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500" dirty="0">
              <a:solidFill>
                <a:srgbClr val="333333"/>
              </a:solidFill>
            </a:endParaRP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>
                <a:solidFill>
                  <a:srgbClr val="333333"/>
                </a:solidFill>
              </a:rPr>
              <a:t>auto</a:t>
            </a:r>
            <a:r>
              <a:rPr lang="en-US" dirty="0">
                <a:solidFill>
                  <a:srgbClr val="333333"/>
                </a:solidFill>
              </a:rPr>
              <a:t>: the interface should be configured during boot time.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err="1">
                <a:solidFill>
                  <a:srgbClr val="333333"/>
                </a:solidFill>
              </a:rPr>
              <a:t>inet</a:t>
            </a:r>
            <a:r>
              <a:rPr lang="en-US" dirty="0">
                <a:solidFill>
                  <a:srgbClr val="333333"/>
                </a:solidFill>
              </a:rPr>
              <a:t>: interface uses TCP/IP networking.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err="1">
                <a:solidFill>
                  <a:srgbClr val="333333"/>
                </a:solidFill>
              </a:rPr>
              <a:t>dhcp</a:t>
            </a:r>
            <a:r>
              <a:rPr lang="en-US" dirty="0">
                <a:solidFill>
                  <a:srgbClr val="333333"/>
                </a:solidFill>
              </a:rPr>
              <a:t>: the interface can be configured through DHCP.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19360" y="2805415"/>
            <a:ext cx="3179520" cy="42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8421" rIns="81639" bIns="40820"/>
          <a:lstStyle/>
          <a:p>
            <a:pPr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1300" dirty="0">
                <a:solidFill>
                  <a:srgbClr val="000000"/>
                </a:solidFill>
                <a:latin typeface="Cumberland AMT;Cumberland;Couri" pitchFamily="49" charset="0"/>
                <a:ea typeface="msmincho" charset="0"/>
                <a:cs typeface="msmincho" charset="0"/>
              </a:rPr>
              <a:t>auto eth0</a:t>
            </a:r>
          </a:p>
          <a:p>
            <a:pPr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1300" dirty="0" err="1">
                <a:solidFill>
                  <a:srgbClr val="000000"/>
                </a:solidFill>
                <a:latin typeface="Cumberland AMT;Cumberland;Couri" pitchFamily="49" charset="0"/>
                <a:ea typeface="msmincho" charset="0"/>
                <a:cs typeface="msmincho" charset="0"/>
              </a:rPr>
              <a:t>iface</a:t>
            </a:r>
            <a:r>
              <a:rPr lang="en-US" sz="1300" dirty="0">
                <a:solidFill>
                  <a:srgbClr val="000000"/>
                </a:solidFill>
                <a:latin typeface="Cumberland AMT;Cumberland;Couri" pitchFamily="49" charset="0"/>
                <a:ea typeface="msmincho" charset="0"/>
                <a:cs typeface="msmincho" charset="0"/>
              </a:rPr>
              <a:t> eth0 </a:t>
            </a:r>
            <a:r>
              <a:rPr lang="en-US" sz="1300" dirty="0" err="1">
                <a:solidFill>
                  <a:srgbClr val="000000"/>
                </a:solidFill>
                <a:latin typeface="Cumberland AMT;Cumberland;Couri" pitchFamily="49" charset="0"/>
                <a:ea typeface="msmincho" charset="0"/>
                <a:cs typeface="msmincho" charset="0"/>
              </a:rPr>
              <a:t>inet</a:t>
            </a:r>
            <a:r>
              <a:rPr lang="en-US" sz="1300" dirty="0">
                <a:solidFill>
                  <a:srgbClr val="000000"/>
                </a:solidFill>
                <a:latin typeface="Cumberland AMT;Cumberland;Couri" pitchFamily="49" charset="0"/>
                <a:ea typeface="msmincho" charset="0"/>
                <a:cs typeface="msmincho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umberland AMT;Cumberland;Couri" pitchFamily="49" charset="0"/>
                <a:ea typeface="msmincho" charset="0"/>
                <a:cs typeface="msmincho" charset="0"/>
              </a:rPr>
              <a:t>dhcp</a:t>
            </a:r>
            <a:endParaRPr lang="en-US" sz="1300" dirty="0">
              <a:solidFill>
                <a:srgbClr val="000000"/>
              </a:solidFill>
              <a:latin typeface="Cumberland AMT;Cumberland;Couri" pitchFamily="49" charset="0"/>
              <a:ea typeface="msmincho" charset="0"/>
              <a:cs typeface="msminch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client (III)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If you don't want to use DHCP you could add static configuration: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 err="1">
                <a:solidFill>
                  <a:srgbClr val="333333"/>
                </a:solidFill>
              </a:rPr>
              <a:t>iface</a:t>
            </a:r>
            <a:r>
              <a:rPr lang="en-US" sz="2500" dirty="0">
                <a:solidFill>
                  <a:srgbClr val="333333"/>
                </a:solidFill>
              </a:rPr>
              <a:t> eth0 </a:t>
            </a:r>
            <a:r>
              <a:rPr lang="en-US" sz="2500" dirty="0" err="1">
                <a:solidFill>
                  <a:srgbClr val="333333"/>
                </a:solidFill>
              </a:rPr>
              <a:t>inet</a:t>
            </a:r>
            <a:r>
              <a:rPr lang="en-US" sz="2500" dirty="0">
                <a:solidFill>
                  <a:srgbClr val="333333"/>
                </a:solidFill>
              </a:rPr>
              <a:t> static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address 192.168.12.2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 err="1">
                <a:solidFill>
                  <a:srgbClr val="333333"/>
                </a:solidFill>
              </a:rPr>
              <a:t>netmask</a:t>
            </a:r>
            <a:r>
              <a:rPr lang="en-US" sz="2500" dirty="0">
                <a:solidFill>
                  <a:srgbClr val="333333"/>
                </a:solidFill>
              </a:rPr>
              <a:t> 255.255.255.0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gateway 192.168.12.254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client (IV)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180924"/>
            <a:ext cx="8228160" cy="4936838"/>
          </a:xfrm>
          <a:ln/>
        </p:spPr>
        <p:txBody>
          <a:bodyPr lIns="82945" tIns="6400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A view to </a:t>
            </a:r>
            <a:r>
              <a:rPr lang="en-US" sz="2500" dirty="0" err="1">
                <a:solidFill>
                  <a:srgbClr val="333333"/>
                </a:solidFill>
              </a:rPr>
              <a:t>dhclient.conf</a:t>
            </a:r>
            <a:r>
              <a:rPr lang="en-US" sz="2500" dirty="0">
                <a:solidFill>
                  <a:srgbClr val="333333"/>
                </a:solidFill>
              </a:rPr>
              <a:t>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retry: Time to determine if there isn't server.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reboot: </a:t>
            </a:r>
            <a:r>
              <a:rPr lang="en-US" dirty="0" err="1">
                <a:solidFill>
                  <a:srgbClr val="333333"/>
                </a:solidFill>
              </a:rPr>
              <a:t>dhcp</a:t>
            </a:r>
            <a:r>
              <a:rPr lang="en-US" dirty="0">
                <a:solidFill>
                  <a:srgbClr val="333333"/>
                </a:solidFill>
              </a:rPr>
              <a:t> first  tries  to  reacquire  the  last address  it  had, this is the time to try to reacquire the old IP.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request: Options that the client requests to receive in an offer. 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require: Options that the client requires to accept an offer.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send: Client send the specified options.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lease: For alternate database after timing.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77120" y="1893799"/>
            <a:ext cx="7685880" cy="3364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84023" rIns="81639" bIns="4082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300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client (V)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180924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The options are in “man </a:t>
            </a:r>
            <a:r>
              <a:rPr lang="en-US" sz="2500" dirty="0" err="1">
                <a:solidFill>
                  <a:srgbClr val="333333"/>
                </a:solidFill>
              </a:rPr>
              <a:t>dhcp</a:t>
            </a:r>
            <a:r>
              <a:rPr lang="en-US" sz="2500" dirty="0">
                <a:solidFill>
                  <a:srgbClr val="333333"/>
                </a:solidFill>
              </a:rPr>
              <a:t>-options”. Some of them: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option subnet-mask: Clients subnet mask.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option routers: Router on the client subnet.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option domain-name-servers: List of domain name servers.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option domain-name: Domain name that client should use when resolving hostnames via the Domain Name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client (V)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77415"/>
            <a:ext cx="8228160" cy="4437105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Example of configuration: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timeout 60;   # time between begins and the time that it decides that it's not going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                  # to contact with the server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retry 60;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reboot 10;     # Seconds to maintain old IP in a reboot.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select-timeout 5; # select-timeout has expired, the client will accept the first offer 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reject X.X.X.X; #Rejects offers from this IP as server.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alias { #While roaming forcing that the client has an alias with fixed IP.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interface "eth0";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fixed-address 192.5.5.213;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option subnet-mask 255.255.255.255;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}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3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DHCP client (V)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180924"/>
            <a:ext cx="8228160" cy="4437106"/>
          </a:xfrm>
          <a:ln/>
        </p:spPr>
        <p:txBody>
          <a:bodyPr lIns="82945" tIns="6400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Continuation of example: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lease {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interface "eth0";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fixed-address 192.33.137.200; #Old IP given by below router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option host-name "</a:t>
            </a:r>
            <a:r>
              <a:rPr lang="en-US" sz="1300" dirty="0" err="1">
                <a:solidFill>
                  <a:srgbClr val="333333"/>
                </a:solidFill>
              </a:rPr>
              <a:t>MyHostnameOnNetwork</a:t>
            </a:r>
            <a:r>
              <a:rPr lang="en-US" sz="1300" dirty="0">
                <a:solidFill>
                  <a:srgbClr val="333333"/>
                </a:solidFill>
              </a:rPr>
              <a:t>"; #Host name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option subnet-mask 255.255.255.0; # Subnet mask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option broadcast-address 192.33.137.255; 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option routers 192.33.137.250; #Router with it will try to contact to bind with IP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option domain-name-servers 127.0.0.1; 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renew 2 2008/4/12 00:00:01; #Time to try to contact with its server.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rebind 2 2008/4/12 00:00:01; #Time to try to contact with any server.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expire 2 2008/4/12 00:00:01; # Client must stop using a lease if it has not been </a:t>
            </a:r>
          </a:p>
          <a:p>
            <a:pPr marL="391686" indent="-293764">
              <a:spcAft>
                <a:spcPts val="261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           # able to contact a server in order to  renew it.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300" dirty="0">
                <a:solidFill>
                  <a:srgbClr val="333333"/>
                </a:solidFill>
              </a:rPr>
              <a:t>}</a:t>
            </a:r>
          </a:p>
          <a:p>
            <a:pPr marL="391686" indent="-293764">
              <a:spcAft>
                <a:spcPts val="52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3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This session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We are going to talk about: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Introduction to DHCP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DHCP client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DHCP server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Introduction to DHCP(I)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Dynamic Host Configuration Protocol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 smtClean="0">
              <a:solidFill>
                <a:srgbClr val="333333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>
                <a:solidFill>
                  <a:srgbClr val="333333"/>
                </a:solidFill>
              </a:rPr>
              <a:t>DHCP </a:t>
            </a:r>
            <a:r>
              <a:rPr lang="en-US" sz="1800" dirty="0">
                <a:solidFill>
                  <a:srgbClr val="333333"/>
                </a:solidFill>
              </a:rPr>
              <a:t>is a protocol used by Networked devices to obtain several parameters necessary for the clients.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 smtClean="0">
              <a:solidFill>
                <a:srgbClr val="333333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>
                <a:solidFill>
                  <a:srgbClr val="333333"/>
                </a:solidFill>
              </a:rPr>
              <a:t>DHCP </a:t>
            </a:r>
            <a:r>
              <a:rPr lang="en-US" sz="1800" dirty="0">
                <a:solidFill>
                  <a:srgbClr val="333333"/>
                </a:solidFill>
              </a:rPr>
              <a:t>can be used to automatically assign IP addresses, to </a:t>
            </a:r>
            <a:r>
              <a:rPr lang="en-US" sz="1800" dirty="0"/>
              <a:t>deliver</a:t>
            </a:r>
            <a:r>
              <a:rPr lang="en-US" sz="1800" dirty="0">
                <a:solidFill>
                  <a:srgbClr val="333333"/>
                </a:solidFill>
              </a:rPr>
              <a:t> TCP/IP stack configuration parameters such as the subnet mask and default router, and to provide other configuration information.</a:t>
            </a:r>
          </a:p>
          <a:p>
            <a:pPr marL="391686" indent="-293764" algn="ctr">
              <a:spcAft>
                <a:spcPts val="1032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Introduction to DHCP(I)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solidFill>
                  <a:srgbClr val="333333"/>
                </a:solidFill>
              </a:rPr>
              <a:t>DHCP is based in an architecture “Client-Server” where: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Client asks for information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Server answers with the information it has.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srgbClr val="333333"/>
                </a:solidFill>
              </a:rPr>
              <a:t>DHCP </a:t>
            </a:r>
            <a:r>
              <a:rPr lang="en-US" sz="2000" dirty="0">
                <a:solidFill>
                  <a:srgbClr val="333333"/>
                </a:solidFill>
              </a:rPr>
              <a:t>works in port 67/UDP for the server side and 68/UDP for the client side.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Introduction to DHCP (II)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8160" cy="491955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DHCP has different methods for IP addresses allocation:</a:t>
            </a: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err="1" smtClean="0">
                <a:solidFill>
                  <a:srgbClr val="333333"/>
                </a:solidFill>
              </a:rPr>
              <a:t>dynamic_allocation</a:t>
            </a:r>
            <a:r>
              <a:rPr lang="en-US" sz="2000" dirty="0">
                <a:solidFill>
                  <a:srgbClr val="333333"/>
                </a:solidFill>
              </a:rPr>
              <a:t>: A network manager assigns a range of IP to DHCP. The server leases the IP during some time.</a:t>
            </a: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err="1" smtClean="0">
                <a:solidFill>
                  <a:srgbClr val="333333"/>
                </a:solidFill>
              </a:rPr>
              <a:t>automatic_allocation</a:t>
            </a:r>
            <a:r>
              <a:rPr lang="en-US" sz="2000" dirty="0">
                <a:solidFill>
                  <a:srgbClr val="333333"/>
                </a:solidFill>
              </a:rPr>
              <a:t>: The DHCP server </a:t>
            </a:r>
            <a:r>
              <a:rPr lang="en-US" sz="2000" b="1" dirty="0">
                <a:solidFill>
                  <a:srgbClr val="333333"/>
                </a:solidFill>
              </a:rPr>
              <a:t>permanently </a:t>
            </a:r>
            <a:r>
              <a:rPr lang="en-US" sz="2000" dirty="0">
                <a:solidFill>
                  <a:srgbClr val="333333"/>
                </a:solidFill>
              </a:rPr>
              <a:t>assigns a free IP address to a requesting client from the range defined by the administrator.</a:t>
            </a: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808478" lvl="1" indent="-285750">
              <a:buSzPct val="75000"/>
              <a:buFont typeface="Wingdings" panose="05000000000000000000" pitchFamily="2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err="1" smtClean="0">
                <a:solidFill>
                  <a:srgbClr val="333333"/>
                </a:solidFill>
              </a:rPr>
              <a:t>manual_allocation</a:t>
            </a:r>
            <a:r>
              <a:rPr lang="en-US" sz="2000" dirty="0">
                <a:solidFill>
                  <a:srgbClr val="333333"/>
                </a:solidFill>
              </a:rPr>
              <a:t>: The DHCP server allocates an IP address based on a table with MAC address.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Introduction to DHCP (III)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524000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DHCP has several messages</a:t>
            </a:r>
            <a:r>
              <a:rPr lang="en-US" sz="2500" dirty="0" smtClean="0">
                <a:solidFill>
                  <a:srgbClr val="333333"/>
                </a:solidFill>
              </a:rPr>
              <a:t>: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500" dirty="0">
              <a:solidFill>
                <a:srgbClr val="333333"/>
              </a:solidFill>
            </a:endParaRP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DHCP discovery: The client multicasts on the physical subnet to find available servers</a:t>
            </a:r>
            <a:r>
              <a:rPr lang="en-US" dirty="0" smtClean="0">
                <a:solidFill>
                  <a:srgbClr val="333333"/>
                </a:solidFill>
              </a:rPr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>
              <a:solidFill>
                <a:srgbClr val="333333"/>
              </a:solidFill>
            </a:endParaRP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DHCP offers: When a DHCP server receives an IP lease request from a client, it extends an IP lease offer.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solidFill>
                <a:srgbClr val="333333"/>
              </a:solidFill>
            </a:endParaRP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333333"/>
                </a:solidFill>
              </a:rPr>
              <a:t>DHCP </a:t>
            </a:r>
            <a:r>
              <a:rPr lang="en-US" dirty="0">
                <a:solidFill>
                  <a:srgbClr val="333333"/>
                </a:solidFill>
              </a:rPr>
              <a:t>requests: The client accepts the offer.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solidFill>
                <a:srgbClr val="333333"/>
              </a:solidFill>
            </a:endParaRP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333333"/>
                </a:solidFill>
              </a:rPr>
              <a:t>DHCP </a:t>
            </a:r>
            <a:r>
              <a:rPr lang="en-US" dirty="0">
                <a:solidFill>
                  <a:srgbClr val="333333"/>
                </a:solidFill>
              </a:rPr>
              <a:t>acknowledgement: Final phase.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Introduction to DHCP (III)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506398"/>
            <a:ext cx="8228160" cy="4437106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Typical sequence diagram: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20041"/>
              </p:ext>
            </p:extLst>
          </p:nvPr>
        </p:nvGraphicFramePr>
        <p:xfrm>
          <a:off x="762000" y="1848606"/>
          <a:ext cx="6629400" cy="459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6733080" imgH="4667760" progId="opendocument.DrawDocument.1">
                  <p:embed/>
                </p:oleObj>
              </mc:Choice>
              <mc:Fallback>
                <p:oleObj r:id="rId4" imgW="6733080" imgH="4667760" progId="opendocument.Draw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48606"/>
                        <a:ext cx="6629400" cy="45966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632960" y="214583"/>
            <a:ext cx="7217280" cy="1091635"/>
          </a:xfrm>
          <a:ln/>
        </p:spPr>
        <p:txBody>
          <a:bodyPr lIns="82945" tIns="10058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/>
              <a:t>Introduction to DHCP (III)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506398"/>
            <a:ext cx="8228160" cy="4437106"/>
          </a:xfrm>
          <a:ln/>
        </p:spPr>
        <p:txBody>
          <a:bodyPr lIns="82945" tIns="6400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Other messages: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DHCP release: The client releases the IP.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DHCP information:  Requests more information than the server sent with the original DHCPACK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>
                <a:solidFill>
                  <a:srgbClr val="333333"/>
                </a:solidFill>
              </a:rPr>
              <a:t>RFC: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333333"/>
                </a:solidFill>
              </a:rPr>
              <a:t>ftp://ftp.isi.edu/in-notes/rfc2131.txt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yglo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glot master.pot [Compatibility Mode]" id="{473B406D-A2B4-4B84-BADF-31DB36364739}" vid="{1675F605-5E5F-4BCC-A849-29D41542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polyglot master</Template>
  <TotalTime>22</TotalTime>
  <Words>1167</Words>
  <Application>Microsoft Office PowerPoint</Application>
  <PresentationFormat>On-screen Show (4:3)</PresentationFormat>
  <Paragraphs>190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Candara</vt:lpstr>
      <vt:lpstr>Cumberland AMT;Cumberland;Couri</vt:lpstr>
      <vt:lpstr>msmincho</vt:lpstr>
      <vt:lpstr>Symbol</vt:lpstr>
      <vt:lpstr>Wingdings</vt:lpstr>
      <vt:lpstr>polyglot master</vt:lpstr>
      <vt:lpstr>opendocument.DrawDocument.1</vt:lpstr>
      <vt:lpstr>PowerPoint Presentation</vt:lpstr>
      <vt:lpstr>PowerPoint Presentation</vt:lpstr>
      <vt:lpstr>This session</vt:lpstr>
      <vt:lpstr>Introduction to DHCP(I)</vt:lpstr>
      <vt:lpstr>Introduction to DHCP(I)</vt:lpstr>
      <vt:lpstr>Introduction to DHCP (II)</vt:lpstr>
      <vt:lpstr>Introduction to DHCP (III)</vt:lpstr>
      <vt:lpstr>Introduction to DHCP (III)</vt:lpstr>
      <vt:lpstr>Introduction to DHCP (III)</vt:lpstr>
      <vt:lpstr>DHCP server (I)</vt:lpstr>
      <vt:lpstr>DHCP server (II)</vt:lpstr>
      <vt:lpstr>DHCP server (III)</vt:lpstr>
      <vt:lpstr>DHCP server (III)</vt:lpstr>
      <vt:lpstr>DHCP server (III)</vt:lpstr>
      <vt:lpstr>DHCP server (III)</vt:lpstr>
      <vt:lpstr>DHCP client (I)</vt:lpstr>
      <vt:lpstr>DHCP client (II)</vt:lpstr>
      <vt:lpstr>DHCP client (III)</vt:lpstr>
      <vt:lpstr>DHCP client (IV)</vt:lpstr>
      <vt:lpstr>DHCP client (V)</vt:lpstr>
      <vt:lpstr>DHCP client (V)</vt:lpstr>
      <vt:lpstr>DHCP client (V)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Satheesh</dc:creator>
  <cp:lastModifiedBy>satheesh</cp:lastModifiedBy>
  <cp:revision>19</cp:revision>
  <dcterms:created xsi:type="dcterms:W3CDTF">2006-08-16T00:00:00Z</dcterms:created>
  <dcterms:modified xsi:type="dcterms:W3CDTF">2016-05-29T07:12:18Z</dcterms:modified>
</cp:coreProperties>
</file>