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5" r:id="rId1"/>
  </p:sldMasterIdLst>
  <p:notesMasterIdLst>
    <p:notesMasterId r:id="rId77"/>
  </p:notesMasterIdLst>
  <p:handoutMasterIdLst>
    <p:handoutMasterId r:id="rId78"/>
  </p:handoutMasterIdLst>
  <p:sldIdLst>
    <p:sldId id="256" r:id="rId2"/>
    <p:sldId id="316" r:id="rId3"/>
    <p:sldId id="257" r:id="rId4"/>
    <p:sldId id="258" r:id="rId5"/>
    <p:sldId id="259" r:id="rId6"/>
    <p:sldId id="260"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69" r:id="rId23"/>
    <p:sldId id="370" r:id="rId24"/>
    <p:sldId id="371" r:id="rId25"/>
    <p:sldId id="372" r:id="rId26"/>
    <p:sldId id="335"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43" r:id="rId43"/>
    <p:sldId id="344" r:id="rId44"/>
    <p:sldId id="345" r:id="rId45"/>
    <p:sldId id="346" r:id="rId46"/>
    <p:sldId id="347" r:id="rId47"/>
    <p:sldId id="261" r:id="rId48"/>
    <p:sldId id="262" r:id="rId49"/>
    <p:sldId id="263" r:id="rId50"/>
    <p:sldId id="280" r:id="rId51"/>
    <p:sldId id="304" r:id="rId52"/>
    <p:sldId id="305" r:id="rId53"/>
    <p:sldId id="306" r:id="rId54"/>
    <p:sldId id="307" r:id="rId55"/>
    <p:sldId id="308" r:id="rId56"/>
    <p:sldId id="309" r:id="rId57"/>
    <p:sldId id="267" r:id="rId58"/>
    <p:sldId id="268" r:id="rId59"/>
    <p:sldId id="269" r:id="rId60"/>
    <p:sldId id="270" r:id="rId61"/>
    <p:sldId id="364" r:id="rId62"/>
    <p:sldId id="365" r:id="rId63"/>
    <p:sldId id="366" r:id="rId64"/>
    <p:sldId id="367" r:id="rId65"/>
    <p:sldId id="368" r:id="rId66"/>
    <p:sldId id="276" r:id="rId67"/>
    <p:sldId id="277" r:id="rId68"/>
    <p:sldId id="278" r:id="rId69"/>
    <p:sldId id="279" r:id="rId70"/>
    <p:sldId id="281" r:id="rId71"/>
    <p:sldId id="310" r:id="rId72"/>
    <p:sldId id="311" r:id="rId73"/>
    <p:sldId id="312" r:id="rId74"/>
    <p:sldId id="348" r:id="rId75"/>
    <p:sldId id="314"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45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891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891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891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3885CF5-0975-45B6-801D-F53AF8633F09}" type="slidenum">
              <a:rPr lang="en-US"/>
              <a:pPr>
                <a:defRPr/>
              </a:pPr>
              <a:t>‹#›</a:t>
            </a:fld>
            <a:endParaRPr lang="en-US"/>
          </a:p>
        </p:txBody>
      </p:sp>
    </p:spTree>
    <p:extLst>
      <p:ext uri="{BB962C8B-B14F-4D97-AF65-F5344CB8AC3E}">
        <p14:creationId xmlns:p14="http://schemas.microsoft.com/office/powerpoint/2010/main" val="2211482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BB1093E-2AB7-4517-BF44-7DB075FE0F7E}" type="slidenum">
              <a:rPr lang="en-US"/>
              <a:pPr>
                <a:defRPr/>
              </a:pPr>
              <a:t>‹#›</a:t>
            </a:fld>
            <a:endParaRPr lang="en-US"/>
          </a:p>
        </p:txBody>
      </p:sp>
    </p:spTree>
    <p:extLst>
      <p:ext uri="{BB962C8B-B14F-4D97-AF65-F5344CB8AC3E}">
        <p14:creationId xmlns:p14="http://schemas.microsoft.com/office/powerpoint/2010/main" val="22613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A5D42A8-2B12-4F61-A833-2717D3354552}" type="slidenum">
              <a:rPr lang="en-US" smtClean="0"/>
              <a:pPr/>
              <a:t>2</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564497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045E6267-D7E0-4686-836C-F2793DB90BE7}" type="slidenum">
              <a:rPr lang="en-US" smtClean="0"/>
              <a:pPr/>
              <a:t>15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223721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463DEF1-1005-4656-9233-0644CA42C5C8}" type="slidenum">
              <a:rPr lang="en-US" smtClean="0"/>
              <a:pPr/>
              <a:t>16</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0312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B555B97-4843-4023-98F1-208584ABC572}" type="slidenum">
              <a:rPr lang="en-US" smtClean="0"/>
              <a:pPr/>
              <a:t>17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243838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EE56201-6AE4-4E70-9F97-B14AF0B1C215}" type="slidenum">
              <a:rPr lang="en-US" smtClean="0"/>
              <a:pPr/>
              <a:t>18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251671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9B1E238-C8D6-45AE-8B01-17B4469DE932}" type="slidenum">
              <a:rPr lang="en-US" smtClean="0"/>
              <a:pPr/>
              <a:t>19</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94501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B1EFDA5-A423-4898-A4DA-ADDEC80DC260}" type="slidenum">
              <a:rPr lang="en-US" smtClean="0"/>
              <a:pPr/>
              <a:t>20</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82705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12FE857-14EE-43D6-A416-BE4CF653F989}" type="slidenum">
              <a:rPr lang="en-US" smtClean="0"/>
              <a:pPr/>
              <a:t>21</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3539684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BFB19E2-0051-4FF7-B8B7-F71E458B4D35}" type="slidenum">
              <a:rPr lang="en-US" smtClean="0"/>
              <a:pPr/>
              <a:t>26</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122429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3E2C57B-7E1F-419B-9694-D8DEFCED5D90}" type="slidenum">
              <a:rPr lang="en-US" smtClean="0"/>
              <a:pPr/>
              <a:t>36</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3950640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7FEE8864-5511-413F-991E-785DF596C77B}" type="slidenum">
              <a:rPr lang="en-US" smtClean="0"/>
              <a:pPr/>
              <a:t>42</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34096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374D9BC-2072-4142-A8FE-E0605A533B01}" type="slidenum">
              <a:rPr lang="en-US" smtClean="0"/>
              <a:pPr/>
              <a:t>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31871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A2B3387-F491-4AF6-87E9-BE3C34989F74}" type="slidenum">
              <a:rPr lang="en-US" smtClean="0"/>
              <a:pPr/>
              <a:t>43</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366952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872B18A-25A2-4208-A4D9-CDBF88A3CCD5}" type="slidenum">
              <a:rPr lang="en-US" smtClean="0"/>
              <a:pPr/>
              <a:t>44</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184279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D9045C92-4905-47FF-AF76-4B7BB1234B49}" type="slidenum">
              <a:rPr lang="en-US" smtClean="0"/>
              <a:pPr/>
              <a:t>45</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1317008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6DBB41D-52A2-4495-8C06-194B1B2315BC}" type="slidenum">
              <a:rPr lang="en-US" smtClean="0"/>
              <a:pPr/>
              <a:t>46</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spcBef>
                <a:spcPct val="50000"/>
              </a:spcBef>
              <a:buFontTx/>
              <a:buChar char="•"/>
            </a:pPr>
            <a:endParaRPr lang="en-AU" b="1" smtClean="0">
              <a:solidFill>
                <a:srgbClr val="0C1C8C"/>
              </a:solidFill>
            </a:endParaRPr>
          </a:p>
        </p:txBody>
      </p:sp>
    </p:spTree>
    <p:extLst>
      <p:ext uri="{BB962C8B-B14F-4D97-AF65-F5344CB8AC3E}">
        <p14:creationId xmlns:p14="http://schemas.microsoft.com/office/powerpoint/2010/main" val="3021771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0F2956D-C764-4BB6-A811-811F2544F5CE}" type="slidenum">
              <a:rPr lang="en-US" smtClean="0"/>
              <a:pPr/>
              <a:t>74</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83749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9B1A3B5-39B1-4A17-BF30-1CCCD88C34E5}" type="slidenum">
              <a:rPr lang="en-US" smtClean="0"/>
              <a:pPr/>
              <a:t>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321935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6B5F107-E8B6-440B-A611-70F3286DEFD3}" type="slidenum">
              <a:rPr lang="en-US" smtClean="0"/>
              <a:pPr/>
              <a:t>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117754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3B37071-5E74-4C62-9D0E-FF953A0688B9}" type="slidenum">
              <a:rPr lang="en-US" smtClean="0"/>
              <a:pPr/>
              <a:t>10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301022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8626B3C3-4AC9-4AAF-BB0D-41C7124AB1FC}" type="slidenum">
              <a:rPr lang="en-US" smtClean="0"/>
              <a:pPr/>
              <a:t>11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76545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5C8A8CD-3891-469A-92C1-BE78249227C3}" type="slidenum">
              <a:rPr lang="en-US" smtClean="0"/>
              <a:pPr/>
              <a:t>12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45140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3780EC0-B79B-4D4B-BEED-7C1AE5A24BD9}" type="slidenum">
              <a:rPr lang="en-US" smtClean="0"/>
              <a:pPr/>
              <a:t>13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250636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4348D7ED-D316-43B1-803F-97864149ACE8}" type="slidenum">
              <a:rPr lang="en-US" smtClean="0"/>
              <a:pPr/>
              <a:t>14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spcBef>
                <a:spcPct val="50000"/>
              </a:spcBef>
            </a:pPr>
            <a:endParaRPr lang="en-AU" smtClean="0">
              <a:solidFill>
                <a:srgbClr val="0C1C8C"/>
              </a:solidFill>
            </a:endParaRPr>
          </a:p>
        </p:txBody>
      </p:sp>
    </p:spTree>
    <p:extLst>
      <p:ext uri="{BB962C8B-B14F-4D97-AF65-F5344CB8AC3E}">
        <p14:creationId xmlns:p14="http://schemas.microsoft.com/office/powerpoint/2010/main" val="43056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accent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dirty="0"/>
          </a:p>
        </p:txBody>
      </p:sp>
    </p:spTree>
    <p:extLst>
      <p:ext uri="{BB962C8B-B14F-4D97-AF65-F5344CB8AC3E}">
        <p14:creationId xmlns:p14="http://schemas.microsoft.com/office/powerpoint/2010/main" val="9996338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3770E8CB-1374-4DD0-9DB5-3FB18C48D145}" type="slidenum">
              <a:rPr lang="en-US" smtClean="0"/>
              <a:pPr>
                <a:defRPr/>
              </a:pPr>
              <a:t>‹#›</a:t>
            </a:fld>
            <a:endParaRPr lang="en-US"/>
          </a:p>
        </p:txBody>
      </p:sp>
      <p:sp>
        <p:nvSpPr>
          <p:cNvPr id="5"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6"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5571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796BD8D2-A229-4536-A964-16B995BA4A98}" type="slidenum">
              <a:rPr lang="en-US" smtClean="0"/>
              <a:pPr>
                <a:defRPr/>
              </a:pPr>
              <a:t>‹#›</a:t>
            </a:fld>
            <a:endParaRPr lang="en-US"/>
          </a:p>
        </p:txBody>
      </p:sp>
      <p:sp>
        <p:nvSpPr>
          <p:cNvPr id="5"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6"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25889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a:xfrm>
            <a:off x="3581400" y="6305550"/>
            <a:ext cx="2133600" cy="476250"/>
          </a:xfrm>
          <a:prstGeom prst="rect">
            <a:avLst/>
          </a:prstGeom>
        </p:spPr>
        <p:txBody>
          <a:bodyPr/>
          <a:lstStyle>
            <a:lvl1pPr>
              <a:defRPr/>
            </a:lvl1pPr>
            <a:extLst/>
          </a:lstStyle>
          <a:p>
            <a:pPr>
              <a:defRPr/>
            </a:pPr>
            <a:endParaRPr lang="en-US"/>
          </a:p>
        </p:txBody>
      </p:sp>
      <p:sp>
        <p:nvSpPr>
          <p:cNvPr id="7" name="Footer Placeholder 19"/>
          <p:cNvSpPr>
            <a:spLocks noGrp="1"/>
          </p:cNvSpPr>
          <p:nvPr>
            <p:ph type="ftr" sz="quarter" idx="11"/>
          </p:nvPr>
        </p:nvSpPr>
        <p:spPr>
          <a:xfrm>
            <a:off x="5715000" y="6305550"/>
            <a:ext cx="2895600" cy="476250"/>
          </a:xfrm>
          <a:prstGeom prst="rect">
            <a:avLst/>
          </a:prstGeom>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E9E32D2D-9022-446E-BBE8-E19D90B1CFC7}" type="slidenum">
              <a:rPr lang="en-US"/>
              <a:pPr>
                <a:defRPr/>
              </a:pPr>
              <a:t>‹#›</a:t>
            </a:fld>
            <a:endParaRPr lang="en-US"/>
          </a:p>
        </p:txBody>
      </p:sp>
    </p:spTree>
    <p:extLst>
      <p:ext uri="{BB962C8B-B14F-4D97-AF65-F5344CB8AC3E}">
        <p14:creationId xmlns:p14="http://schemas.microsoft.com/office/powerpoint/2010/main" val="280789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341438"/>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3581400" y="6305550"/>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5715000" y="6305550"/>
            <a:ext cx="2895600" cy="47625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2101824-9F77-46E2-96D4-7BE5AFABB3C9}" type="slidenum">
              <a:rPr lang="en-US"/>
              <a:pPr>
                <a:defRPr/>
              </a:pPr>
              <a:t>‹#›</a:t>
            </a:fld>
            <a:endParaRPr lang="en-US"/>
          </a:p>
        </p:txBody>
      </p:sp>
    </p:spTree>
    <p:extLst>
      <p:ext uri="{BB962C8B-B14F-4D97-AF65-F5344CB8AC3E}">
        <p14:creationId xmlns:p14="http://schemas.microsoft.com/office/powerpoint/2010/main" val="2652026735"/>
      </p:ext>
    </p:extLst>
  </p:cSld>
  <p:clrMapOvr>
    <a:masterClrMapping/>
  </p:clrMapOvr>
  <p:transition>
    <p:randomBa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4213" y="1341438"/>
            <a:ext cx="7773987" cy="475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3581400" y="6305550"/>
            <a:ext cx="2133600" cy="476250"/>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5715000" y="6305550"/>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96BCC62-4EC2-4560-B7A2-89155B3F063C}" type="slidenum">
              <a:rPr lang="en-US"/>
              <a:pPr>
                <a:defRPr/>
              </a:pPr>
              <a:t>‹#›</a:t>
            </a:fld>
            <a:endParaRPr lang="en-US"/>
          </a:p>
        </p:txBody>
      </p:sp>
    </p:spTree>
    <p:extLst>
      <p:ext uri="{BB962C8B-B14F-4D97-AF65-F5344CB8AC3E}">
        <p14:creationId xmlns:p14="http://schemas.microsoft.com/office/powerpoint/2010/main" val="751485288"/>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323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68712FC5-018F-4705-8735-6274D4AFA7ED}" type="slidenum">
              <a:rPr lang="en-US" smtClean="0"/>
              <a:pPr>
                <a:defRPr/>
              </a:pPr>
              <a:t>‹#›</a:t>
            </a:fld>
            <a:endParaRPr lang="en-US"/>
          </a:p>
        </p:txBody>
      </p:sp>
      <p:sp>
        <p:nvSpPr>
          <p:cNvPr id="5"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6"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47222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5"/>
          <p:cNvSpPr>
            <a:spLocks noGrp="1"/>
          </p:cNvSpPr>
          <p:nvPr>
            <p:ph type="sldNum" sz="quarter" idx="10"/>
          </p:nvPr>
        </p:nvSpPr>
        <p:spPr/>
        <p:txBody>
          <a:bodyPr/>
          <a:lstStyle>
            <a:lvl1pPr>
              <a:defRPr/>
            </a:lvl1pPr>
          </a:lstStyle>
          <a:p>
            <a:pPr>
              <a:defRPr/>
            </a:pPr>
            <a:fld id="{D4CE503C-E6FC-4D9D-A0D8-FE06CF0EAFAC}" type="slidenum">
              <a:rPr lang="en-US" smtClean="0"/>
              <a:pPr>
                <a:defRPr/>
              </a:pPr>
              <a:t>‹#›</a:t>
            </a:fld>
            <a:endParaRPr lang="en-US"/>
          </a:p>
        </p:txBody>
      </p:sp>
      <p:sp>
        <p:nvSpPr>
          <p:cNvPr id="6"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7"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336068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p:ph type="sldNum" sz="quarter" idx="10"/>
          </p:nvPr>
        </p:nvSpPr>
        <p:spPr/>
        <p:txBody>
          <a:bodyPr/>
          <a:lstStyle>
            <a:lvl1pPr>
              <a:defRPr/>
            </a:lvl1pPr>
          </a:lstStyle>
          <a:p>
            <a:pPr>
              <a:defRPr/>
            </a:pPr>
            <a:fld id="{68270600-9BD3-4BC5-8C78-CAF46C2F8DD3}" type="slidenum">
              <a:rPr lang="en-US" smtClean="0"/>
              <a:pPr>
                <a:defRPr/>
              </a:pPr>
              <a:t>‹#›</a:t>
            </a:fld>
            <a:endParaRPr lang="en-US"/>
          </a:p>
        </p:txBody>
      </p:sp>
      <p:sp>
        <p:nvSpPr>
          <p:cNvPr id="8"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9"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9589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a:spLocks noGrp="1"/>
          </p:cNvSpPr>
          <p:nvPr>
            <p:ph type="sldNum" sz="quarter" idx="10"/>
          </p:nvPr>
        </p:nvSpPr>
        <p:spPr/>
        <p:txBody>
          <a:bodyPr/>
          <a:lstStyle>
            <a:lvl1pPr>
              <a:defRPr/>
            </a:lvl1pPr>
          </a:lstStyle>
          <a:p>
            <a:pPr>
              <a:defRPr/>
            </a:pPr>
            <a:fld id="{2A73DB04-F526-4898-B278-40EE53423324}" type="slidenum">
              <a:rPr lang="en-US" smtClean="0"/>
              <a:pPr>
                <a:defRPr/>
              </a:pPr>
              <a:t>‹#›</a:t>
            </a:fld>
            <a:endParaRPr lang="en-US"/>
          </a:p>
        </p:txBody>
      </p:sp>
      <p:sp>
        <p:nvSpPr>
          <p:cNvPr id="4"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5"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96597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6CED7E1-C221-469B-874E-B97202534BF2}" type="slidenum">
              <a:rPr lang="en-US" smtClean="0"/>
              <a:pPr>
                <a:defRPr/>
              </a:pPr>
              <a:t>‹#›</a:t>
            </a:fld>
            <a:endParaRPr lang="en-US"/>
          </a:p>
        </p:txBody>
      </p:sp>
      <p:sp>
        <p:nvSpPr>
          <p:cNvPr id="3"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4"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7977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2E3578FF-AF12-4BF2-B116-CD5ADC0C3C54}" type="slidenum">
              <a:rPr lang="en-US" smtClean="0"/>
              <a:pPr>
                <a:defRPr/>
              </a:pPr>
              <a:t>‹#›</a:t>
            </a:fld>
            <a:endParaRPr lang="en-US"/>
          </a:p>
        </p:txBody>
      </p:sp>
      <p:sp>
        <p:nvSpPr>
          <p:cNvPr id="6"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7"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30019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CF30A567-8A62-4FF2-8B83-E47F759A1336}" type="slidenum">
              <a:rPr lang="en-US" smtClean="0"/>
              <a:pPr>
                <a:defRPr/>
              </a:pPr>
              <a:t>‹#›</a:t>
            </a:fld>
            <a:endParaRPr lang="en-US"/>
          </a:p>
        </p:txBody>
      </p:sp>
      <p:sp>
        <p:nvSpPr>
          <p:cNvPr id="6" name="Footer Placeholder 6"/>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en-US"/>
          </a:p>
        </p:txBody>
      </p:sp>
      <p:sp>
        <p:nvSpPr>
          <p:cNvPr id="7" name="Date Placeholder 7"/>
          <p:cNvSpPr>
            <a:spLocks noGrp="1"/>
          </p:cNvSpPr>
          <p:nvPr>
            <p:ph type="dt" sz="half" idx="12"/>
          </p:nvPr>
        </p:nvSpPr>
        <p:spPr>
          <a:xfrm>
            <a:off x="628650" y="6356351"/>
            <a:ext cx="20574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27809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06DC1409-3A9E-4FF5-A75F-596183001272}" type="slidenum">
              <a:rPr lang="en-US" smtClean="0"/>
              <a:pPr>
                <a:defRPr/>
              </a:pPr>
              <a:t>‹#›</a:t>
            </a:fld>
            <a:endParaRPr lang="en-US"/>
          </a:p>
        </p:txBody>
      </p:sp>
      <p:sp>
        <p:nvSpPr>
          <p:cNvPr id="9" name="Rectangle 8"/>
          <p:cNvSpPr/>
          <p:nvPr/>
        </p:nvSpPr>
        <p:spPr>
          <a:xfrm>
            <a:off x="0" y="1"/>
            <a:ext cx="9144000" cy="36512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800"/>
          </a:p>
        </p:txBody>
      </p:sp>
    </p:spTree>
    <p:extLst>
      <p:ext uri="{BB962C8B-B14F-4D97-AF65-F5344CB8AC3E}">
        <p14:creationId xmlns:p14="http://schemas.microsoft.com/office/powerpoint/2010/main" val="169048165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300" kern="1200">
          <a:solidFill>
            <a:srgbClr val="FF0000"/>
          </a:solidFill>
          <a:latin typeface="+mj-lt"/>
          <a:ea typeface="+mj-ea"/>
          <a:cs typeface="+mj-cs"/>
        </a:defRPr>
      </a:lvl1pPr>
      <a:lvl2pPr algn="l" rtl="0" eaLnBrk="1" fontAlgn="base" hangingPunct="1">
        <a:lnSpc>
          <a:spcPct val="90000"/>
        </a:lnSpc>
        <a:spcBef>
          <a:spcPct val="0"/>
        </a:spcBef>
        <a:spcAft>
          <a:spcPct val="0"/>
        </a:spcAft>
        <a:defRPr sz="3300">
          <a:solidFill>
            <a:srgbClr val="FF0000"/>
          </a:solidFill>
          <a:latin typeface="Candara" panose="020E0502030303020204" pitchFamily="34" charset="0"/>
        </a:defRPr>
      </a:lvl2pPr>
      <a:lvl3pPr algn="l" rtl="0" eaLnBrk="1" fontAlgn="base" hangingPunct="1">
        <a:lnSpc>
          <a:spcPct val="90000"/>
        </a:lnSpc>
        <a:spcBef>
          <a:spcPct val="0"/>
        </a:spcBef>
        <a:spcAft>
          <a:spcPct val="0"/>
        </a:spcAft>
        <a:defRPr sz="3300">
          <a:solidFill>
            <a:srgbClr val="FF0000"/>
          </a:solidFill>
          <a:latin typeface="Candara" panose="020E0502030303020204" pitchFamily="34" charset="0"/>
        </a:defRPr>
      </a:lvl3pPr>
      <a:lvl4pPr algn="l" rtl="0" eaLnBrk="1" fontAlgn="base" hangingPunct="1">
        <a:lnSpc>
          <a:spcPct val="90000"/>
        </a:lnSpc>
        <a:spcBef>
          <a:spcPct val="0"/>
        </a:spcBef>
        <a:spcAft>
          <a:spcPct val="0"/>
        </a:spcAft>
        <a:defRPr sz="3300">
          <a:solidFill>
            <a:srgbClr val="FF0000"/>
          </a:solidFill>
          <a:latin typeface="Candara" panose="020E0502030303020204" pitchFamily="34" charset="0"/>
        </a:defRPr>
      </a:lvl4pPr>
      <a:lvl5pPr algn="l" rtl="0" eaLnBrk="1" fontAlgn="base" hangingPunct="1">
        <a:lnSpc>
          <a:spcPct val="90000"/>
        </a:lnSpc>
        <a:spcBef>
          <a:spcPct val="0"/>
        </a:spcBef>
        <a:spcAft>
          <a:spcPct val="0"/>
        </a:spcAft>
        <a:defRPr sz="3300">
          <a:solidFill>
            <a:srgbClr val="FF0000"/>
          </a:solidFill>
          <a:latin typeface="Candara" panose="020E0502030303020204" pitchFamily="34" charset="0"/>
        </a:defRPr>
      </a:lvl5pPr>
      <a:lvl6pPr marL="342900" algn="l" rtl="0" eaLnBrk="1" fontAlgn="base" hangingPunct="1">
        <a:lnSpc>
          <a:spcPct val="90000"/>
        </a:lnSpc>
        <a:spcBef>
          <a:spcPct val="0"/>
        </a:spcBef>
        <a:spcAft>
          <a:spcPct val="0"/>
        </a:spcAft>
        <a:defRPr sz="3300">
          <a:solidFill>
            <a:schemeClr val="tx1"/>
          </a:solidFill>
          <a:latin typeface="Candara" panose="020E0502030303020204" pitchFamily="34" charset="0"/>
        </a:defRPr>
      </a:lvl6pPr>
      <a:lvl7pPr marL="685800" algn="l" rtl="0" eaLnBrk="1" fontAlgn="base" hangingPunct="1">
        <a:lnSpc>
          <a:spcPct val="90000"/>
        </a:lnSpc>
        <a:spcBef>
          <a:spcPct val="0"/>
        </a:spcBef>
        <a:spcAft>
          <a:spcPct val="0"/>
        </a:spcAft>
        <a:defRPr sz="3300">
          <a:solidFill>
            <a:schemeClr val="tx1"/>
          </a:solidFill>
          <a:latin typeface="Candara" panose="020E0502030303020204" pitchFamily="34" charset="0"/>
        </a:defRPr>
      </a:lvl7pPr>
      <a:lvl8pPr marL="1028700" algn="l" rtl="0" eaLnBrk="1" fontAlgn="base" hangingPunct="1">
        <a:lnSpc>
          <a:spcPct val="90000"/>
        </a:lnSpc>
        <a:spcBef>
          <a:spcPct val="0"/>
        </a:spcBef>
        <a:spcAft>
          <a:spcPct val="0"/>
        </a:spcAft>
        <a:defRPr sz="3300">
          <a:solidFill>
            <a:schemeClr val="tx1"/>
          </a:solidFill>
          <a:latin typeface="Candara" panose="020E0502030303020204" pitchFamily="34" charset="0"/>
        </a:defRPr>
      </a:lvl8pPr>
      <a:lvl9pPr marL="1371600" algn="l" rtl="0" eaLnBrk="1" fontAlgn="base" hangingPunct="1">
        <a:lnSpc>
          <a:spcPct val="90000"/>
        </a:lnSpc>
        <a:spcBef>
          <a:spcPct val="0"/>
        </a:spcBef>
        <a:spcAft>
          <a:spcPct val="0"/>
        </a:spcAft>
        <a:defRPr sz="3300">
          <a:solidFill>
            <a:schemeClr val="tx1"/>
          </a:solidFill>
          <a:latin typeface="Candara" panose="020E0502030303020204" pitchFamily="34"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dirty="0"/>
          </a:p>
        </p:txBody>
      </p:sp>
      <p:sp>
        <p:nvSpPr>
          <p:cNvPr id="2052" name="Rectangle 2"/>
          <p:cNvSpPr>
            <a:spLocks noGrp="1" noChangeArrowheads="1"/>
          </p:cNvSpPr>
          <p:nvPr>
            <p:ph type="ctrTitle" idx="4294967295"/>
          </p:nvPr>
        </p:nvSpPr>
        <p:spPr>
          <a:xfrm>
            <a:off x="0" y="1295400"/>
            <a:ext cx="8153400" cy="2133600"/>
          </a:xfrm>
        </p:spPr>
        <p:txBody>
          <a:bodyPr/>
          <a:lstStyle/>
          <a:p>
            <a:pPr fontAlgn="auto">
              <a:spcAft>
                <a:spcPts val="0"/>
              </a:spcAft>
              <a:defRPr/>
            </a:pPr>
            <a:r>
              <a:rPr lang="en-US" dirty="0" smtClean="0"/>
              <a:t>	The Domain Name System</a:t>
            </a:r>
          </a:p>
        </p:txBody>
      </p:sp>
      <p:sp>
        <p:nvSpPr>
          <p:cNvPr id="2051" name="Rectangle 15"/>
          <p:cNvSpPr>
            <a:spLocks noGrp="1" noChangeArrowheads="1"/>
          </p:cNvSpPr>
          <p:nvPr>
            <p:ph type="sldNum" sz="quarter" idx="4294967295"/>
          </p:nvPr>
        </p:nvSpPr>
        <p:spPr>
          <a:xfrm>
            <a:off x="7086600" y="6356350"/>
            <a:ext cx="2057400" cy="365125"/>
          </a:xfrm>
        </p:spPr>
        <p:txBody>
          <a:bodyPr/>
          <a:lstStyle/>
          <a:p>
            <a:pPr>
              <a:defRPr/>
            </a:pPr>
            <a:fld id="{FD881A41-CE43-411A-864F-5E619187AC64}"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p:nvPr>
        </p:nvGraphicFramePr>
        <p:xfrm>
          <a:off x="539750" y="736600"/>
          <a:ext cx="7308850" cy="5716588"/>
        </p:xfrm>
        <a:graphic>
          <a:graphicData uri="http://schemas.openxmlformats.org/presentationml/2006/ole">
            <mc:AlternateContent xmlns:mc="http://schemas.openxmlformats.org/markup-compatibility/2006">
              <mc:Choice xmlns:v="urn:schemas-microsoft-com:vml" Requires="v">
                <p:oleObj spid="_x0000_s4136" name="Visio" r:id="rId4" imgW="5310655" imgH="4153448" progId="">
                  <p:embed/>
                </p:oleObj>
              </mc:Choice>
              <mc:Fallback>
                <p:oleObj name="Visio" r:id="rId4" imgW="5310655" imgH="415344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736600"/>
                        <a:ext cx="7308850" cy="571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3"/>
          <p:cNvSpPr txBox="1">
            <a:spLocks noChangeArrowheads="1"/>
          </p:cNvSpPr>
          <p:nvPr/>
        </p:nvSpPr>
        <p:spPr bwMode="auto">
          <a:xfrm>
            <a:off x="5795963" y="808038"/>
            <a:ext cx="16557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“root” zone</a:t>
            </a:r>
          </a:p>
        </p:txBody>
      </p:sp>
      <p:sp>
        <p:nvSpPr>
          <p:cNvPr id="4100" name="Text Box 4"/>
          <p:cNvSpPr txBox="1">
            <a:spLocks noChangeArrowheads="1"/>
          </p:cNvSpPr>
          <p:nvPr/>
        </p:nvSpPr>
        <p:spPr bwMode="auto">
          <a:xfrm>
            <a:off x="7488238" y="2176463"/>
            <a:ext cx="16557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TLDs &amp; ccTLDs</a:t>
            </a:r>
          </a:p>
        </p:txBody>
      </p:sp>
      <p:sp>
        <p:nvSpPr>
          <p:cNvPr id="4101" name="Text Box 5"/>
          <p:cNvSpPr txBox="1">
            <a:spLocks noChangeArrowheads="1"/>
          </p:cNvSpPr>
          <p:nvPr/>
        </p:nvSpPr>
        <p:spPr bwMode="auto">
          <a:xfrm>
            <a:off x="8243888" y="3040063"/>
            <a:ext cx="719137"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2lds</a:t>
            </a:r>
          </a:p>
        </p:txBody>
      </p:sp>
      <p:sp>
        <p:nvSpPr>
          <p:cNvPr id="4102" name="Text Box 6"/>
          <p:cNvSpPr txBox="1">
            <a:spLocks noChangeArrowheads="1"/>
          </p:cNvSpPr>
          <p:nvPr/>
        </p:nvSpPr>
        <p:spPr bwMode="auto">
          <a:xfrm>
            <a:off x="8315325" y="4119563"/>
            <a:ext cx="1655763"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3lds</a:t>
            </a:r>
          </a:p>
        </p:txBody>
      </p:sp>
      <p:sp>
        <p:nvSpPr>
          <p:cNvPr id="4103" name="Text Box 7"/>
          <p:cNvSpPr txBox="1">
            <a:spLocks noChangeArrowheads="1"/>
          </p:cNvSpPr>
          <p:nvPr/>
        </p:nvSpPr>
        <p:spPr bwMode="auto">
          <a:xfrm>
            <a:off x="8351838" y="5056188"/>
            <a:ext cx="7921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4lds</a:t>
            </a:r>
          </a:p>
        </p:txBody>
      </p:sp>
      <p:sp>
        <p:nvSpPr>
          <p:cNvPr id="4104" name="Line 8"/>
          <p:cNvSpPr>
            <a:spLocks noChangeShapeType="1"/>
          </p:cNvSpPr>
          <p:nvPr/>
        </p:nvSpPr>
        <p:spPr bwMode="auto">
          <a:xfrm flipH="1">
            <a:off x="4787900" y="952500"/>
            <a:ext cx="863600" cy="0"/>
          </a:xfrm>
          <a:prstGeom prst="line">
            <a:avLst/>
          </a:prstGeom>
          <a:noFill/>
          <a:ln w="9525">
            <a:solidFill>
              <a:schemeClr val="tx1"/>
            </a:solidFill>
            <a:round/>
            <a:headEnd/>
            <a:tailEnd type="triangle" w="med" len="med"/>
          </a:ln>
        </p:spPr>
        <p:txBody>
          <a:bodyPr/>
          <a:lstStyle/>
          <a:p>
            <a:endParaRPr lang="en-US"/>
          </a:p>
        </p:txBody>
      </p:sp>
      <p:sp>
        <p:nvSpPr>
          <p:cNvPr id="4105" name="Line 9"/>
          <p:cNvSpPr>
            <a:spLocks noChangeShapeType="1"/>
          </p:cNvSpPr>
          <p:nvPr/>
        </p:nvSpPr>
        <p:spPr bwMode="auto">
          <a:xfrm flipH="1">
            <a:off x="7956550" y="3184525"/>
            <a:ext cx="287338" cy="0"/>
          </a:xfrm>
          <a:prstGeom prst="line">
            <a:avLst/>
          </a:prstGeom>
          <a:noFill/>
          <a:ln w="9525">
            <a:solidFill>
              <a:schemeClr val="tx1"/>
            </a:solidFill>
            <a:round/>
            <a:headEnd/>
            <a:tailEnd type="triangle" w="med" len="med"/>
          </a:ln>
        </p:spPr>
        <p:txBody>
          <a:bodyPr/>
          <a:lstStyle/>
          <a:p>
            <a:endParaRPr lang="en-US"/>
          </a:p>
        </p:txBody>
      </p:sp>
      <p:sp>
        <p:nvSpPr>
          <p:cNvPr id="4106" name="Line 10"/>
          <p:cNvSpPr>
            <a:spLocks noChangeShapeType="1"/>
          </p:cNvSpPr>
          <p:nvPr/>
        </p:nvSpPr>
        <p:spPr bwMode="auto">
          <a:xfrm flipH="1">
            <a:off x="8027988" y="4264025"/>
            <a:ext cx="288925" cy="0"/>
          </a:xfrm>
          <a:prstGeom prst="line">
            <a:avLst/>
          </a:prstGeom>
          <a:noFill/>
          <a:ln w="9525">
            <a:solidFill>
              <a:schemeClr val="tx1"/>
            </a:solidFill>
            <a:round/>
            <a:headEnd/>
            <a:tailEnd type="triangle" w="med" len="med"/>
          </a:ln>
        </p:spPr>
        <p:txBody>
          <a:bodyPr/>
          <a:lstStyle/>
          <a:p>
            <a:endParaRPr lang="en-US"/>
          </a:p>
        </p:txBody>
      </p:sp>
      <p:sp>
        <p:nvSpPr>
          <p:cNvPr id="4107" name="Line 11"/>
          <p:cNvSpPr>
            <a:spLocks noChangeShapeType="1"/>
          </p:cNvSpPr>
          <p:nvPr/>
        </p:nvSpPr>
        <p:spPr bwMode="auto">
          <a:xfrm flipH="1">
            <a:off x="4067175" y="5200650"/>
            <a:ext cx="4249738" cy="144463"/>
          </a:xfrm>
          <a:prstGeom prst="line">
            <a:avLst/>
          </a:prstGeom>
          <a:noFill/>
          <a:ln w="9525">
            <a:solidFill>
              <a:schemeClr val="tx1"/>
            </a:solidFill>
            <a:round/>
            <a:headEnd/>
            <a:tailEnd type="triangle" w="med" len="med"/>
          </a:ln>
        </p:spPr>
        <p:txBody>
          <a:bodyPr/>
          <a:lstStyle/>
          <a:p>
            <a:endParaRPr lang="en-US"/>
          </a:p>
        </p:txBody>
      </p:sp>
      <p:sp>
        <p:nvSpPr>
          <p:cNvPr id="4108" name="Line 12"/>
          <p:cNvSpPr>
            <a:spLocks noChangeShapeType="1"/>
          </p:cNvSpPr>
          <p:nvPr/>
        </p:nvSpPr>
        <p:spPr bwMode="auto">
          <a:xfrm flipH="1" flipV="1">
            <a:off x="7524750" y="2032000"/>
            <a:ext cx="576263" cy="144463"/>
          </a:xfrm>
          <a:prstGeom prst="line">
            <a:avLst/>
          </a:prstGeom>
          <a:noFill/>
          <a:ln w="9525">
            <a:solidFill>
              <a:schemeClr val="tx1"/>
            </a:solidFill>
            <a:round/>
            <a:headEnd/>
            <a:tailEnd type="triangle" w="med" len="med"/>
          </a:ln>
        </p:spPr>
        <p:txBody>
          <a:bodyPr/>
          <a:lstStyle/>
          <a:p>
            <a:endParaRPr lang="en-US"/>
          </a:p>
        </p:txBody>
      </p:sp>
      <p:sp>
        <p:nvSpPr>
          <p:cNvPr id="4109" name="Text Box 13"/>
          <p:cNvSpPr txBox="1">
            <a:spLocks noChangeArrowheads="1"/>
          </p:cNvSpPr>
          <p:nvPr/>
        </p:nvSpPr>
        <p:spPr bwMode="auto">
          <a:xfrm>
            <a:off x="0" y="3687763"/>
            <a:ext cx="1476375" cy="73025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“zone cuts” or delegation points</a:t>
            </a:r>
          </a:p>
        </p:txBody>
      </p:sp>
      <p:sp>
        <p:nvSpPr>
          <p:cNvPr id="4110" name="Line 14"/>
          <p:cNvSpPr>
            <a:spLocks noChangeShapeType="1"/>
          </p:cNvSpPr>
          <p:nvPr/>
        </p:nvSpPr>
        <p:spPr bwMode="auto">
          <a:xfrm>
            <a:off x="1476375" y="3832225"/>
            <a:ext cx="863600" cy="0"/>
          </a:xfrm>
          <a:prstGeom prst="line">
            <a:avLst/>
          </a:prstGeom>
          <a:noFill/>
          <a:ln w="9525">
            <a:solidFill>
              <a:schemeClr val="tx1"/>
            </a:solidFill>
            <a:round/>
            <a:headEnd/>
            <a:tailEnd type="triangle" w="med" len="med"/>
          </a:ln>
        </p:spPr>
        <p:txBody>
          <a:bodyPr/>
          <a:lstStyle/>
          <a:p>
            <a:endParaRPr lang="en-US"/>
          </a:p>
        </p:txBody>
      </p:sp>
      <p:sp>
        <p:nvSpPr>
          <p:cNvPr id="4111" name="Line 15"/>
          <p:cNvSpPr>
            <a:spLocks noChangeShapeType="1"/>
          </p:cNvSpPr>
          <p:nvPr/>
        </p:nvSpPr>
        <p:spPr bwMode="auto">
          <a:xfrm>
            <a:off x="827088" y="4337050"/>
            <a:ext cx="1368425" cy="574675"/>
          </a:xfrm>
          <a:prstGeom prst="line">
            <a:avLst/>
          </a:prstGeom>
          <a:noFill/>
          <a:ln w="9525">
            <a:solidFill>
              <a:schemeClr val="tx1"/>
            </a:solidFill>
            <a:round/>
            <a:headEnd/>
            <a:tailEnd type="triangle" w="med" len="med"/>
          </a:ln>
        </p:spPr>
        <p:txBody>
          <a:bodyPr/>
          <a:lstStyle/>
          <a:p>
            <a:endParaRPr lang="en-US"/>
          </a:p>
        </p:txBody>
      </p:sp>
      <p:sp>
        <p:nvSpPr>
          <p:cNvPr id="4112" name="Line 16"/>
          <p:cNvSpPr>
            <a:spLocks noChangeShapeType="1"/>
          </p:cNvSpPr>
          <p:nvPr/>
        </p:nvSpPr>
        <p:spPr bwMode="auto">
          <a:xfrm flipV="1">
            <a:off x="1331913" y="2708275"/>
            <a:ext cx="1295400" cy="720725"/>
          </a:xfrm>
          <a:prstGeom prst="line">
            <a:avLst/>
          </a:prstGeom>
          <a:noFill/>
          <a:ln w="9525">
            <a:solidFill>
              <a:schemeClr val="tx1"/>
            </a:solidFill>
            <a:round/>
            <a:headEnd/>
            <a:tailEnd type="triangle" w="med" len="med"/>
          </a:ln>
        </p:spPr>
        <p:txBody>
          <a:bodyPr/>
          <a:lstStyle/>
          <a:p>
            <a:endParaRPr lang="en-US"/>
          </a:p>
        </p:txBody>
      </p:sp>
      <p:sp>
        <p:nvSpPr>
          <p:cNvPr id="4113" name="Line 17"/>
          <p:cNvSpPr>
            <a:spLocks noChangeShapeType="1"/>
          </p:cNvSpPr>
          <p:nvPr/>
        </p:nvSpPr>
        <p:spPr bwMode="auto">
          <a:xfrm flipV="1">
            <a:off x="539750" y="1700213"/>
            <a:ext cx="2519363" cy="1801812"/>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457200" y="1752600"/>
            <a:ext cx="8280400" cy="3016210"/>
          </a:xfrm>
          <a:prstGeom prst="rect">
            <a:avLst/>
          </a:prstGeom>
          <a:noFill/>
          <a:ln w="9525">
            <a:noFill/>
            <a:miter lim="800000"/>
            <a:headEnd/>
            <a:tailEnd/>
          </a:ln>
        </p:spPr>
        <p:txBody>
          <a:bodyPr>
            <a:spAutoFit/>
          </a:bodyPr>
          <a:lstStyle/>
          <a:p>
            <a:pPr marL="538163" indent="-358775">
              <a:spcBef>
                <a:spcPct val="50000"/>
              </a:spcBef>
              <a:buFontTx/>
              <a:buChar char="•"/>
            </a:pPr>
            <a:r>
              <a:rPr lang="en-AU" sz="2000" dirty="0" smtClean="0">
                <a:latin typeface="+mn-lt"/>
              </a:rPr>
              <a:t>A </a:t>
            </a:r>
            <a:r>
              <a:rPr lang="en-AU" sz="2000" dirty="0">
                <a:latin typeface="+mn-lt"/>
              </a:rPr>
              <a:t>domain is a sub tree of a larger tree identified by a domain name </a:t>
            </a:r>
          </a:p>
          <a:p>
            <a:pPr marL="538163" indent="-358775">
              <a:spcBef>
                <a:spcPct val="50000"/>
              </a:spcBef>
              <a:buFontTx/>
              <a:buChar char="•"/>
            </a:pPr>
            <a:r>
              <a:rPr lang="en-AU" sz="2000" dirty="0">
                <a:latin typeface="+mn-lt"/>
              </a:rPr>
              <a:t>Contains resource records and sub-domains</a:t>
            </a:r>
          </a:p>
          <a:p>
            <a:pPr marL="538163" indent="-358775">
              <a:spcBef>
                <a:spcPct val="50000"/>
              </a:spcBef>
              <a:buFontTx/>
              <a:buChar char="•"/>
            </a:pPr>
            <a:r>
              <a:rPr lang="en-AU" sz="2000" dirty="0">
                <a:latin typeface="+mn-lt"/>
              </a:rPr>
              <a:t>Some resource records point to authoritative server for sub-domains / zones</a:t>
            </a:r>
          </a:p>
          <a:p>
            <a:pPr marL="538163" indent="-358775">
              <a:spcBef>
                <a:spcPct val="50000"/>
              </a:spcBef>
              <a:buFontTx/>
              <a:buChar char="•"/>
            </a:pPr>
            <a:r>
              <a:rPr lang="en-AU" sz="2000" dirty="0" err="1">
                <a:latin typeface="+mn-lt"/>
              </a:rPr>
              <a:t>eg</a:t>
            </a:r>
            <a:r>
              <a:rPr lang="en-AU" sz="2000" dirty="0">
                <a:latin typeface="+mn-lt"/>
              </a:rPr>
              <a:t>. the root contains pointers to .au</a:t>
            </a:r>
          </a:p>
          <a:p>
            <a:pPr marL="538163" indent="-358775">
              <a:spcBef>
                <a:spcPct val="50000"/>
              </a:spcBef>
              <a:buFontTx/>
              <a:buChar char="•"/>
            </a:pPr>
            <a:r>
              <a:rPr lang="en-AU" sz="2000" dirty="0">
                <a:latin typeface="+mn-lt"/>
              </a:rPr>
              <a:t>google.com.au is a domain</a:t>
            </a:r>
          </a:p>
          <a:p>
            <a:pPr marL="538163" indent="-358775">
              <a:spcBef>
                <a:spcPct val="50000"/>
              </a:spcBef>
              <a:buFontTx/>
              <a:buChar char="•"/>
            </a:pPr>
            <a:endParaRPr lang="en-AU" sz="2000" dirty="0">
              <a:latin typeface="+mn-lt"/>
            </a:endParaRPr>
          </a:p>
        </p:txBody>
      </p:sp>
      <p:sp>
        <p:nvSpPr>
          <p:cNvPr id="2" name="Title 1"/>
          <p:cNvSpPr>
            <a:spLocks noGrp="1"/>
          </p:cNvSpPr>
          <p:nvPr>
            <p:ph type="title"/>
          </p:nvPr>
        </p:nvSpPr>
        <p:spPr/>
        <p:txBody>
          <a:bodyPr/>
          <a:lstStyle/>
          <a:p>
            <a:r>
              <a:rPr lang="en-AU" sz="3200" dirty="0" smtClean="0"/>
              <a:t>What is a domain?</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5"/>
          <p:cNvSpPr>
            <a:spLocks noChangeArrowheads="1"/>
          </p:cNvSpPr>
          <p:nvPr/>
        </p:nvSpPr>
        <p:spPr bwMode="auto">
          <a:xfrm>
            <a:off x="1619250" y="3573463"/>
            <a:ext cx="2592388" cy="2303462"/>
          </a:xfrm>
          <a:prstGeom prst="rect">
            <a:avLst/>
          </a:prstGeom>
          <a:solidFill>
            <a:schemeClr val="accent1"/>
          </a:solidFill>
          <a:ln w="9525">
            <a:noFill/>
            <a:miter lim="800000"/>
            <a:headEnd/>
            <a:tailEnd/>
          </a:ln>
        </p:spPr>
        <p:txBody>
          <a:bodyPr wrap="none" anchor="ctr"/>
          <a:lstStyle/>
          <a:p>
            <a:endParaRPr lang="en-US"/>
          </a:p>
        </p:txBody>
      </p:sp>
      <p:sp>
        <p:nvSpPr>
          <p:cNvPr id="5124" name="Rectangle 26"/>
          <p:cNvSpPr>
            <a:spLocks noChangeArrowheads="1"/>
          </p:cNvSpPr>
          <p:nvPr/>
        </p:nvSpPr>
        <p:spPr bwMode="auto">
          <a:xfrm>
            <a:off x="4140200" y="3573463"/>
            <a:ext cx="3095625" cy="1223962"/>
          </a:xfrm>
          <a:prstGeom prst="rect">
            <a:avLst/>
          </a:prstGeom>
          <a:solidFill>
            <a:schemeClr val="accent1"/>
          </a:solidFill>
          <a:ln w="9525">
            <a:noFill/>
            <a:miter lim="800000"/>
            <a:headEnd/>
            <a:tailEnd/>
          </a:ln>
        </p:spPr>
        <p:txBody>
          <a:bodyPr wrap="none" anchor="ctr"/>
          <a:lstStyle/>
          <a:p>
            <a:endParaRPr lang="en-US"/>
          </a:p>
        </p:txBody>
      </p:sp>
      <p:sp>
        <p:nvSpPr>
          <p:cNvPr id="5125" name="Rectangle 27"/>
          <p:cNvSpPr>
            <a:spLocks noChangeArrowheads="1"/>
          </p:cNvSpPr>
          <p:nvPr/>
        </p:nvSpPr>
        <p:spPr bwMode="auto">
          <a:xfrm>
            <a:off x="4211638" y="2781300"/>
            <a:ext cx="936625" cy="1223963"/>
          </a:xfrm>
          <a:prstGeom prst="rect">
            <a:avLst/>
          </a:prstGeom>
          <a:solidFill>
            <a:schemeClr val="accent1"/>
          </a:solidFill>
          <a:ln w="9525">
            <a:noFill/>
            <a:miter lim="800000"/>
            <a:headEnd/>
            <a:tailEnd/>
          </a:ln>
        </p:spPr>
        <p:txBody>
          <a:bodyPr wrap="none" anchor="ctr"/>
          <a:lstStyle/>
          <a:p>
            <a:endParaRPr lang="en-US"/>
          </a:p>
        </p:txBody>
      </p:sp>
      <p:sp>
        <p:nvSpPr>
          <p:cNvPr id="5126" name="Rectangle 28"/>
          <p:cNvSpPr>
            <a:spLocks noChangeArrowheads="1"/>
          </p:cNvSpPr>
          <p:nvPr/>
        </p:nvSpPr>
        <p:spPr bwMode="auto">
          <a:xfrm>
            <a:off x="1763713" y="4797425"/>
            <a:ext cx="1871662" cy="936625"/>
          </a:xfrm>
          <a:prstGeom prst="rect">
            <a:avLst/>
          </a:prstGeom>
          <a:solidFill>
            <a:srgbClr val="00FF00"/>
          </a:solidFill>
          <a:ln w="9525">
            <a:noFill/>
            <a:miter lim="800000"/>
            <a:headEnd/>
            <a:tailEnd/>
          </a:ln>
        </p:spPr>
        <p:txBody>
          <a:bodyPr wrap="none" anchor="ctr"/>
          <a:lstStyle/>
          <a:p>
            <a:endParaRPr lang="en-US"/>
          </a:p>
        </p:txBody>
      </p:sp>
      <p:sp>
        <p:nvSpPr>
          <p:cNvPr id="5127" name="Rectangle 29"/>
          <p:cNvSpPr>
            <a:spLocks noChangeArrowheads="1"/>
          </p:cNvSpPr>
          <p:nvPr/>
        </p:nvSpPr>
        <p:spPr bwMode="auto">
          <a:xfrm>
            <a:off x="2195513" y="3933825"/>
            <a:ext cx="1008062" cy="935038"/>
          </a:xfrm>
          <a:prstGeom prst="rect">
            <a:avLst/>
          </a:prstGeom>
          <a:solidFill>
            <a:srgbClr val="00FF00"/>
          </a:solidFill>
          <a:ln w="9525">
            <a:noFill/>
            <a:miter lim="800000"/>
            <a:headEnd/>
            <a:tailEnd/>
          </a:ln>
        </p:spPr>
        <p:txBody>
          <a:bodyPr wrap="none" anchor="ctr"/>
          <a:lstStyle/>
          <a:p>
            <a:endParaRPr lang="en-US"/>
          </a:p>
        </p:txBody>
      </p:sp>
      <p:graphicFrame>
        <p:nvGraphicFramePr>
          <p:cNvPr id="5122" name="Object 2"/>
          <p:cNvGraphicFramePr>
            <a:graphicFrameLocks noGrp="1" noChangeAspect="1"/>
          </p:cNvGraphicFramePr>
          <p:nvPr>
            <p:ph/>
          </p:nvPr>
        </p:nvGraphicFramePr>
        <p:xfrm>
          <a:off x="539750" y="736600"/>
          <a:ext cx="7308850" cy="5716588"/>
        </p:xfrm>
        <a:graphic>
          <a:graphicData uri="http://schemas.openxmlformats.org/presentationml/2006/ole">
            <mc:AlternateContent xmlns:mc="http://schemas.openxmlformats.org/markup-compatibility/2006">
              <mc:Choice xmlns:v="urn:schemas-microsoft-com:vml" Requires="v">
                <p:oleObj spid="_x0000_s5160" name="Visio" r:id="rId4" imgW="5310655" imgH="4153448" progId="">
                  <p:embed/>
                </p:oleObj>
              </mc:Choice>
              <mc:Fallback>
                <p:oleObj name="Visio" r:id="rId4" imgW="5310655" imgH="415344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736600"/>
                        <a:ext cx="7308850" cy="571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Line 30"/>
          <p:cNvSpPr>
            <a:spLocks noChangeShapeType="1"/>
          </p:cNvSpPr>
          <p:nvPr/>
        </p:nvSpPr>
        <p:spPr bwMode="auto">
          <a:xfrm flipH="1">
            <a:off x="6300788" y="2781300"/>
            <a:ext cx="936625" cy="647700"/>
          </a:xfrm>
          <a:prstGeom prst="line">
            <a:avLst/>
          </a:prstGeom>
          <a:noFill/>
          <a:ln w="9525">
            <a:solidFill>
              <a:schemeClr val="tx1"/>
            </a:solidFill>
            <a:round/>
            <a:headEnd/>
            <a:tailEnd type="triangle" w="med" len="med"/>
          </a:ln>
        </p:spPr>
        <p:txBody>
          <a:bodyPr/>
          <a:lstStyle/>
          <a:p>
            <a:endParaRPr lang="en-US"/>
          </a:p>
        </p:txBody>
      </p:sp>
      <p:sp>
        <p:nvSpPr>
          <p:cNvPr id="5129" name="Line 31"/>
          <p:cNvSpPr>
            <a:spLocks noChangeShapeType="1"/>
          </p:cNvSpPr>
          <p:nvPr/>
        </p:nvSpPr>
        <p:spPr bwMode="auto">
          <a:xfrm flipH="1" flipV="1">
            <a:off x="3851275" y="5013325"/>
            <a:ext cx="1225550" cy="144463"/>
          </a:xfrm>
          <a:prstGeom prst="line">
            <a:avLst/>
          </a:prstGeom>
          <a:noFill/>
          <a:ln w="9525">
            <a:solidFill>
              <a:schemeClr val="tx1"/>
            </a:solidFill>
            <a:round/>
            <a:headEnd/>
            <a:tailEnd type="triangle" w="med" len="med"/>
          </a:ln>
        </p:spPr>
        <p:txBody>
          <a:bodyPr/>
          <a:lstStyle/>
          <a:p>
            <a:endParaRPr lang="en-US"/>
          </a:p>
        </p:txBody>
      </p:sp>
      <p:sp>
        <p:nvSpPr>
          <p:cNvPr id="5130" name="Text Box 32"/>
          <p:cNvSpPr txBox="1">
            <a:spLocks noChangeArrowheads="1"/>
          </p:cNvSpPr>
          <p:nvPr/>
        </p:nvSpPr>
        <p:spPr bwMode="auto">
          <a:xfrm>
            <a:off x="5292725" y="5013325"/>
            <a:ext cx="2159000" cy="73025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The ausregistry.com.au sub-domain of com.au</a:t>
            </a:r>
          </a:p>
        </p:txBody>
      </p:sp>
      <p:sp>
        <p:nvSpPr>
          <p:cNvPr id="5131" name="Text Box 33"/>
          <p:cNvSpPr txBox="1">
            <a:spLocks noChangeArrowheads="1"/>
          </p:cNvSpPr>
          <p:nvPr/>
        </p:nvSpPr>
        <p:spPr bwMode="auto">
          <a:xfrm>
            <a:off x="7308850" y="2636838"/>
            <a:ext cx="1655763"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Domain com.au</a:t>
            </a:r>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28650" y="1295400"/>
            <a:ext cx="8280400" cy="2708434"/>
          </a:xfrm>
          <a:prstGeom prst="rect">
            <a:avLst/>
          </a:prstGeom>
          <a:noFill/>
          <a:ln w="9525">
            <a:noFill/>
            <a:miter lim="800000"/>
            <a:headEnd/>
            <a:tailEnd/>
          </a:ln>
        </p:spPr>
        <p:txBody>
          <a:bodyPr>
            <a:spAutoFit/>
          </a:bodyPr>
          <a:lstStyle/>
          <a:p>
            <a:pPr marL="538163" indent="-358775">
              <a:spcBef>
                <a:spcPct val="50000"/>
              </a:spcBef>
              <a:buFontTx/>
              <a:buChar char="•"/>
            </a:pPr>
            <a:endParaRPr lang="en-AU" sz="2000" dirty="0">
              <a:latin typeface="+mn-lt"/>
            </a:endParaRPr>
          </a:p>
          <a:p>
            <a:pPr marL="538163" indent="-358775">
              <a:spcBef>
                <a:spcPct val="50000"/>
              </a:spcBef>
              <a:buFontTx/>
              <a:buChar char="•"/>
            </a:pPr>
            <a:r>
              <a:rPr lang="en-AU" sz="2000" dirty="0">
                <a:latin typeface="+mn-lt"/>
              </a:rPr>
              <a:t>A domain contains resource records</a:t>
            </a:r>
          </a:p>
          <a:p>
            <a:pPr marL="538163" indent="-358775">
              <a:spcBef>
                <a:spcPct val="50000"/>
              </a:spcBef>
              <a:buFontTx/>
              <a:buChar char="•"/>
            </a:pPr>
            <a:r>
              <a:rPr lang="en-AU" sz="2000" dirty="0">
                <a:latin typeface="+mn-lt"/>
              </a:rPr>
              <a:t>Resource records are analogous to files</a:t>
            </a:r>
          </a:p>
          <a:p>
            <a:pPr marL="538163" indent="-358775">
              <a:spcBef>
                <a:spcPct val="50000"/>
              </a:spcBef>
              <a:buFontTx/>
              <a:buChar char="•"/>
            </a:pPr>
            <a:r>
              <a:rPr lang="en-AU" sz="2000" dirty="0">
                <a:latin typeface="+mn-lt"/>
              </a:rPr>
              <a:t>Classified into types</a:t>
            </a:r>
          </a:p>
          <a:p>
            <a:pPr marL="538163" indent="-358775">
              <a:spcBef>
                <a:spcPct val="50000"/>
              </a:spcBef>
              <a:buFontTx/>
              <a:buChar char="•"/>
            </a:pPr>
            <a:r>
              <a:rPr lang="en-AU" sz="2000" dirty="0">
                <a:latin typeface="+mn-lt"/>
              </a:rPr>
              <a:t>Some of the important types are SOA, NS, A, CNAME and MX</a:t>
            </a:r>
          </a:p>
          <a:p>
            <a:pPr marL="538163" indent="-358775">
              <a:spcBef>
                <a:spcPct val="50000"/>
              </a:spcBef>
              <a:buFontTx/>
              <a:buChar char="•"/>
            </a:pPr>
            <a:r>
              <a:rPr lang="en-AU" sz="2000" dirty="0">
                <a:latin typeface="+mn-lt"/>
              </a:rPr>
              <a:t>Normally </a:t>
            </a:r>
            <a:r>
              <a:rPr lang="en-AU" sz="2000" dirty="0" smtClean="0">
                <a:latin typeface="+mn-lt"/>
              </a:rPr>
              <a:t>defined </a:t>
            </a:r>
            <a:r>
              <a:rPr lang="en-AU" sz="2000" dirty="0">
                <a:latin typeface="+mn-lt"/>
              </a:rPr>
              <a:t>in “zone files”</a:t>
            </a:r>
          </a:p>
        </p:txBody>
      </p:sp>
      <p:sp>
        <p:nvSpPr>
          <p:cNvPr id="2" name="Title 1"/>
          <p:cNvSpPr>
            <a:spLocks noGrp="1"/>
          </p:cNvSpPr>
          <p:nvPr>
            <p:ph type="title"/>
          </p:nvPr>
        </p:nvSpPr>
        <p:spPr/>
        <p:txBody>
          <a:bodyPr/>
          <a:lstStyle/>
          <a:p>
            <a:r>
              <a:rPr lang="en-AU" sz="3200" dirty="0" smtClean="0"/>
              <a:t>What is a resource record?</a:t>
            </a:r>
            <a:br>
              <a:rPr lang="en-AU" sz="3200"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6412" y="1371600"/>
            <a:ext cx="8280400" cy="4093428"/>
          </a:xfrm>
          <a:prstGeom prst="rect">
            <a:avLst/>
          </a:prstGeom>
          <a:noFill/>
          <a:ln w="9525">
            <a:noFill/>
            <a:miter lim="800000"/>
            <a:headEnd/>
            <a:tailEnd/>
          </a:ln>
        </p:spPr>
        <p:txBody>
          <a:bodyPr>
            <a:spAutoFit/>
          </a:bodyPr>
          <a:lstStyle/>
          <a:p>
            <a:pPr marL="538163" indent="-358775">
              <a:spcBef>
                <a:spcPct val="50000"/>
              </a:spcBef>
              <a:buFontTx/>
              <a:buChar char="•"/>
            </a:pPr>
            <a:r>
              <a:rPr lang="en-AU" sz="2000" dirty="0" smtClean="0">
                <a:latin typeface="+mn-lt"/>
              </a:rPr>
              <a:t>The </a:t>
            </a:r>
            <a:r>
              <a:rPr lang="en-AU" sz="2000" dirty="0">
                <a:latin typeface="+mn-lt"/>
              </a:rPr>
              <a:t>“Address” record</a:t>
            </a:r>
          </a:p>
          <a:p>
            <a:pPr marL="538163" indent="-358775">
              <a:spcBef>
                <a:spcPct val="50000"/>
              </a:spcBef>
              <a:buFontTx/>
              <a:buChar char="•"/>
            </a:pPr>
            <a:r>
              <a:rPr lang="en-AU" sz="2000" dirty="0">
                <a:latin typeface="+mn-lt"/>
              </a:rPr>
              <a:t>One or more normally defines a host</a:t>
            </a:r>
          </a:p>
          <a:p>
            <a:pPr marL="538163" indent="-358775">
              <a:spcBef>
                <a:spcPct val="50000"/>
              </a:spcBef>
              <a:buFontTx/>
              <a:buChar char="•"/>
            </a:pPr>
            <a:r>
              <a:rPr lang="en-AU" sz="2000" dirty="0">
                <a:latin typeface="+mn-lt"/>
              </a:rPr>
              <a:t>Contains an IPv4 Address (the address computers use to uniquely identify each other on the internet)</a:t>
            </a:r>
          </a:p>
          <a:p>
            <a:pPr marL="538163" indent="-358775">
              <a:spcBef>
                <a:spcPct val="50000"/>
              </a:spcBef>
              <a:buFontTx/>
              <a:buChar char="•"/>
            </a:pPr>
            <a:r>
              <a:rPr lang="en-AU" sz="2000" dirty="0" err="1">
                <a:latin typeface="+mn-lt"/>
              </a:rPr>
              <a:t>Eg</a:t>
            </a:r>
            <a:r>
              <a:rPr lang="en-AU" sz="2000" dirty="0">
                <a:latin typeface="+mn-lt"/>
              </a:rPr>
              <a:t>. The record:</a:t>
            </a:r>
          </a:p>
          <a:p>
            <a:pPr marL="538163" indent="-358775">
              <a:spcBef>
                <a:spcPct val="50000"/>
              </a:spcBef>
            </a:pPr>
            <a:r>
              <a:rPr lang="en-AU" sz="2000" dirty="0">
                <a:latin typeface="+mn-lt"/>
              </a:rPr>
              <a:t>    www		A	203.18.56.31</a:t>
            </a:r>
          </a:p>
          <a:p>
            <a:pPr marL="538163" indent="-358775">
              <a:spcBef>
                <a:spcPct val="50000"/>
              </a:spcBef>
            </a:pPr>
            <a:r>
              <a:rPr lang="en-AU" sz="2000" dirty="0">
                <a:latin typeface="+mn-lt"/>
              </a:rPr>
              <a:t>    In the ausregistry.com.au domain, defines the host uniquely identifiable as “www.ausregistry.com.au” to be reachable at the IPv4 Address 203.18.56.31</a:t>
            </a:r>
          </a:p>
          <a:p>
            <a:pPr marL="538163" indent="-358775">
              <a:spcBef>
                <a:spcPct val="50000"/>
              </a:spcBef>
              <a:buFontTx/>
              <a:buChar char="•"/>
            </a:pPr>
            <a:endParaRPr lang="en-AU" sz="2000" dirty="0">
              <a:latin typeface="+mn-lt"/>
            </a:endParaRPr>
          </a:p>
        </p:txBody>
      </p:sp>
      <p:sp>
        <p:nvSpPr>
          <p:cNvPr id="2" name="Title 1"/>
          <p:cNvSpPr>
            <a:spLocks noGrp="1"/>
          </p:cNvSpPr>
          <p:nvPr>
            <p:ph type="title"/>
          </p:nvPr>
        </p:nvSpPr>
        <p:spPr/>
        <p:txBody>
          <a:bodyPr/>
          <a:lstStyle/>
          <a:p>
            <a:r>
              <a:rPr lang="en-IN" dirty="0" smtClean="0"/>
              <a:t>The “A” Record</a:t>
            </a:r>
            <a:br>
              <a:rPr lang="en-IN"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31800" y="1447800"/>
            <a:ext cx="8280400" cy="3631763"/>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r>
              <a:rPr lang="en-AU" dirty="0"/>
              <a:t>A </a:t>
            </a:r>
            <a:r>
              <a:rPr lang="en-AU" dirty="0"/>
              <a:t>CNAME defines an alias</a:t>
            </a:r>
          </a:p>
          <a:p>
            <a:r>
              <a:rPr lang="en-AU" dirty="0"/>
              <a:t>The alias will then be resolved, if another CNAME is encountered then the process continues until an A record is found</a:t>
            </a:r>
          </a:p>
          <a:p>
            <a:r>
              <a:rPr lang="en-AU" dirty="0" err="1"/>
              <a:t>Eg</a:t>
            </a:r>
            <a:r>
              <a:rPr lang="en-AU" dirty="0"/>
              <a:t>. The record:</a:t>
            </a:r>
          </a:p>
          <a:p>
            <a:r>
              <a:rPr lang="en-AU" dirty="0"/>
              <a:t>    search		CNAME	www.google.com.</a:t>
            </a:r>
          </a:p>
          <a:p>
            <a:r>
              <a:rPr lang="en-AU" dirty="0"/>
              <a:t>    In the ausregistry.com.au domain, defines the name uniquely identifiable as “search.ausregistry.com.au” to be and alias to “www.google.com”</a:t>
            </a:r>
          </a:p>
          <a:p>
            <a:endParaRPr lang="en-AU" dirty="0"/>
          </a:p>
        </p:txBody>
      </p:sp>
      <p:sp>
        <p:nvSpPr>
          <p:cNvPr id="2" name="Title 1"/>
          <p:cNvSpPr>
            <a:spLocks noGrp="1"/>
          </p:cNvSpPr>
          <p:nvPr>
            <p:ph type="title"/>
          </p:nvPr>
        </p:nvSpPr>
        <p:spPr/>
        <p:txBody>
          <a:bodyPr/>
          <a:lstStyle/>
          <a:p>
            <a:r>
              <a:rPr lang="en-AU" sz="3200" dirty="0" smtClean="0"/>
              <a:t>              The “CNAME” Record</a:t>
            </a:r>
            <a:br>
              <a:rPr lang="en-AU" sz="3200"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31800" y="1295400"/>
            <a:ext cx="8280400" cy="3323987"/>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r>
              <a:rPr lang="en-AU" dirty="0"/>
              <a:t>An </a:t>
            </a:r>
            <a:r>
              <a:rPr lang="en-AU" dirty="0"/>
              <a:t>MX record defines the mail servers for a particular domain</a:t>
            </a:r>
          </a:p>
          <a:p>
            <a:r>
              <a:rPr lang="en-AU" dirty="0"/>
              <a:t>Mail </a:t>
            </a:r>
            <a:r>
              <a:rPr lang="en-AU" dirty="0" err="1"/>
              <a:t>eXchange</a:t>
            </a:r>
            <a:r>
              <a:rPr lang="en-AU" dirty="0"/>
              <a:t> records hold the name of hosts, and their priorities, able to deliver mail for the domain.</a:t>
            </a:r>
          </a:p>
          <a:p>
            <a:r>
              <a:rPr lang="en-AU" dirty="0" err="1"/>
              <a:t>Eg</a:t>
            </a:r>
            <a:r>
              <a:rPr lang="en-AU" dirty="0"/>
              <a:t>. The record:</a:t>
            </a:r>
          </a:p>
          <a:p>
            <a:r>
              <a:rPr lang="en-AU" dirty="0"/>
              <a:t>    ausregistry.com.au	MX	10	mail</a:t>
            </a:r>
          </a:p>
          <a:p>
            <a:r>
              <a:rPr lang="en-AU" dirty="0"/>
              <a:t>    In the ausregistry.com.au domain, defines the host mail to be the priority 10 mail server for the “ausregistry.com.au” domain</a:t>
            </a:r>
          </a:p>
          <a:p>
            <a:endParaRPr lang="en-AU" dirty="0"/>
          </a:p>
        </p:txBody>
      </p:sp>
      <p:sp>
        <p:nvSpPr>
          <p:cNvPr id="2" name="Title 1"/>
          <p:cNvSpPr>
            <a:spLocks noGrp="1"/>
          </p:cNvSpPr>
          <p:nvPr>
            <p:ph type="title"/>
          </p:nvPr>
        </p:nvSpPr>
        <p:spPr/>
        <p:txBody>
          <a:bodyPr/>
          <a:lstStyle/>
          <a:p>
            <a:r>
              <a:rPr lang="en-AU" sz="3200" dirty="0" smtClean="0"/>
              <a:t>                   The “MX” Record</a:t>
            </a:r>
            <a:br>
              <a:rPr lang="en-AU" sz="3200"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31433" y="1295400"/>
            <a:ext cx="8280400" cy="3631763"/>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r>
              <a:rPr lang="en-AU" dirty="0"/>
              <a:t>An </a:t>
            </a:r>
            <a:r>
              <a:rPr lang="en-AU" dirty="0"/>
              <a:t>NS record defines the authoritative Name servers for the domain.</a:t>
            </a:r>
          </a:p>
          <a:p>
            <a:r>
              <a:rPr lang="en-AU" dirty="0"/>
              <a:t>The “Name Server” records also define the name servers of children domains</a:t>
            </a:r>
          </a:p>
          <a:p>
            <a:r>
              <a:rPr lang="en-AU" dirty="0" err="1"/>
              <a:t>Eg</a:t>
            </a:r>
            <a:r>
              <a:rPr lang="en-AU" dirty="0"/>
              <a:t>. The record:</a:t>
            </a:r>
          </a:p>
          <a:p>
            <a:r>
              <a:rPr lang="en-AU" dirty="0"/>
              <a:t>    internal		NS	ns1.hosting.com.au.</a:t>
            </a:r>
          </a:p>
          <a:p>
            <a:r>
              <a:rPr lang="en-AU" dirty="0"/>
              <a:t>    In the ausregistry.com.au domain, defines the host “ns1.hosting.com.au” to be a name sever for the “internal.ausregistry.com.au” sub-domain</a:t>
            </a:r>
          </a:p>
          <a:p>
            <a:endParaRPr lang="en-AU" dirty="0"/>
          </a:p>
        </p:txBody>
      </p:sp>
      <p:sp>
        <p:nvSpPr>
          <p:cNvPr id="2" name="Title 1"/>
          <p:cNvSpPr>
            <a:spLocks noGrp="1"/>
          </p:cNvSpPr>
          <p:nvPr>
            <p:ph type="title"/>
          </p:nvPr>
        </p:nvSpPr>
        <p:spPr/>
        <p:txBody>
          <a:bodyPr/>
          <a:lstStyle/>
          <a:p>
            <a:r>
              <a:rPr lang="en-AU" sz="3200" dirty="0" smtClean="0"/>
              <a:t>                  The “NS” Record</a:t>
            </a:r>
            <a:br>
              <a:rPr lang="en-AU" sz="3200"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31800" y="1693034"/>
            <a:ext cx="8280400" cy="2400657"/>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endParaRPr lang="en-AU" dirty="0"/>
          </a:p>
          <a:p>
            <a:r>
              <a:rPr lang="en-AU" dirty="0"/>
              <a:t>Delegation refers to the act of putting NS records in a domain name “delegating” control of a sub-domain to another entity</a:t>
            </a:r>
          </a:p>
          <a:p>
            <a:r>
              <a:rPr lang="en-AU" dirty="0"/>
              <a:t>This entity then has the ability to control the resource records in this sub-domain and delegate further children domains to other entities.</a:t>
            </a:r>
          </a:p>
          <a:p>
            <a:r>
              <a:rPr lang="en-AU" dirty="0" err="1"/>
              <a:t>Eg</a:t>
            </a:r>
            <a:r>
              <a:rPr lang="en-AU" dirty="0"/>
              <a:t>. IANA delegating control of a country code domain to the country.</a:t>
            </a:r>
          </a:p>
        </p:txBody>
      </p:sp>
      <p:sp>
        <p:nvSpPr>
          <p:cNvPr id="2" name="Title 1"/>
          <p:cNvSpPr>
            <a:spLocks noGrp="1"/>
          </p:cNvSpPr>
          <p:nvPr>
            <p:ph type="title"/>
          </p:nvPr>
        </p:nvSpPr>
        <p:spPr/>
        <p:txBody>
          <a:bodyPr/>
          <a:lstStyle/>
          <a:p>
            <a:pPr marL="538163" indent="-358775">
              <a:spcBef>
                <a:spcPct val="50000"/>
              </a:spcBef>
            </a:pPr>
            <a:r>
              <a:rPr lang="en-AU" sz="3200" dirty="0" smtClean="0"/>
              <a:t>                What is a Delegation?</a:t>
            </a:r>
            <a:endParaRPr lang="en-AU"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49250" y="1196181"/>
            <a:ext cx="8280400" cy="2862322"/>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endParaRPr lang="en-AU" dirty="0"/>
          </a:p>
          <a:p>
            <a:r>
              <a:rPr lang="en-AU" dirty="0"/>
              <a:t>Its records are held in a database (“</a:t>
            </a:r>
            <a:r>
              <a:rPr lang="en-AU" dirty="0" err="1"/>
              <a:t>zonefile</a:t>
            </a:r>
            <a:r>
              <a:rPr lang="en-AU" dirty="0"/>
              <a:t>”) and served from an authoritative name server</a:t>
            </a:r>
          </a:p>
          <a:p>
            <a:r>
              <a:rPr lang="en-AU" dirty="0"/>
              <a:t>Zone refers to all the resource records in a domain but not its sub domains, the com.au zone contains delegations records for ausregistry.com.au, but not the resource records for ausregistry.com.au, however all of these records are part of the com.au domain</a:t>
            </a:r>
          </a:p>
        </p:txBody>
      </p:sp>
      <p:sp>
        <p:nvSpPr>
          <p:cNvPr id="2" name="Title 1"/>
          <p:cNvSpPr>
            <a:spLocks noGrp="1"/>
          </p:cNvSpPr>
          <p:nvPr>
            <p:ph type="title"/>
          </p:nvPr>
        </p:nvSpPr>
        <p:spPr>
          <a:xfrm>
            <a:off x="546100" y="533400"/>
            <a:ext cx="7886700" cy="1325563"/>
          </a:xfrm>
        </p:spPr>
        <p:txBody>
          <a:bodyPr/>
          <a:lstStyle/>
          <a:p>
            <a:r>
              <a:rPr lang="en-AU" sz="3200" dirty="0" smtClean="0"/>
              <a:t>                        What is a zone?</a:t>
            </a:r>
            <a:br>
              <a:rPr lang="en-AU" sz="3200"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10"/>
          <p:cNvSpPr txBox="1">
            <a:spLocks noChangeArrowheads="1"/>
          </p:cNvSpPr>
          <p:nvPr/>
        </p:nvSpPr>
        <p:spPr bwMode="auto">
          <a:xfrm>
            <a:off x="609600" y="1676400"/>
            <a:ext cx="8280400" cy="3631763"/>
          </a:xfrm>
          <a:prstGeom prst="rect">
            <a:avLst/>
          </a:prstGeom>
          <a:noFill/>
          <a:ln w="9525">
            <a:noFill/>
            <a:miter lim="800000"/>
            <a:headEnd/>
            <a:tailEnd/>
          </a:ln>
        </p:spPr>
        <p:txBody>
          <a:bodyPr>
            <a:spAutoFit/>
          </a:bodyPr>
          <a:lstStyle/>
          <a:p>
            <a:pPr marL="179388" lvl="1" indent="534988">
              <a:spcBef>
                <a:spcPct val="50000"/>
              </a:spcBef>
              <a:buFontTx/>
              <a:buChar char="•"/>
              <a:defRPr/>
            </a:pPr>
            <a:r>
              <a:rPr lang="en-AU" sz="2000" dirty="0" smtClean="0">
                <a:latin typeface="+mn-lt"/>
              </a:rPr>
              <a:t>Distributed </a:t>
            </a:r>
            <a:r>
              <a:rPr lang="en-AU" sz="2000" dirty="0">
                <a:latin typeface="+mn-lt"/>
              </a:rPr>
              <a:t>Directory Service</a:t>
            </a:r>
          </a:p>
          <a:p>
            <a:pPr marL="179388" lvl="1" indent="534988">
              <a:spcBef>
                <a:spcPct val="50000"/>
              </a:spcBef>
              <a:buFontTx/>
              <a:buChar char="•"/>
              <a:defRPr/>
            </a:pPr>
            <a:r>
              <a:rPr lang="en-AU" sz="2000" dirty="0">
                <a:latin typeface="+mn-lt"/>
              </a:rPr>
              <a:t>Maps names to values – resource records</a:t>
            </a:r>
          </a:p>
          <a:p>
            <a:pPr marL="179388" lvl="1" indent="534988">
              <a:spcBef>
                <a:spcPct val="50000"/>
              </a:spcBef>
              <a:buFontTx/>
              <a:buChar char="•"/>
              <a:defRPr/>
            </a:pPr>
            <a:r>
              <a:rPr lang="en-AU" sz="2000" dirty="0">
                <a:latin typeface="+mn-lt"/>
              </a:rPr>
              <a:t>Highly resilient to attack*</a:t>
            </a:r>
          </a:p>
          <a:p>
            <a:pPr marL="179388" lvl="1" indent="534988">
              <a:spcBef>
                <a:spcPct val="50000"/>
              </a:spcBef>
              <a:buFontTx/>
              <a:buChar char="•"/>
              <a:defRPr/>
            </a:pPr>
            <a:r>
              <a:rPr lang="en-AU" sz="2000" dirty="0">
                <a:latin typeface="+mn-lt"/>
              </a:rPr>
              <a:t>Major backbone of the internet</a:t>
            </a:r>
          </a:p>
          <a:p>
            <a:pPr marL="179388" lvl="1" indent="534988">
              <a:spcBef>
                <a:spcPct val="50000"/>
              </a:spcBef>
              <a:buFontTx/>
              <a:buChar char="•"/>
              <a:defRPr/>
            </a:pPr>
            <a:r>
              <a:rPr lang="en-AU" sz="2000" dirty="0">
                <a:latin typeface="+mn-lt"/>
              </a:rPr>
              <a:t>Makes networks human friendly</a:t>
            </a:r>
          </a:p>
          <a:p>
            <a:pPr marL="179388" lvl="1" indent="534988">
              <a:spcBef>
                <a:spcPct val="50000"/>
              </a:spcBef>
              <a:buFontTx/>
              <a:buChar char="•"/>
              <a:defRPr/>
            </a:pPr>
            <a:r>
              <a:rPr lang="en-AU" sz="2000" dirty="0">
                <a:latin typeface="+mn-lt"/>
              </a:rPr>
              <a:t>Defined (primarily) in RFC1034 and 1035</a:t>
            </a:r>
          </a:p>
          <a:p>
            <a:pPr marL="179388" lvl="1" indent="534988">
              <a:spcBef>
                <a:spcPct val="50000"/>
              </a:spcBef>
              <a:defRPr/>
            </a:pPr>
            <a:endParaRPr lang="en-AU" sz="2000" dirty="0">
              <a:latin typeface="+mn-lt"/>
            </a:endParaRPr>
          </a:p>
          <a:p>
            <a:pPr marL="179388" lvl="1" indent="534988">
              <a:spcBef>
                <a:spcPct val="50000"/>
              </a:spcBef>
              <a:defRPr/>
            </a:pPr>
            <a:r>
              <a:rPr lang="en-AU" sz="2000" dirty="0">
                <a:latin typeface="+mn-lt"/>
              </a:rPr>
              <a:t>*if implemented properly</a:t>
            </a:r>
          </a:p>
        </p:txBody>
      </p:sp>
      <p:sp>
        <p:nvSpPr>
          <p:cNvPr id="2" name="Title 1"/>
          <p:cNvSpPr>
            <a:spLocks noGrp="1"/>
          </p:cNvSpPr>
          <p:nvPr>
            <p:ph type="title"/>
          </p:nvPr>
        </p:nvSpPr>
        <p:spPr/>
        <p:txBody>
          <a:bodyPr/>
          <a:lstStyle/>
          <a:p>
            <a:r>
              <a:rPr lang="en-US" altLang="zh-TW" dirty="0" smtClean="0"/>
              <a:t>What is DNS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1676400"/>
            <a:ext cx="8280400" cy="3170099"/>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r>
              <a:rPr lang="en-AU" dirty="0"/>
              <a:t>Server </a:t>
            </a:r>
            <a:r>
              <a:rPr lang="en-AU" dirty="0"/>
              <a:t>responsible for answering DNS queries</a:t>
            </a:r>
          </a:p>
          <a:p>
            <a:r>
              <a:rPr lang="en-AU" dirty="0"/>
              <a:t>Exists at all levels of hierarchy</a:t>
            </a:r>
          </a:p>
          <a:p>
            <a:r>
              <a:rPr lang="en-AU" dirty="0"/>
              <a:t>Authoritative name servers hold part of the DNS database</a:t>
            </a:r>
          </a:p>
          <a:p>
            <a:r>
              <a:rPr lang="en-AU" dirty="0"/>
              <a:t>One name server can serve more then one zone</a:t>
            </a:r>
          </a:p>
          <a:p>
            <a:r>
              <a:rPr lang="en-AU" dirty="0"/>
              <a:t>Many name servers “should” serve the same zone</a:t>
            </a:r>
          </a:p>
          <a:p>
            <a:r>
              <a:rPr lang="en-AU" dirty="0"/>
              <a:t>Some name servers are authoritative for certain zones</a:t>
            </a:r>
          </a:p>
          <a:p>
            <a:endParaRPr lang="en-AU" dirty="0"/>
          </a:p>
        </p:txBody>
      </p:sp>
      <p:sp>
        <p:nvSpPr>
          <p:cNvPr id="2" name="Title 1"/>
          <p:cNvSpPr>
            <a:spLocks noGrp="1"/>
          </p:cNvSpPr>
          <p:nvPr>
            <p:ph type="title"/>
          </p:nvPr>
        </p:nvSpPr>
        <p:spPr/>
        <p:txBody>
          <a:bodyPr/>
          <a:lstStyle/>
          <a:p>
            <a:r>
              <a:rPr lang="en-IN" dirty="0" smtClean="0"/>
              <a:t>What is a Name Server?</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96850" y="2133600"/>
            <a:ext cx="8318500" cy="1631216"/>
          </a:xfrm>
          <a:prstGeom prst="rect">
            <a:avLst/>
          </a:prstGeom>
          <a:noFill/>
          <a:ln w="9525">
            <a:noFill/>
            <a:miter lim="800000"/>
            <a:headEnd/>
            <a:tailEnd/>
          </a:ln>
        </p:spPr>
        <p:txBody>
          <a:bodyPr>
            <a:spAutoFit/>
          </a:bodyPr>
          <a:lstStyle>
            <a:defPPr>
              <a:defRPr lang="en-US"/>
            </a:defPPr>
            <a:lvl1pPr marL="538163" indent="-358775">
              <a:spcBef>
                <a:spcPct val="50000"/>
              </a:spcBef>
              <a:buFontTx/>
              <a:buChar char="•"/>
              <a:defRPr sz="2000">
                <a:latin typeface="+mn-lt"/>
              </a:defRPr>
            </a:lvl1pPr>
          </a:lstStyle>
          <a:p>
            <a:pPr marL="800100" lvl="1" indent="-342900">
              <a:buFont typeface="Arial" panose="020B0604020202020204" pitchFamily="34" charset="0"/>
              <a:buChar char="•"/>
            </a:pPr>
            <a:r>
              <a:rPr lang="en-AU" sz="2000" dirty="0">
                <a:latin typeface="+mn-lt"/>
              </a:rPr>
              <a:t>Generally </a:t>
            </a:r>
            <a:r>
              <a:rPr lang="en-AU" sz="2000" dirty="0">
                <a:latin typeface="+mn-lt"/>
              </a:rPr>
              <a:t>the DNS your computer points to </a:t>
            </a:r>
            <a:r>
              <a:rPr lang="en-AU" sz="2000" dirty="0" smtClean="0">
                <a:latin typeface="+mn-lt"/>
              </a:rPr>
              <a:t>is recursive</a:t>
            </a:r>
            <a:endParaRPr lang="en-AU" sz="2000" dirty="0">
              <a:latin typeface="+mn-lt"/>
            </a:endParaRPr>
          </a:p>
          <a:p>
            <a:pPr marL="800100" lvl="1" indent="-342900">
              <a:buFont typeface="Arial" panose="020B0604020202020204" pitchFamily="34" charset="0"/>
              <a:buChar char="•"/>
            </a:pPr>
            <a:r>
              <a:rPr lang="en-AU" sz="2000" dirty="0">
                <a:latin typeface="+mn-lt"/>
              </a:rPr>
              <a:t>Zones are hosted in iterative name servers</a:t>
            </a:r>
          </a:p>
          <a:p>
            <a:pPr marL="800100" lvl="1" indent="-342900">
              <a:buFont typeface="Arial" panose="020B0604020202020204" pitchFamily="34" charset="0"/>
              <a:buChar char="•"/>
            </a:pPr>
            <a:r>
              <a:rPr lang="en-AU" sz="2000" dirty="0">
                <a:latin typeface="+mn-lt"/>
              </a:rPr>
              <a:t>Iterative servers can only answer information they know or have cached</a:t>
            </a:r>
          </a:p>
          <a:p>
            <a:pPr marL="800100" lvl="1" indent="-342900">
              <a:buFont typeface="Arial" panose="020B0604020202020204" pitchFamily="34" charset="0"/>
              <a:buChar char="•"/>
            </a:pPr>
            <a:r>
              <a:rPr lang="en-AU" sz="2000" dirty="0">
                <a:latin typeface="+mn-lt"/>
              </a:rPr>
              <a:t>Recursive know how to ask others for information</a:t>
            </a:r>
          </a:p>
        </p:txBody>
      </p:sp>
      <p:sp>
        <p:nvSpPr>
          <p:cNvPr id="2" name="Title 1"/>
          <p:cNvSpPr>
            <a:spLocks noGrp="1"/>
          </p:cNvSpPr>
          <p:nvPr>
            <p:ph type="title"/>
          </p:nvPr>
        </p:nvSpPr>
        <p:spPr/>
        <p:txBody>
          <a:bodyPr/>
          <a:lstStyle/>
          <a:p>
            <a:r>
              <a:rPr lang="en-AU" sz="3600" dirty="0" smtClean="0">
                <a:effectLst>
                  <a:outerShdw blurRad="50000" dist="30000" dir="5400000" algn="tl" rotWithShape="0">
                    <a:srgbClr val="000000">
                      <a:alpha val="30000"/>
                    </a:srgbClr>
                  </a:outerShdw>
                </a:effectLst>
              </a:rPr>
              <a:t>Iterative vs Recursive Name Servers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fontAlgn="auto">
              <a:spcAft>
                <a:spcPts val="0"/>
              </a:spcAft>
              <a:defRPr/>
            </a:pPr>
            <a:r>
              <a:rPr lang="en-US" dirty="0" smtClean="0"/>
              <a:t>Server </a:t>
            </a:r>
            <a:r>
              <a:rPr lang="en-US" dirty="0"/>
              <a:t>Operation </a:t>
            </a:r>
            <a:endParaRPr lang="en-US" dirty="0" smtClean="0"/>
          </a:p>
        </p:txBody>
      </p:sp>
      <p:sp>
        <p:nvSpPr>
          <p:cNvPr id="68611" name="Rectangle 3"/>
          <p:cNvSpPr>
            <a:spLocks noGrp="1" noChangeArrowheads="1"/>
          </p:cNvSpPr>
          <p:nvPr>
            <p:ph idx="1"/>
          </p:nvPr>
        </p:nvSpPr>
        <p:spPr>
          <a:xfrm>
            <a:off x="600515" y="1690689"/>
            <a:ext cx="7886700" cy="2976563"/>
          </a:xfrm>
        </p:spPr>
        <p:txBody>
          <a:bodyPr/>
          <a:lstStyle/>
          <a:p>
            <a:r>
              <a:rPr lang="en-US" sz="2000" dirty="0" smtClean="0"/>
              <a:t>If a server has no clue about where to find the address for a hostname, ask the root server.</a:t>
            </a:r>
          </a:p>
          <a:p>
            <a:r>
              <a:rPr lang="en-US" sz="2000" dirty="0" smtClean="0"/>
              <a:t>The root server will tell you what </a:t>
            </a:r>
            <a:r>
              <a:rPr lang="en-US" sz="2000" dirty="0" err="1" smtClean="0"/>
              <a:t>nameserver</a:t>
            </a:r>
            <a:r>
              <a:rPr lang="en-US" sz="2000" dirty="0" smtClean="0"/>
              <a:t> to contact.</a:t>
            </a:r>
          </a:p>
          <a:p>
            <a:r>
              <a:rPr lang="en-US" sz="2000" dirty="0" smtClean="0"/>
              <a:t>A request may get forwarded a few times.</a:t>
            </a:r>
          </a:p>
        </p:txBody>
      </p:sp>
      <p:sp>
        <p:nvSpPr>
          <p:cNvPr id="18435" name="Slide Number Placeholder 5"/>
          <p:cNvSpPr>
            <a:spLocks noGrp="1"/>
          </p:cNvSpPr>
          <p:nvPr>
            <p:ph type="sldNum" sz="quarter" idx="4294967295"/>
          </p:nvPr>
        </p:nvSpPr>
        <p:spPr>
          <a:xfrm>
            <a:off x="8686800" y="6305550"/>
            <a:ext cx="457200" cy="476250"/>
          </a:xfrm>
        </p:spPr>
        <p:txBody>
          <a:bodyPr/>
          <a:lstStyle/>
          <a:p>
            <a:pPr>
              <a:defRPr/>
            </a:pPr>
            <a:fld id="{5949F6C9-6D4A-47E0-AA0E-8423B29669B8}"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914400" y="500062"/>
            <a:ext cx="7886700" cy="1325563"/>
          </a:xfrm>
        </p:spPr>
        <p:txBody>
          <a:bodyPr/>
          <a:lstStyle/>
          <a:p>
            <a:pPr fontAlgn="auto">
              <a:spcAft>
                <a:spcPts val="0"/>
              </a:spcAft>
              <a:defRPr/>
            </a:pPr>
            <a:r>
              <a:rPr lang="en-US" dirty="0"/>
              <a:t>Name Resolution</a:t>
            </a:r>
            <a:endParaRPr lang="en-US" dirty="0" smtClean="0"/>
          </a:p>
        </p:txBody>
      </p:sp>
      <p:sp>
        <p:nvSpPr>
          <p:cNvPr id="69635"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Name resolution is the process by which resolvers and name servers cooperate to find data in the name space</a:t>
            </a:r>
          </a:p>
          <a:p>
            <a:r>
              <a:rPr lang="en-US" sz="2000" dirty="0"/>
              <a:t>To find information anywhere in the name space, a name server only needs the names and IP addresses of the name servers for the root zone (the “root name servers”)</a:t>
            </a:r>
          </a:p>
          <a:p>
            <a:pPr lvl="1"/>
            <a:r>
              <a:rPr lang="en-US" dirty="0"/>
              <a:t>The root name servers know about the top-level zones and can tell name servers whom to contact for all TLDs</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fontAlgn="auto">
              <a:spcAft>
                <a:spcPts val="0"/>
              </a:spcAft>
              <a:defRPr/>
            </a:pPr>
            <a:r>
              <a:rPr lang="en-US" dirty="0" smtClean="0"/>
              <a:t>Name Resolution</a:t>
            </a:r>
          </a:p>
        </p:txBody>
      </p:sp>
      <p:sp>
        <p:nvSpPr>
          <p:cNvPr id="70659"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A DNS query has three parameters:</a:t>
            </a:r>
          </a:p>
          <a:p>
            <a:pPr lvl="1"/>
            <a:r>
              <a:rPr lang="en-US"/>
              <a:t>A domain name (e.g., www.nominum.com),</a:t>
            </a:r>
          </a:p>
          <a:p>
            <a:pPr lvl="2"/>
            <a:r>
              <a:rPr lang="en-US"/>
              <a:t>Remember, every node has a domain name!</a:t>
            </a:r>
          </a:p>
          <a:p>
            <a:pPr lvl="1"/>
            <a:r>
              <a:rPr lang="en-US"/>
              <a:t>A class (e.g., IN), and</a:t>
            </a:r>
          </a:p>
          <a:p>
            <a:pPr lvl="1"/>
            <a:r>
              <a:rPr lang="en-US"/>
              <a:t>A type (e.g., A)</a:t>
            </a:r>
          </a:p>
          <a:p>
            <a:r>
              <a:rPr lang="en-US" sz="2000"/>
              <a:t>A name server receiving a query from a resolver looks for the answer in its authoritative data and its cache</a:t>
            </a:r>
          </a:p>
          <a:p>
            <a:pPr lvl="1"/>
            <a:r>
              <a:rPr lang="en-US"/>
              <a:t>If the answer isn’t in the cache and the server isn’t authoritative for the answer, the answer must be looked up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567983" y="489511"/>
            <a:ext cx="7886700" cy="1325563"/>
          </a:xfrm>
        </p:spPr>
        <p:txBody>
          <a:bodyPr/>
          <a:lstStyle/>
          <a:p>
            <a:pPr fontAlgn="auto">
              <a:spcAft>
                <a:spcPts val="0"/>
              </a:spcAft>
              <a:defRPr/>
            </a:pPr>
            <a:r>
              <a:rPr lang="en-US" dirty="0" smtClean="0"/>
              <a:t>Recursion</a:t>
            </a:r>
          </a:p>
        </p:txBody>
      </p:sp>
      <p:sp>
        <p:nvSpPr>
          <p:cNvPr id="89091"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A request can indicate that recursion is desired - this tells the server to find out the answer (possibly by contacting other servers).</a:t>
            </a:r>
          </a:p>
          <a:p>
            <a:r>
              <a:rPr lang="en-US" sz="2000"/>
              <a:t>If recursion is not requested - the response may be a list of other name servers to contact.</a:t>
            </a:r>
          </a:p>
        </p:txBody>
      </p:sp>
      <p:sp>
        <p:nvSpPr>
          <p:cNvPr id="22531" name="Slide Number Placeholder 5"/>
          <p:cNvSpPr>
            <a:spLocks noGrp="1"/>
          </p:cNvSpPr>
          <p:nvPr>
            <p:ph type="sldNum" sz="quarter" idx="4294967295"/>
          </p:nvPr>
        </p:nvSpPr>
        <p:spPr>
          <a:xfrm>
            <a:off x="8686800" y="6305550"/>
            <a:ext cx="457200" cy="476250"/>
          </a:xfrm>
        </p:spPr>
        <p:txBody>
          <a:bodyPr/>
          <a:lstStyle/>
          <a:p>
            <a:pPr>
              <a:defRPr/>
            </a:pPr>
            <a:fld id="{DA7749AC-C00A-4B57-B6FF-FEB6A2DC83AA}"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2133600"/>
            <a:ext cx="8207375"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a:t>You </a:t>
            </a:r>
            <a:r>
              <a:rPr lang="en-AU" dirty="0"/>
              <a:t>type http://www.google.com into your web browser and hit enter.</a:t>
            </a:r>
          </a:p>
          <a:p>
            <a:endParaRPr lang="en-AU" dirty="0"/>
          </a:p>
          <a:p>
            <a:r>
              <a:rPr lang="en-AU" dirty="0"/>
              <a:t>What happens now?</a:t>
            </a:r>
          </a:p>
        </p:txBody>
      </p:sp>
      <p:sp>
        <p:nvSpPr>
          <p:cNvPr id="2" name="Title 1"/>
          <p:cNvSpPr>
            <a:spLocks noGrp="1"/>
          </p:cNvSpPr>
          <p:nvPr>
            <p:ph type="title"/>
          </p:nvPr>
        </p:nvSpPr>
        <p:spPr/>
        <p:txBody>
          <a:bodyPr/>
          <a:lstStyle/>
          <a:p>
            <a:r>
              <a:rPr lang="en-AU" sz="3200" dirty="0"/>
              <a:t>Accessing a web </a:t>
            </a:r>
            <a:r>
              <a:rPr lang="en-AU" sz="3200" dirty="0" smtClean="0"/>
              <a:t>page</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76338" y="4594225"/>
            <a:ext cx="849312" cy="992188"/>
            <a:chOff x="815" y="3280"/>
            <a:chExt cx="589" cy="708"/>
          </a:xfrm>
        </p:grpSpPr>
        <p:sp>
          <p:nvSpPr>
            <p:cNvPr id="71687"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1688"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1689"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1690"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1691"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1692"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1693"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1694"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1695"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1696"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1697"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1698"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1699"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1700"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1701"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1702"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1703"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1704"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1705"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1706"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1707"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1708"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1709"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1710"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1711"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1712"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sp>
        <p:nvSpPr>
          <p:cNvPr id="60445" name="Text Box 29"/>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37893" name="Rectangle 30"/>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1685" name="Rectangle 31"/>
          <p:cNvSpPr>
            <a:spLocks noGrp="1" noChangeArrowheads="1"/>
          </p:cNvSpPr>
          <p:nvPr>
            <p:ph idx="1"/>
          </p:nvPr>
        </p:nvSpPr>
        <p:spPr/>
        <p:txBody>
          <a:bodyPr/>
          <a:lstStyle/>
          <a:p>
            <a:r>
              <a:rPr lang="en-US" smtClean="0"/>
              <a:t>Let’s look at the resolution process step-by-step:</a:t>
            </a:r>
          </a:p>
        </p:txBody>
      </p:sp>
      <p:sp>
        <p:nvSpPr>
          <p:cNvPr id="71686" name="Text Box 32"/>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445"/>
                                        </p:tgtEl>
                                        <p:attrNameLst>
                                          <p:attrName>style.visibility</p:attrName>
                                        </p:attrNameLst>
                                      </p:cBhvr>
                                      <p:to>
                                        <p:strVal val="visible"/>
                                      </p:to>
                                    </p:set>
                                    <p:animEffect transition="in" filter="wipe(left)">
                                      <p:cBhvr>
                                        <p:cTn id="7" dur="75"/>
                                        <p:tgtEl>
                                          <p:spTgt spid="60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137"/>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2707" name="Rectangle 13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The workstation </a:t>
            </a:r>
            <a:r>
              <a:rPr lang="en-US" sz="2000" dirty="0" err="1"/>
              <a:t>annie</a:t>
            </a:r>
            <a:r>
              <a:rPr lang="en-US" sz="2000" dirty="0"/>
              <a:t> asks its configured name server, </a:t>
            </a:r>
            <a:r>
              <a:rPr lang="en-US" sz="2000" dirty="0" err="1"/>
              <a:t>dakota</a:t>
            </a:r>
            <a:r>
              <a:rPr lang="en-US" sz="2000" dirty="0"/>
              <a:t>, for </a:t>
            </a:r>
            <a:r>
              <a:rPr lang="en-US" sz="2000" dirty="0" err="1"/>
              <a:t>www.nominum.com’s</a:t>
            </a:r>
            <a:r>
              <a:rPr lang="en-US" sz="2000" dirty="0"/>
              <a:t> address</a:t>
            </a:r>
          </a:p>
        </p:txBody>
      </p:sp>
      <p:grpSp>
        <p:nvGrpSpPr>
          <p:cNvPr id="2" name="Group 2"/>
          <p:cNvGrpSpPr>
            <a:grpSpLocks/>
          </p:cNvGrpSpPr>
          <p:nvPr/>
        </p:nvGrpSpPr>
        <p:grpSpPr bwMode="auto">
          <a:xfrm>
            <a:off x="1176338" y="4594225"/>
            <a:ext cx="849312" cy="992188"/>
            <a:chOff x="815" y="3280"/>
            <a:chExt cx="589" cy="708"/>
          </a:xfrm>
        </p:grpSpPr>
        <p:sp>
          <p:nvSpPr>
            <p:cNvPr id="72821"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2822"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2823"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2824"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2825"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2826"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2827"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2828"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2829"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2830"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2831"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832"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833"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2834"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2835"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836"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2837"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2838"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2839"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2840"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2841"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2842"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2843"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2844"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845"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2846"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3" name="Group 29"/>
          <p:cNvGrpSpPr>
            <a:grpSpLocks/>
          </p:cNvGrpSpPr>
          <p:nvPr/>
        </p:nvGrpSpPr>
        <p:grpSpPr bwMode="auto">
          <a:xfrm>
            <a:off x="2563813" y="2538413"/>
            <a:ext cx="631825" cy="1074737"/>
            <a:chOff x="1777" y="1812"/>
            <a:chExt cx="437" cy="767"/>
          </a:xfrm>
        </p:grpSpPr>
        <p:sp>
          <p:nvSpPr>
            <p:cNvPr id="72718" name="AutoShape 30"/>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2719" name="AutoShape 31"/>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2720" name="Line 32"/>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2721" name="Freeform 33"/>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2722" name="Freeform 34"/>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2723" name="Freeform 35"/>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2724" name="Line 36"/>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2725" name="AutoShape 37"/>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2726" name="AutoShape 38"/>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2727" name="AutoShape 39"/>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2728" name="AutoShape 40"/>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2729" name="AutoShape 41"/>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730" name="AutoShape 42"/>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2731" name="AutoShape 43"/>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732" name="AutoShape 44"/>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2733" name="AutoShape 45"/>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2734" name="AutoShape 46"/>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2735" name="Oval 47"/>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2736" name="Oval 48"/>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2737" name="Freeform 49"/>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2738" name="AutoShape 50"/>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2739" name="AutoShape 51"/>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2740" name="AutoShape 52"/>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1" name="AutoShape 53"/>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2" name="AutoShape 54"/>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3" name="AutoShape 55"/>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56"/>
            <p:cNvGrpSpPr>
              <a:grpSpLocks/>
            </p:cNvGrpSpPr>
            <p:nvPr/>
          </p:nvGrpSpPr>
          <p:grpSpPr bwMode="auto">
            <a:xfrm>
              <a:off x="1927" y="1870"/>
              <a:ext cx="238" cy="152"/>
              <a:chOff x="1927" y="1870"/>
              <a:chExt cx="238" cy="152"/>
            </a:xfrm>
          </p:grpSpPr>
          <p:sp>
            <p:nvSpPr>
              <p:cNvPr id="72801" name="Line 57"/>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2802" name="Line 58"/>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2803" name="Line 59"/>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2804" name="Line 60"/>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2805" name="Line 61"/>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2806" name="Line 62"/>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2807" name="Line 63"/>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2808" name="Line 64"/>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2809" name="Line 65"/>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2810" name="Line 66"/>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2811" name="Line 67"/>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2812" name="Line 68"/>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2813" name="Line 69"/>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2814" name="Line 70"/>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2815" name="Line 71"/>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2816" name="Line 72"/>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2817" name="Line 73"/>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2818" name="Line 74"/>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2819" name="Line 75"/>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2820" name="Line 76"/>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2745" name="AutoShape 77"/>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2746" name="AutoShape 78"/>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7" name="AutoShape 79"/>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8" name="AutoShape 80"/>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49" name="AutoShape 81"/>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2"/>
            <p:cNvGrpSpPr>
              <a:grpSpLocks/>
            </p:cNvGrpSpPr>
            <p:nvPr/>
          </p:nvGrpSpPr>
          <p:grpSpPr bwMode="auto">
            <a:xfrm>
              <a:off x="1927" y="2129"/>
              <a:ext cx="238" cy="152"/>
              <a:chOff x="1927" y="2129"/>
              <a:chExt cx="238" cy="152"/>
            </a:xfrm>
          </p:grpSpPr>
          <p:sp>
            <p:nvSpPr>
              <p:cNvPr id="72781" name="Line 83"/>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2782" name="Line 84"/>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2783" name="Line 85"/>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2784" name="Line 86"/>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2785" name="Line 87"/>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2786" name="Line 88"/>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2787" name="Line 89"/>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2788" name="Line 90"/>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2789" name="Line 91"/>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2790" name="Line 92"/>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2791" name="Line 93"/>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2792" name="Line 94"/>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2793" name="Line 95"/>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2794" name="Line 96"/>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2795" name="Line 97"/>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2796" name="Line 98"/>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2797" name="Line 99"/>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2798" name="Line 100"/>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2799" name="Line 101"/>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2800" name="Line 102"/>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2751" name="AutoShape 103"/>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2752" name="AutoShape 104"/>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53" name="AutoShape 105"/>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54" name="AutoShape 106"/>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2755" name="AutoShape 107"/>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08"/>
            <p:cNvGrpSpPr>
              <a:grpSpLocks/>
            </p:cNvGrpSpPr>
            <p:nvPr/>
          </p:nvGrpSpPr>
          <p:grpSpPr bwMode="auto">
            <a:xfrm>
              <a:off x="1927" y="2376"/>
              <a:ext cx="238" cy="152"/>
              <a:chOff x="1927" y="2376"/>
              <a:chExt cx="238" cy="152"/>
            </a:xfrm>
          </p:grpSpPr>
          <p:sp>
            <p:nvSpPr>
              <p:cNvPr id="72761" name="Line 109"/>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2762" name="Line 110"/>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2763" name="Line 111"/>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2764" name="Line 112"/>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2765" name="Line 113"/>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2766" name="Line 114"/>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2767" name="Line 115"/>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2768" name="Line 116"/>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2769" name="Line 117"/>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2770" name="Line 118"/>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2771" name="Line 119"/>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2772" name="Line 120"/>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2773" name="Line 121"/>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2774" name="Line 122"/>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2775" name="Line 123"/>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2776" name="Line 124"/>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2777" name="Line 125"/>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2778" name="Line 126"/>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2779" name="Line 127"/>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2780" name="Line 128"/>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2757" name="AutoShape 129"/>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2758" name="Freeform 130"/>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2759" name="AutoShape 131"/>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2760" name="Freeform 132"/>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61573" name="Line 133"/>
          <p:cNvSpPr>
            <a:spLocks noChangeShapeType="1"/>
          </p:cNvSpPr>
          <p:nvPr/>
        </p:nvSpPr>
        <p:spPr bwMode="auto">
          <a:xfrm flipV="1">
            <a:off x="1751013" y="3673475"/>
            <a:ext cx="635000" cy="841375"/>
          </a:xfrm>
          <a:prstGeom prst="line">
            <a:avLst/>
          </a:prstGeom>
          <a:noFill/>
          <a:ln w="31591">
            <a:solidFill>
              <a:srgbClr val="000000"/>
            </a:solidFill>
            <a:round/>
            <a:headEnd/>
            <a:tailEnd type="triangle" w="med" len="med"/>
          </a:ln>
        </p:spPr>
        <p:txBody>
          <a:bodyPr wrap="none" anchor="ctr"/>
          <a:lstStyle/>
          <a:p>
            <a:endParaRPr lang="en-US"/>
          </a:p>
        </p:txBody>
      </p:sp>
      <p:grpSp>
        <p:nvGrpSpPr>
          <p:cNvPr id="7" name="Group 134"/>
          <p:cNvGrpSpPr>
            <a:grpSpLocks/>
          </p:cNvGrpSpPr>
          <p:nvPr/>
        </p:nvGrpSpPr>
        <p:grpSpPr bwMode="auto">
          <a:xfrm>
            <a:off x="2227263" y="4343400"/>
            <a:ext cx="2344737" cy="1057275"/>
            <a:chOff x="1543" y="3489"/>
            <a:chExt cx="1625" cy="754"/>
          </a:xfrm>
        </p:grpSpPr>
        <p:sp>
          <p:nvSpPr>
            <p:cNvPr id="72716" name="Freeform 135"/>
            <p:cNvSpPr>
              <a:spLocks/>
            </p:cNvSpPr>
            <p:nvPr/>
          </p:nvSpPr>
          <p:spPr bwMode="auto">
            <a:xfrm>
              <a:off x="1543" y="3489"/>
              <a:ext cx="1625" cy="754"/>
            </a:xfrm>
            <a:custGeom>
              <a:avLst/>
              <a:gdLst>
                <a:gd name="T0" fmla="*/ 1508 w 1625"/>
                <a:gd name="T1" fmla="*/ 97 h 754"/>
                <a:gd name="T2" fmla="*/ 1531 w 1625"/>
                <a:gd name="T3" fmla="*/ 102 h 754"/>
                <a:gd name="T4" fmla="*/ 1553 w 1625"/>
                <a:gd name="T5" fmla="*/ 108 h 754"/>
                <a:gd name="T6" fmla="*/ 1572 w 1625"/>
                <a:gd name="T7" fmla="*/ 115 h 754"/>
                <a:gd name="T8" fmla="*/ 1589 w 1625"/>
                <a:gd name="T9" fmla="*/ 125 h 754"/>
                <a:gd name="T10" fmla="*/ 1603 w 1625"/>
                <a:gd name="T11" fmla="*/ 136 h 754"/>
                <a:gd name="T12" fmla="*/ 1613 w 1625"/>
                <a:gd name="T13" fmla="*/ 148 h 754"/>
                <a:gd name="T14" fmla="*/ 1620 w 1625"/>
                <a:gd name="T15" fmla="*/ 161 h 754"/>
                <a:gd name="T16" fmla="*/ 1624 w 1625"/>
                <a:gd name="T17" fmla="*/ 682 h 754"/>
                <a:gd name="T18" fmla="*/ 1618 w 1625"/>
                <a:gd name="T19" fmla="*/ 696 h 754"/>
                <a:gd name="T20" fmla="*/ 1610 w 1625"/>
                <a:gd name="T21" fmla="*/ 709 h 754"/>
                <a:gd name="T22" fmla="*/ 1597 w 1625"/>
                <a:gd name="T23" fmla="*/ 721 h 754"/>
                <a:gd name="T24" fmla="*/ 1582 w 1625"/>
                <a:gd name="T25" fmla="*/ 730 h 754"/>
                <a:gd name="T26" fmla="*/ 1563 w 1625"/>
                <a:gd name="T27" fmla="*/ 739 h 754"/>
                <a:gd name="T28" fmla="*/ 1543 w 1625"/>
                <a:gd name="T29" fmla="*/ 746 h 754"/>
                <a:gd name="T30" fmla="*/ 1520 w 1625"/>
                <a:gd name="T31" fmla="*/ 751 h 754"/>
                <a:gd name="T32" fmla="*/ 1497 w 1625"/>
                <a:gd name="T33" fmla="*/ 753 h 754"/>
                <a:gd name="T34" fmla="*/ 115 w 1625"/>
                <a:gd name="T35" fmla="*/ 753 h 754"/>
                <a:gd name="T36" fmla="*/ 91 w 1625"/>
                <a:gd name="T37" fmla="*/ 749 h 754"/>
                <a:gd name="T38" fmla="*/ 69 w 1625"/>
                <a:gd name="T39" fmla="*/ 743 h 754"/>
                <a:gd name="T40" fmla="*/ 50 w 1625"/>
                <a:gd name="T41" fmla="*/ 735 h 754"/>
                <a:gd name="T42" fmla="*/ 33 w 1625"/>
                <a:gd name="T43" fmla="*/ 726 h 754"/>
                <a:gd name="T44" fmla="*/ 18 w 1625"/>
                <a:gd name="T45" fmla="*/ 715 h 754"/>
                <a:gd name="T46" fmla="*/ 8 w 1625"/>
                <a:gd name="T47" fmla="*/ 703 h 754"/>
                <a:gd name="T48" fmla="*/ 2 w 1625"/>
                <a:gd name="T49" fmla="*/ 690 h 754"/>
                <a:gd name="T50" fmla="*/ 0 w 1625"/>
                <a:gd name="T51" fmla="*/ 167 h 754"/>
                <a:gd name="T52" fmla="*/ 5 w 1625"/>
                <a:gd name="T53" fmla="*/ 154 h 754"/>
                <a:gd name="T54" fmla="*/ 13 w 1625"/>
                <a:gd name="T55" fmla="*/ 141 h 754"/>
                <a:gd name="T56" fmla="*/ 25 w 1625"/>
                <a:gd name="T57" fmla="*/ 130 h 754"/>
                <a:gd name="T58" fmla="*/ 42 w 1625"/>
                <a:gd name="T59" fmla="*/ 119 h 754"/>
                <a:gd name="T60" fmla="*/ 59 w 1625"/>
                <a:gd name="T61" fmla="*/ 111 h 754"/>
                <a:gd name="T62" fmla="*/ 80 w 1625"/>
                <a:gd name="T63" fmla="*/ 103 h 754"/>
                <a:gd name="T64" fmla="*/ 103 w 1625"/>
                <a:gd name="T65" fmla="*/ 99 h 754"/>
                <a:gd name="T66" fmla="*/ 127 w 1625"/>
                <a:gd name="T67" fmla="*/ 96 h 754"/>
                <a:gd name="T68" fmla="*/ 131 w 1625"/>
                <a:gd name="T69" fmla="*/ 0 h 754"/>
                <a:gd name="T70" fmla="*/ 1497 w 1625"/>
                <a:gd name="T71" fmla="*/ 96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5"/>
                <a:gd name="T109" fmla="*/ 0 h 754"/>
                <a:gd name="T110" fmla="*/ 1625 w 1625"/>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5" h="754">
                  <a:moveTo>
                    <a:pt x="1497" y="96"/>
                  </a:moveTo>
                  <a:lnTo>
                    <a:pt x="1508" y="97"/>
                  </a:lnTo>
                  <a:lnTo>
                    <a:pt x="1520" y="99"/>
                  </a:lnTo>
                  <a:lnTo>
                    <a:pt x="1531" y="102"/>
                  </a:lnTo>
                  <a:lnTo>
                    <a:pt x="1543" y="103"/>
                  </a:lnTo>
                  <a:lnTo>
                    <a:pt x="1553" y="108"/>
                  </a:lnTo>
                  <a:lnTo>
                    <a:pt x="1563" y="111"/>
                  </a:lnTo>
                  <a:lnTo>
                    <a:pt x="1572" y="115"/>
                  </a:lnTo>
                  <a:lnTo>
                    <a:pt x="1582" y="119"/>
                  </a:lnTo>
                  <a:lnTo>
                    <a:pt x="1589" y="125"/>
                  </a:lnTo>
                  <a:lnTo>
                    <a:pt x="1597" y="130"/>
                  </a:lnTo>
                  <a:lnTo>
                    <a:pt x="1603" y="136"/>
                  </a:lnTo>
                  <a:lnTo>
                    <a:pt x="1610" y="141"/>
                  </a:lnTo>
                  <a:lnTo>
                    <a:pt x="1613" y="148"/>
                  </a:lnTo>
                  <a:lnTo>
                    <a:pt x="1618" y="154"/>
                  </a:lnTo>
                  <a:lnTo>
                    <a:pt x="1620" y="161"/>
                  </a:lnTo>
                  <a:lnTo>
                    <a:pt x="1624" y="167"/>
                  </a:lnTo>
                  <a:lnTo>
                    <a:pt x="1624" y="682"/>
                  </a:lnTo>
                  <a:lnTo>
                    <a:pt x="1620" y="690"/>
                  </a:lnTo>
                  <a:lnTo>
                    <a:pt x="1618" y="696"/>
                  </a:lnTo>
                  <a:lnTo>
                    <a:pt x="1613" y="703"/>
                  </a:lnTo>
                  <a:lnTo>
                    <a:pt x="1610" y="709"/>
                  </a:lnTo>
                  <a:lnTo>
                    <a:pt x="1603" y="715"/>
                  </a:lnTo>
                  <a:lnTo>
                    <a:pt x="1597" y="721"/>
                  </a:lnTo>
                  <a:lnTo>
                    <a:pt x="1589" y="726"/>
                  </a:lnTo>
                  <a:lnTo>
                    <a:pt x="1582" y="730"/>
                  </a:lnTo>
                  <a:lnTo>
                    <a:pt x="1572" y="735"/>
                  </a:lnTo>
                  <a:lnTo>
                    <a:pt x="1563" y="739"/>
                  </a:lnTo>
                  <a:lnTo>
                    <a:pt x="1553" y="743"/>
                  </a:lnTo>
                  <a:lnTo>
                    <a:pt x="1543" y="746"/>
                  </a:lnTo>
                  <a:lnTo>
                    <a:pt x="1531" y="749"/>
                  </a:lnTo>
                  <a:lnTo>
                    <a:pt x="1520" y="751"/>
                  </a:lnTo>
                  <a:lnTo>
                    <a:pt x="1508" y="753"/>
                  </a:lnTo>
                  <a:lnTo>
                    <a:pt x="1497" y="753"/>
                  </a:lnTo>
                  <a:lnTo>
                    <a:pt x="127" y="753"/>
                  </a:lnTo>
                  <a:lnTo>
                    <a:pt x="115" y="753"/>
                  </a:lnTo>
                  <a:lnTo>
                    <a:pt x="103" y="751"/>
                  </a:lnTo>
                  <a:lnTo>
                    <a:pt x="91" y="749"/>
                  </a:lnTo>
                  <a:lnTo>
                    <a:pt x="80" y="746"/>
                  </a:lnTo>
                  <a:lnTo>
                    <a:pt x="69" y="743"/>
                  </a:lnTo>
                  <a:lnTo>
                    <a:pt x="59" y="739"/>
                  </a:lnTo>
                  <a:lnTo>
                    <a:pt x="50" y="735"/>
                  </a:lnTo>
                  <a:lnTo>
                    <a:pt x="42" y="730"/>
                  </a:lnTo>
                  <a:lnTo>
                    <a:pt x="33" y="726"/>
                  </a:lnTo>
                  <a:lnTo>
                    <a:pt x="25" y="721"/>
                  </a:lnTo>
                  <a:lnTo>
                    <a:pt x="18" y="715"/>
                  </a:lnTo>
                  <a:lnTo>
                    <a:pt x="13" y="709"/>
                  </a:lnTo>
                  <a:lnTo>
                    <a:pt x="8" y="703"/>
                  </a:lnTo>
                  <a:lnTo>
                    <a:pt x="5" y="696"/>
                  </a:lnTo>
                  <a:lnTo>
                    <a:pt x="2" y="690"/>
                  </a:lnTo>
                  <a:lnTo>
                    <a:pt x="0" y="682"/>
                  </a:lnTo>
                  <a:lnTo>
                    <a:pt x="0" y="167"/>
                  </a:lnTo>
                  <a:lnTo>
                    <a:pt x="2" y="161"/>
                  </a:lnTo>
                  <a:lnTo>
                    <a:pt x="5" y="154"/>
                  </a:lnTo>
                  <a:lnTo>
                    <a:pt x="8" y="148"/>
                  </a:lnTo>
                  <a:lnTo>
                    <a:pt x="13" y="141"/>
                  </a:lnTo>
                  <a:lnTo>
                    <a:pt x="18" y="136"/>
                  </a:lnTo>
                  <a:lnTo>
                    <a:pt x="25" y="130"/>
                  </a:lnTo>
                  <a:lnTo>
                    <a:pt x="33" y="125"/>
                  </a:lnTo>
                  <a:lnTo>
                    <a:pt x="42" y="119"/>
                  </a:lnTo>
                  <a:lnTo>
                    <a:pt x="50" y="115"/>
                  </a:lnTo>
                  <a:lnTo>
                    <a:pt x="59" y="111"/>
                  </a:lnTo>
                  <a:lnTo>
                    <a:pt x="69" y="108"/>
                  </a:lnTo>
                  <a:lnTo>
                    <a:pt x="80" y="103"/>
                  </a:lnTo>
                  <a:lnTo>
                    <a:pt x="91" y="102"/>
                  </a:lnTo>
                  <a:lnTo>
                    <a:pt x="103" y="99"/>
                  </a:lnTo>
                  <a:lnTo>
                    <a:pt x="115" y="97"/>
                  </a:lnTo>
                  <a:lnTo>
                    <a:pt x="127" y="96"/>
                  </a:lnTo>
                  <a:lnTo>
                    <a:pt x="246" y="96"/>
                  </a:lnTo>
                  <a:lnTo>
                    <a:pt x="131" y="0"/>
                  </a:lnTo>
                  <a:lnTo>
                    <a:pt x="408" y="96"/>
                  </a:lnTo>
                  <a:lnTo>
                    <a:pt x="1497" y="96"/>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2717" name="Text Box 136"/>
            <p:cNvSpPr txBox="1">
              <a:spLocks noChangeArrowheads="1"/>
            </p:cNvSpPr>
            <p:nvPr/>
          </p:nvSpPr>
          <p:spPr bwMode="auto">
            <a:xfrm>
              <a:off x="1714" y="3639"/>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dirty="0">
                  <a:solidFill>
                    <a:srgbClr val="000000"/>
                  </a:solidFill>
                </a:rPr>
                <a:t>What’s the IP address of www.nominum.com?</a:t>
              </a:r>
              <a:endParaRPr lang="en-US" sz="2200" dirty="0"/>
            </a:p>
          </p:txBody>
        </p:sp>
      </p:grpSp>
      <p:sp>
        <p:nvSpPr>
          <p:cNvPr id="72713" name="Text Box 139"/>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dirty="0">
                <a:solidFill>
                  <a:srgbClr val="000000"/>
                </a:solidFill>
                <a:latin typeface="Courier New" pitchFamily="49" charset="0"/>
              </a:rPr>
              <a:t>ping www.nominum.com.</a:t>
            </a:r>
            <a:endParaRPr lang="en-US" sz="2200" dirty="0"/>
          </a:p>
        </p:txBody>
      </p:sp>
      <p:sp>
        <p:nvSpPr>
          <p:cNvPr id="72714" name="Text Box 140"/>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72715" name="Text Box 141"/>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dirty="0"/>
              <a:t>dakota.west.sprockets.com</a:t>
            </a:r>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573"/>
                                        </p:tgtEl>
                                        <p:attrNameLst>
                                          <p:attrName>style.visibility</p:attrName>
                                        </p:attrNameLst>
                                      </p:cBhvr>
                                      <p:to>
                                        <p:strVal val="visible"/>
                                      </p:to>
                                    </p:set>
                                    <p:animEffect transition="in" filter="wipe(down)">
                                      <p:cBhvr>
                                        <p:cTn id="12" dur="500"/>
                                        <p:tgtEl>
                                          <p:spTgt spid="61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9"/>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3731" name="Rectangle 30"/>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name server dakota asks a root name server, m, for www.nominum.com’s address</a:t>
            </a:r>
          </a:p>
        </p:txBody>
      </p:sp>
      <p:grpSp>
        <p:nvGrpSpPr>
          <p:cNvPr id="2" name="Group 2"/>
          <p:cNvGrpSpPr>
            <a:grpSpLocks/>
          </p:cNvGrpSpPr>
          <p:nvPr/>
        </p:nvGrpSpPr>
        <p:grpSpPr bwMode="auto">
          <a:xfrm>
            <a:off x="1176338" y="4594225"/>
            <a:ext cx="849312" cy="992188"/>
            <a:chOff x="815" y="3280"/>
            <a:chExt cx="589" cy="708"/>
          </a:xfrm>
        </p:grpSpPr>
        <p:sp>
          <p:nvSpPr>
            <p:cNvPr id="73950"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3951"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3952"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3953"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3954"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3955"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3956"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957"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958"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959"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960"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961"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962"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3963"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3964"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965"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3966"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3967"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3968"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3969"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3970"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3971"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3972"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3973"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974"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3975"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sp>
        <p:nvSpPr>
          <p:cNvPr id="73734" name="Text Box 31"/>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3735" name="Text Box 32"/>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grpSp>
        <p:nvGrpSpPr>
          <p:cNvPr id="3" name="Group 33"/>
          <p:cNvGrpSpPr>
            <a:grpSpLocks/>
          </p:cNvGrpSpPr>
          <p:nvPr/>
        </p:nvGrpSpPr>
        <p:grpSpPr bwMode="auto">
          <a:xfrm>
            <a:off x="5986463" y="2457450"/>
            <a:ext cx="631825" cy="1076325"/>
            <a:chOff x="4148" y="1616"/>
            <a:chExt cx="438" cy="768"/>
          </a:xfrm>
        </p:grpSpPr>
        <p:sp>
          <p:nvSpPr>
            <p:cNvPr id="73847"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3848"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849" name="Line 36"/>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3850"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851"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852"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853" name="Line 40"/>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3854" name="AutoShape 41"/>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3855"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3856"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3857"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3858"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859"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3860"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861"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862"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3863"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3864"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3865"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3866"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3867"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3868"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869"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0"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1"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2"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60"/>
            <p:cNvGrpSpPr>
              <a:grpSpLocks/>
            </p:cNvGrpSpPr>
            <p:nvPr/>
          </p:nvGrpSpPr>
          <p:grpSpPr bwMode="auto">
            <a:xfrm>
              <a:off x="4298" y="1674"/>
              <a:ext cx="238" cy="152"/>
              <a:chOff x="4298" y="1674"/>
              <a:chExt cx="238" cy="152"/>
            </a:xfrm>
          </p:grpSpPr>
          <p:sp>
            <p:nvSpPr>
              <p:cNvPr id="73930" name="Line 61"/>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3931" name="Line 62"/>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3932" name="Line 63"/>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3933" name="Line 64"/>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3934" name="Line 65"/>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3935" name="Line 66"/>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3936" name="Line 67"/>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3937" name="Line 68"/>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3938" name="Line 69"/>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3939" name="Line 70"/>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3940" name="Line 71"/>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3941" name="Line 72"/>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3942" name="Line 73"/>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3943" name="Line 74"/>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3944" name="Line 75"/>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3945" name="Line 76"/>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3946" name="Line 77"/>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3947" name="Line 78"/>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3948" name="Line 79"/>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3949" name="Line 80"/>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3874"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875"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6"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7"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78"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6"/>
            <p:cNvGrpSpPr>
              <a:grpSpLocks/>
            </p:cNvGrpSpPr>
            <p:nvPr/>
          </p:nvGrpSpPr>
          <p:grpSpPr bwMode="auto">
            <a:xfrm>
              <a:off x="4298" y="1933"/>
              <a:ext cx="238" cy="151"/>
              <a:chOff x="4298" y="1933"/>
              <a:chExt cx="238" cy="151"/>
            </a:xfrm>
          </p:grpSpPr>
          <p:sp>
            <p:nvSpPr>
              <p:cNvPr id="73910" name="Line 87"/>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3911" name="Line 88"/>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3912" name="Line 89"/>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3913" name="Line 90"/>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3914" name="Line 91"/>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3915" name="Line 92"/>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3916" name="Line 93"/>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3917" name="Line 94"/>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3918" name="Line 95"/>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3919" name="Line 96"/>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3920" name="Line 97"/>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3921" name="Line 98"/>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3922" name="Line 99"/>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3923" name="Line 100"/>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3924" name="Line 101"/>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3925" name="Line 102"/>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3926" name="Line 103"/>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3927" name="Line 104"/>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3928" name="Line 105"/>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3929" name="Line 106"/>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3880"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881"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82"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83"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884"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12"/>
            <p:cNvGrpSpPr>
              <a:grpSpLocks/>
            </p:cNvGrpSpPr>
            <p:nvPr/>
          </p:nvGrpSpPr>
          <p:grpSpPr bwMode="auto">
            <a:xfrm>
              <a:off x="4298" y="2180"/>
              <a:ext cx="238" cy="152"/>
              <a:chOff x="4298" y="2180"/>
              <a:chExt cx="238" cy="152"/>
            </a:xfrm>
          </p:grpSpPr>
          <p:sp>
            <p:nvSpPr>
              <p:cNvPr id="73890" name="Line 113"/>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3891" name="Line 114"/>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3892" name="Line 115"/>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3893" name="Line 116"/>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3894" name="Line 117"/>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3895" name="Line 118"/>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3896" name="Line 119"/>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3897" name="Line 120"/>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3898" name="Line 121"/>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3899" name="Line 122"/>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3900" name="Line 123"/>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3901" name="Line 124"/>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3902" name="Line 125"/>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3903" name="Line 126"/>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3904" name="Line 127"/>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3905" name="Line 128"/>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3906" name="Line 129"/>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3907" name="Line 130"/>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3908" name="Line 131"/>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3909" name="Line 132"/>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3886"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3887"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3888"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3889"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3737" name="Text Box 137"/>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7" name="Group 138"/>
          <p:cNvGrpSpPr>
            <a:grpSpLocks/>
          </p:cNvGrpSpPr>
          <p:nvPr/>
        </p:nvGrpSpPr>
        <p:grpSpPr bwMode="auto">
          <a:xfrm>
            <a:off x="2563813" y="2538413"/>
            <a:ext cx="631825" cy="1074737"/>
            <a:chOff x="1777" y="1812"/>
            <a:chExt cx="437" cy="767"/>
          </a:xfrm>
        </p:grpSpPr>
        <p:sp>
          <p:nvSpPr>
            <p:cNvPr id="73744"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3745"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3746" name="Line 141"/>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3747"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748"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749"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3750" name="Line 145"/>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3751" name="AutoShape 146"/>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3752"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3753"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3754"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3755"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756"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3757"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758"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3759"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3760"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3761"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3762"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3763"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3764"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3765"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766"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67"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68"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69"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5"/>
            <p:cNvGrpSpPr>
              <a:grpSpLocks/>
            </p:cNvGrpSpPr>
            <p:nvPr/>
          </p:nvGrpSpPr>
          <p:grpSpPr bwMode="auto">
            <a:xfrm>
              <a:off x="1927" y="1870"/>
              <a:ext cx="238" cy="152"/>
              <a:chOff x="1927" y="1870"/>
              <a:chExt cx="238" cy="152"/>
            </a:xfrm>
          </p:grpSpPr>
          <p:sp>
            <p:nvSpPr>
              <p:cNvPr id="73827" name="Line 166"/>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3828" name="Line 167"/>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3829" name="Line 168"/>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3830" name="Line 169"/>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3831" name="Line 170"/>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3832" name="Line 171"/>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3833" name="Line 172"/>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3834" name="Line 173"/>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3835" name="Line 174"/>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3836" name="Line 175"/>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3837" name="Line 176"/>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3838" name="Line 177"/>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3839" name="Line 178"/>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3840" name="Line 179"/>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3841" name="Line 180"/>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3842" name="Line 181"/>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3843" name="Line 182"/>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3844" name="Line 183"/>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3845" name="Line 184"/>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3846" name="Line 185"/>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3771"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772"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73"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74"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75"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91"/>
            <p:cNvGrpSpPr>
              <a:grpSpLocks/>
            </p:cNvGrpSpPr>
            <p:nvPr/>
          </p:nvGrpSpPr>
          <p:grpSpPr bwMode="auto">
            <a:xfrm>
              <a:off x="1927" y="2129"/>
              <a:ext cx="238" cy="152"/>
              <a:chOff x="1927" y="2129"/>
              <a:chExt cx="238" cy="152"/>
            </a:xfrm>
          </p:grpSpPr>
          <p:sp>
            <p:nvSpPr>
              <p:cNvPr id="73807" name="Line 192"/>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3808" name="Line 193"/>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3809" name="Line 194"/>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3810" name="Line 195"/>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3811" name="Line 196"/>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3812" name="Line 197"/>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3813" name="Line 198"/>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3814" name="Line 199"/>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3815" name="Line 200"/>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3816" name="Line 201"/>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3817" name="Line 202"/>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3818" name="Line 203"/>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3819" name="Line 204"/>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3820" name="Line 205"/>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3821" name="Line 206"/>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3822" name="Line 207"/>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3823" name="Line 208"/>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3824" name="Line 209"/>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3825" name="Line 210"/>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3826" name="Line 211"/>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3777"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3778"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79"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80"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3781"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7"/>
            <p:cNvGrpSpPr>
              <a:grpSpLocks/>
            </p:cNvGrpSpPr>
            <p:nvPr/>
          </p:nvGrpSpPr>
          <p:grpSpPr bwMode="auto">
            <a:xfrm>
              <a:off x="1927" y="2376"/>
              <a:ext cx="238" cy="152"/>
              <a:chOff x="1927" y="2376"/>
              <a:chExt cx="238" cy="152"/>
            </a:xfrm>
          </p:grpSpPr>
          <p:sp>
            <p:nvSpPr>
              <p:cNvPr id="73787" name="Line 218"/>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3788" name="Line 219"/>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3789" name="Line 220"/>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3790" name="Line 221"/>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3791" name="Line 222"/>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3792" name="Line 223"/>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3793" name="Line 224"/>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3794" name="Line 225"/>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3795" name="Line 226"/>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3796" name="Line 227"/>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3797" name="Line 228"/>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3798" name="Line 229"/>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3799" name="Line 230"/>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3800" name="Line 231"/>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3801" name="Line 232"/>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3802" name="Line 233"/>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3803" name="Line 234"/>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3804" name="Line 235"/>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3805" name="Line 236"/>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3806" name="Line 237"/>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3783"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3784"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3785"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3786"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3739" name="Text Box 242"/>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62707" name="Line 243"/>
          <p:cNvSpPr>
            <a:spLocks noChangeShapeType="1"/>
          </p:cNvSpPr>
          <p:nvPr/>
        </p:nvSpPr>
        <p:spPr bwMode="auto">
          <a:xfrm flipH="1" flipV="1">
            <a:off x="3409950" y="2817813"/>
            <a:ext cx="2452688" cy="306387"/>
          </a:xfrm>
          <a:prstGeom prst="line">
            <a:avLst/>
          </a:prstGeom>
          <a:noFill/>
          <a:ln w="31591">
            <a:solidFill>
              <a:srgbClr val="000000"/>
            </a:solidFill>
            <a:round/>
            <a:headEnd type="triangle" w="med" len="med"/>
            <a:tailEnd/>
          </a:ln>
        </p:spPr>
        <p:txBody>
          <a:bodyPr wrap="none" anchor="ctr"/>
          <a:lstStyle/>
          <a:p>
            <a:endParaRPr lang="en-US"/>
          </a:p>
        </p:txBody>
      </p:sp>
      <p:grpSp>
        <p:nvGrpSpPr>
          <p:cNvPr id="11" name="Group 244"/>
          <p:cNvGrpSpPr>
            <a:grpSpLocks/>
          </p:cNvGrpSpPr>
          <p:nvPr/>
        </p:nvGrpSpPr>
        <p:grpSpPr bwMode="auto">
          <a:xfrm>
            <a:off x="3395663" y="4124325"/>
            <a:ext cx="2343150" cy="1057275"/>
            <a:chOff x="2353" y="2244"/>
            <a:chExt cx="1624" cy="755"/>
          </a:xfrm>
        </p:grpSpPr>
        <p:sp>
          <p:nvSpPr>
            <p:cNvPr id="73742" name="Freeform 245"/>
            <p:cNvSpPr>
              <a:spLocks/>
            </p:cNvSpPr>
            <p:nvPr/>
          </p:nvSpPr>
          <p:spPr bwMode="auto">
            <a:xfrm>
              <a:off x="2353" y="2244"/>
              <a:ext cx="1624" cy="755"/>
            </a:xfrm>
            <a:custGeom>
              <a:avLst/>
              <a:gdLst>
                <a:gd name="T0" fmla="*/ 1507 w 1624"/>
                <a:gd name="T1" fmla="*/ 98 h 755"/>
                <a:gd name="T2" fmla="*/ 1530 w 1624"/>
                <a:gd name="T3" fmla="*/ 102 h 755"/>
                <a:gd name="T4" fmla="*/ 1552 w 1624"/>
                <a:gd name="T5" fmla="*/ 108 h 755"/>
                <a:gd name="T6" fmla="*/ 1572 w 1624"/>
                <a:gd name="T7" fmla="*/ 116 h 755"/>
                <a:gd name="T8" fmla="*/ 1588 w 1624"/>
                <a:gd name="T9" fmla="*/ 126 h 755"/>
                <a:gd name="T10" fmla="*/ 1602 w 1624"/>
                <a:gd name="T11" fmla="*/ 137 h 755"/>
                <a:gd name="T12" fmla="*/ 1613 w 1624"/>
                <a:gd name="T13" fmla="*/ 149 h 755"/>
                <a:gd name="T14" fmla="*/ 1620 w 1624"/>
                <a:gd name="T15" fmla="*/ 161 h 755"/>
                <a:gd name="T16" fmla="*/ 1623 w 1624"/>
                <a:gd name="T17" fmla="*/ 682 h 755"/>
                <a:gd name="T18" fmla="*/ 1617 w 1624"/>
                <a:gd name="T19" fmla="*/ 696 h 755"/>
                <a:gd name="T20" fmla="*/ 1609 w 1624"/>
                <a:gd name="T21" fmla="*/ 709 h 755"/>
                <a:gd name="T22" fmla="*/ 1596 w 1624"/>
                <a:gd name="T23" fmla="*/ 721 h 755"/>
                <a:gd name="T24" fmla="*/ 1581 w 1624"/>
                <a:gd name="T25" fmla="*/ 730 h 755"/>
                <a:gd name="T26" fmla="*/ 1563 w 1624"/>
                <a:gd name="T27" fmla="*/ 740 h 755"/>
                <a:gd name="T28" fmla="*/ 1542 w 1624"/>
                <a:gd name="T29" fmla="*/ 746 h 755"/>
                <a:gd name="T30" fmla="*/ 1519 w 1624"/>
                <a:gd name="T31" fmla="*/ 752 h 755"/>
                <a:gd name="T32" fmla="*/ 1496 w 1624"/>
                <a:gd name="T33" fmla="*/ 754 h 755"/>
                <a:gd name="T34" fmla="*/ 114 w 1624"/>
                <a:gd name="T35" fmla="*/ 754 h 755"/>
                <a:gd name="T36" fmla="*/ 91 w 1624"/>
                <a:gd name="T37" fmla="*/ 749 h 755"/>
                <a:gd name="T38" fmla="*/ 69 w 1624"/>
                <a:gd name="T39" fmla="*/ 743 h 755"/>
                <a:gd name="T40" fmla="*/ 49 w 1624"/>
                <a:gd name="T41" fmla="*/ 736 h 755"/>
                <a:gd name="T42" fmla="*/ 32 w 1624"/>
                <a:gd name="T43" fmla="*/ 727 h 755"/>
                <a:gd name="T44" fmla="*/ 18 w 1624"/>
                <a:gd name="T45" fmla="*/ 715 h 755"/>
                <a:gd name="T46" fmla="*/ 7 w 1624"/>
                <a:gd name="T47" fmla="*/ 703 h 755"/>
                <a:gd name="T48" fmla="*/ 1 w 1624"/>
                <a:gd name="T49" fmla="*/ 690 h 755"/>
                <a:gd name="T50" fmla="*/ 0 w 1624"/>
                <a:gd name="T51" fmla="*/ 167 h 755"/>
                <a:gd name="T52" fmla="*/ 4 w 1624"/>
                <a:gd name="T53" fmla="*/ 155 h 755"/>
                <a:gd name="T54" fmla="*/ 13 w 1624"/>
                <a:gd name="T55" fmla="*/ 142 h 755"/>
                <a:gd name="T56" fmla="*/ 25 w 1624"/>
                <a:gd name="T57" fmla="*/ 131 h 755"/>
                <a:gd name="T58" fmla="*/ 41 w 1624"/>
                <a:gd name="T59" fmla="*/ 120 h 755"/>
                <a:gd name="T60" fmla="*/ 59 w 1624"/>
                <a:gd name="T61" fmla="*/ 111 h 755"/>
                <a:gd name="T62" fmla="*/ 80 w 1624"/>
                <a:gd name="T63" fmla="*/ 104 h 755"/>
                <a:gd name="T64" fmla="*/ 103 w 1624"/>
                <a:gd name="T65" fmla="*/ 99 h 755"/>
                <a:gd name="T66" fmla="*/ 127 w 1624"/>
                <a:gd name="T67" fmla="*/ 96 h 755"/>
                <a:gd name="T68" fmla="*/ 131 w 1624"/>
                <a:gd name="T69" fmla="*/ 0 h 755"/>
                <a:gd name="T70" fmla="*/ 1496 w 1624"/>
                <a:gd name="T71" fmla="*/ 96 h 7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755"/>
                <a:gd name="T110" fmla="*/ 1624 w 1624"/>
                <a:gd name="T111" fmla="*/ 755 h 7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755">
                  <a:moveTo>
                    <a:pt x="1496" y="96"/>
                  </a:moveTo>
                  <a:lnTo>
                    <a:pt x="1507" y="98"/>
                  </a:lnTo>
                  <a:lnTo>
                    <a:pt x="1519" y="99"/>
                  </a:lnTo>
                  <a:lnTo>
                    <a:pt x="1530" y="102"/>
                  </a:lnTo>
                  <a:lnTo>
                    <a:pt x="1542" y="104"/>
                  </a:lnTo>
                  <a:lnTo>
                    <a:pt x="1552" y="108"/>
                  </a:lnTo>
                  <a:lnTo>
                    <a:pt x="1563" y="111"/>
                  </a:lnTo>
                  <a:lnTo>
                    <a:pt x="1572" y="116"/>
                  </a:lnTo>
                  <a:lnTo>
                    <a:pt x="1581" y="120"/>
                  </a:lnTo>
                  <a:lnTo>
                    <a:pt x="1588" y="126"/>
                  </a:lnTo>
                  <a:lnTo>
                    <a:pt x="1596" y="131"/>
                  </a:lnTo>
                  <a:lnTo>
                    <a:pt x="1602" y="137"/>
                  </a:lnTo>
                  <a:lnTo>
                    <a:pt x="1609" y="142"/>
                  </a:lnTo>
                  <a:lnTo>
                    <a:pt x="1613" y="149"/>
                  </a:lnTo>
                  <a:lnTo>
                    <a:pt x="1617" y="155"/>
                  </a:lnTo>
                  <a:lnTo>
                    <a:pt x="1620" y="161"/>
                  </a:lnTo>
                  <a:lnTo>
                    <a:pt x="1623" y="167"/>
                  </a:lnTo>
                  <a:lnTo>
                    <a:pt x="1623" y="682"/>
                  </a:lnTo>
                  <a:lnTo>
                    <a:pt x="1620" y="690"/>
                  </a:lnTo>
                  <a:lnTo>
                    <a:pt x="1617" y="696"/>
                  </a:lnTo>
                  <a:lnTo>
                    <a:pt x="1613" y="703"/>
                  </a:lnTo>
                  <a:lnTo>
                    <a:pt x="1609" y="709"/>
                  </a:lnTo>
                  <a:lnTo>
                    <a:pt x="1602" y="715"/>
                  </a:lnTo>
                  <a:lnTo>
                    <a:pt x="1596" y="721"/>
                  </a:lnTo>
                  <a:lnTo>
                    <a:pt x="1588" y="727"/>
                  </a:lnTo>
                  <a:lnTo>
                    <a:pt x="1581" y="730"/>
                  </a:lnTo>
                  <a:lnTo>
                    <a:pt x="1572" y="736"/>
                  </a:lnTo>
                  <a:lnTo>
                    <a:pt x="1563" y="740"/>
                  </a:lnTo>
                  <a:lnTo>
                    <a:pt x="1552" y="743"/>
                  </a:lnTo>
                  <a:lnTo>
                    <a:pt x="1542" y="746"/>
                  </a:lnTo>
                  <a:lnTo>
                    <a:pt x="1530" y="749"/>
                  </a:lnTo>
                  <a:lnTo>
                    <a:pt x="1519" y="752"/>
                  </a:lnTo>
                  <a:lnTo>
                    <a:pt x="1507" y="754"/>
                  </a:lnTo>
                  <a:lnTo>
                    <a:pt x="1496" y="754"/>
                  </a:lnTo>
                  <a:lnTo>
                    <a:pt x="127" y="754"/>
                  </a:lnTo>
                  <a:lnTo>
                    <a:pt x="114" y="754"/>
                  </a:lnTo>
                  <a:lnTo>
                    <a:pt x="103" y="752"/>
                  </a:lnTo>
                  <a:lnTo>
                    <a:pt x="91" y="749"/>
                  </a:lnTo>
                  <a:lnTo>
                    <a:pt x="80" y="746"/>
                  </a:lnTo>
                  <a:lnTo>
                    <a:pt x="69" y="743"/>
                  </a:lnTo>
                  <a:lnTo>
                    <a:pt x="59" y="740"/>
                  </a:lnTo>
                  <a:lnTo>
                    <a:pt x="49" y="736"/>
                  </a:lnTo>
                  <a:lnTo>
                    <a:pt x="41" y="730"/>
                  </a:lnTo>
                  <a:lnTo>
                    <a:pt x="32" y="727"/>
                  </a:lnTo>
                  <a:lnTo>
                    <a:pt x="25" y="721"/>
                  </a:lnTo>
                  <a:lnTo>
                    <a:pt x="18" y="715"/>
                  </a:lnTo>
                  <a:lnTo>
                    <a:pt x="13" y="709"/>
                  </a:lnTo>
                  <a:lnTo>
                    <a:pt x="7" y="703"/>
                  </a:lnTo>
                  <a:lnTo>
                    <a:pt x="4" y="696"/>
                  </a:lnTo>
                  <a:lnTo>
                    <a:pt x="1" y="690"/>
                  </a:lnTo>
                  <a:lnTo>
                    <a:pt x="0" y="682"/>
                  </a:lnTo>
                  <a:lnTo>
                    <a:pt x="0" y="167"/>
                  </a:lnTo>
                  <a:lnTo>
                    <a:pt x="1" y="161"/>
                  </a:lnTo>
                  <a:lnTo>
                    <a:pt x="4" y="155"/>
                  </a:lnTo>
                  <a:lnTo>
                    <a:pt x="7" y="149"/>
                  </a:lnTo>
                  <a:lnTo>
                    <a:pt x="13" y="142"/>
                  </a:lnTo>
                  <a:lnTo>
                    <a:pt x="18" y="137"/>
                  </a:lnTo>
                  <a:lnTo>
                    <a:pt x="25" y="131"/>
                  </a:lnTo>
                  <a:lnTo>
                    <a:pt x="32" y="126"/>
                  </a:lnTo>
                  <a:lnTo>
                    <a:pt x="41" y="120"/>
                  </a:lnTo>
                  <a:lnTo>
                    <a:pt x="49" y="116"/>
                  </a:lnTo>
                  <a:lnTo>
                    <a:pt x="59" y="111"/>
                  </a:lnTo>
                  <a:lnTo>
                    <a:pt x="69" y="108"/>
                  </a:lnTo>
                  <a:lnTo>
                    <a:pt x="80" y="104"/>
                  </a:lnTo>
                  <a:lnTo>
                    <a:pt x="91" y="102"/>
                  </a:lnTo>
                  <a:lnTo>
                    <a:pt x="103" y="99"/>
                  </a:lnTo>
                  <a:lnTo>
                    <a:pt x="114" y="98"/>
                  </a:lnTo>
                  <a:lnTo>
                    <a:pt x="127" y="96"/>
                  </a:lnTo>
                  <a:lnTo>
                    <a:pt x="246" y="96"/>
                  </a:lnTo>
                  <a:lnTo>
                    <a:pt x="131" y="0"/>
                  </a:lnTo>
                  <a:lnTo>
                    <a:pt x="407" y="96"/>
                  </a:lnTo>
                  <a:lnTo>
                    <a:pt x="1496" y="96"/>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3743" name="Text Box 246"/>
            <p:cNvSpPr txBox="1">
              <a:spLocks noChangeArrowheads="1"/>
            </p:cNvSpPr>
            <p:nvPr/>
          </p:nvSpPr>
          <p:spPr bwMode="auto">
            <a:xfrm>
              <a:off x="2523" y="2394"/>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What’s the IP address of www.nominum.com?</a:t>
              </a:r>
              <a:endParaRPr lang="en-US" sz="2200"/>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707"/>
                                        </p:tgtEl>
                                        <p:attrNameLst>
                                          <p:attrName>style.visibility</p:attrName>
                                        </p:attrNameLst>
                                      </p:cBhvr>
                                      <p:to>
                                        <p:strVal val="visible"/>
                                      </p:to>
                                    </p:set>
                                    <p:animEffect transition="in" filter="wipe(left)">
                                      <p:cBhvr>
                                        <p:cTn id="12" dur="500"/>
                                        <p:tgtEl>
                                          <p:spTgt spid="6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fontAlgn="auto">
              <a:spcAft>
                <a:spcPts val="0"/>
              </a:spcAft>
              <a:defRPr/>
            </a:pPr>
            <a:r>
              <a:rPr lang="en-US" dirty="0" smtClean="0"/>
              <a:t>Hostnames</a:t>
            </a:r>
          </a:p>
        </p:txBody>
      </p:sp>
      <p:sp>
        <p:nvSpPr>
          <p:cNvPr id="29699" name="Rectangle 3"/>
          <p:cNvSpPr>
            <a:spLocks noGrp="1" noChangeArrowheads="1"/>
          </p:cNvSpPr>
          <p:nvPr>
            <p:ph idx="1"/>
          </p:nvPr>
        </p:nvSpPr>
        <p:spPr/>
        <p:txBody>
          <a:bodyPr/>
          <a:lstStyle/>
          <a:p>
            <a:r>
              <a:rPr lang="en-US" dirty="0" smtClean="0"/>
              <a:t>Hostnames are easy to remember than IP addresses</a:t>
            </a:r>
          </a:p>
          <a:p>
            <a:r>
              <a:rPr lang="en-US" dirty="0" smtClean="0"/>
              <a:t>Hostnames are unique to identify each computer and communicate.</a:t>
            </a:r>
          </a:p>
          <a:p>
            <a:endParaRPr lang="en-US" dirty="0" smtClean="0"/>
          </a:p>
        </p:txBody>
      </p:sp>
      <p:sp>
        <p:nvSpPr>
          <p:cNvPr id="3075" name="Slide Number Placeholder 5"/>
          <p:cNvSpPr>
            <a:spLocks noGrp="1"/>
          </p:cNvSpPr>
          <p:nvPr>
            <p:ph type="sldNum" sz="quarter" idx="4294967295"/>
          </p:nvPr>
        </p:nvSpPr>
        <p:spPr>
          <a:xfrm>
            <a:off x="8686800" y="6305550"/>
            <a:ext cx="457200" cy="476250"/>
          </a:xfrm>
        </p:spPr>
        <p:txBody>
          <a:bodyPr/>
          <a:lstStyle/>
          <a:p>
            <a:pPr>
              <a:defRPr/>
            </a:pPr>
            <a:fld id="{07F94C8A-7DD1-46B8-AF0F-16F1F16B8CA4}"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9"/>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4755" name="Rectangle 30"/>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root server m refers dakota to the com name servers</a:t>
            </a:r>
          </a:p>
          <a:p>
            <a:r>
              <a:rPr lang="en-US" sz="2000"/>
              <a:t>This type of response is called a “referral”</a:t>
            </a:r>
          </a:p>
        </p:txBody>
      </p:sp>
      <p:grpSp>
        <p:nvGrpSpPr>
          <p:cNvPr id="2" name="Group 2"/>
          <p:cNvGrpSpPr>
            <a:grpSpLocks/>
          </p:cNvGrpSpPr>
          <p:nvPr/>
        </p:nvGrpSpPr>
        <p:grpSpPr bwMode="auto">
          <a:xfrm>
            <a:off x="1176338" y="4594225"/>
            <a:ext cx="849312" cy="992188"/>
            <a:chOff x="815" y="3280"/>
            <a:chExt cx="589" cy="708"/>
          </a:xfrm>
        </p:grpSpPr>
        <p:sp>
          <p:nvSpPr>
            <p:cNvPr id="74974"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4975"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4976"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4977"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4978"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4979"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4980"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981"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982"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983"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984"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985"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986"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4987"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4988"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989"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4990"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4991"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4992"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4993"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4994"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4995"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4996"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4997"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998"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4999"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sp>
        <p:nvSpPr>
          <p:cNvPr id="74758" name="Text Box 31"/>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4759" name="Text Box 32"/>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grpSp>
        <p:nvGrpSpPr>
          <p:cNvPr id="3" name="Group 33"/>
          <p:cNvGrpSpPr>
            <a:grpSpLocks/>
          </p:cNvGrpSpPr>
          <p:nvPr/>
        </p:nvGrpSpPr>
        <p:grpSpPr bwMode="auto">
          <a:xfrm>
            <a:off x="5986463" y="2457450"/>
            <a:ext cx="631825" cy="1076325"/>
            <a:chOff x="4148" y="1616"/>
            <a:chExt cx="438" cy="768"/>
          </a:xfrm>
        </p:grpSpPr>
        <p:sp>
          <p:nvSpPr>
            <p:cNvPr id="74871"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4872"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873" name="Line 36"/>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4874"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875"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876"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877" name="Line 40"/>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4878" name="AutoShape 41"/>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4879"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4880"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4881"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4882"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883"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4884"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885"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886"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4887"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4888"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4889"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4890"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4891"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4892"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893"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94"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95"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96"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60"/>
            <p:cNvGrpSpPr>
              <a:grpSpLocks/>
            </p:cNvGrpSpPr>
            <p:nvPr/>
          </p:nvGrpSpPr>
          <p:grpSpPr bwMode="auto">
            <a:xfrm>
              <a:off x="4298" y="1674"/>
              <a:ext cx="238" cy="152"/>
              <a:chOff x="4298" y="1674"/>
              <a:chExt cx="238" cy="152"/>
            </a:xfrm>
          </p:grpSpPr>
          <p:sp>
            <p:nvSpPr>
              <p:cNvPr id="74954" name="Line 61"/>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4955" name="Line 62"/>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4956" name="Line 63"/>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4957" name="Line 64"/>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4958" name="Line 65"/>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4959" name="Line 66"/>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4960" name="Line 67"/>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4961" name="Line 68"/>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4962" name="Line 69"/>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4963" name="Line 70"/>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4964" name="Line 71"/>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4965" name="Line 72"/>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4966" name="Line 73"/>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4967" name="Line 74"/>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4968" name="Line 75"/>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4969" name="Line 76"/>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4970" name="Line 77"/>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4971" name="Line 78"/>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4972" name="Line 79"/>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4973" name="Line 80"/>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4898"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899"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0"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1"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2"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6"/>
            <p:cNvGrpSpPr>
              <a:grpSpLocks/>
            </p:cNvGrpSpPr>
            <p:nvPr/>
          </p:nvGrpSpPr>
          <p:grpSpPr bwMode="auto">
            <a:xfrm>
              <a:off x="4298" y="1933"/>
              <a:ext cx="238" cy="151"/>
              <a:chOff x="4298" y="1933"/>
              <a:chExt cx="238" cy="151"/>
            </a:xfrm>
          </p:grpSpPr>
          <p:sp>
            <p:nvSpPr>
              <p:cNvPr id="74934" name="Line 87"/>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4935" name="Line 88"/>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4936" name="Line 89"/>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4937" name="Line 90"/>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4938" name="Line 91"/>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4939" name="Line 92"/>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4940" name="Line 93"/>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4941" name="Line 94"/>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4942" name="Line 95"/>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4943" name="Line 96"/>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4944" name="Line 97"/>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4945" name="Line 98"/>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4946" name="Line 99"/>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4947" name="Line 100"/>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4948" name="Line 101"/>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4949" name="Line 102"/>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4950" name="Line 103"/>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4951" name="Line 104"/>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4952" name="Line 105"/>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4953" name="Line 106"/>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4904"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905"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6"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7"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908"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12"/>
            <p:cNvGrpSpPr>
              <a:grpSpLocks/>
            </p:cNvGrpSpPr>
            <p:nvPr/>
          </p:nvGrpSpPr>
          <p:grpSpPr bwMode="auto">
            <a:xfrm>
              <a:off x="4298" y="2180"/>
              <a:ext cx="238" cy="152"/>
              <a:chOff x="4298" y="2180"/>
              <a:chExt cx="238" cy="152"/>
            </a:xfrm>
          </p:grpSpPr>
          <p:sp>
            <p:nvSpPr>
              <p:cNvPr id="74914" name="Line 113"/>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4915" name="Line 114"/>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4916" name="Line 115"/>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4917" name="Line 116"/>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4918" name="Line 117"/>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4919" name="Line 118"/>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4920" name="Line 119"/>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4921" name="Line 120"/>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4922" name="Line 121"/>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4923" name="Line 122"/>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4924" name="Line 123"/>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4925" name="Line 124"/>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4926" name="Line 125"/>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4927" name="Line 126"/>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4928" name="Line 127"/>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4929" name="Line 128"/>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4930" name="Line 129"/>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4931" name="Line 130"/>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4932" name="Line 131"/>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4933" name="Line 132"/>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4910"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4911"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4912"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4913"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4761" name="Text Box 137"/>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7" name="Group 138"/>
          <p:cNvGrpSpPr>
            <a:grpSpLocks/>
          </p:cNvGrpSpPr>
          <p:nvPr/>
        </p:nvGrpSpPr>
        <p:grpSpPr bwMode="auto">
          <a:xfrm>
            <a:off x="2563813" y="2538413"/>
            <a:ext cx="631825" cy="1074737"/>
            <a:chOff x="1777" y="1812"/>
            <a:chExt cx="437" cy="767"/>
          </a:xfrm>
        </p:grpSpPr>
        <p:sp>
          <p:nvSpPr>
            <p:cNvPr id="74768"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4769"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4770" name="Line 141"/>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4771"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772"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773"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4774" name="Line 145"/>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4775" name="AutoShape 146"/>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4776"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4777"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4778"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4779"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780"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4781"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782"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4783"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4784"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4785"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4786"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4787"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4788"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4789"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790"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1"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2"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3"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5"/>
            <p:cNvGrpSpPr>
              <a:grpSpLocks/>
            </p:cNvGrpSpPr>
            <p:nvPr/>
          </p:nvGrpSpPr>
          <p:grpSpPr bwMode="auto">
            <a:xfrm>
              <a:off x="1927" y="1870"/>
              <a:ext cx="238" cy="152"/>
              <a:chOff x="1927" y="1870"/>
              <a:chExt cx="238" cy="152"/>
            </a:xfrm>
          </p:grpSpPr>
          <p:sp>
            <p:nvSpPr>
              <p:cNvPr id="74851" name="Line 166"/>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4852" name="Line 167"/>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4853" name="Line 168"/>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4854" name="Line 169"/>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4855" name="Line 170"/>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4856" name="Line 171"/>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4857" name="Line 172"/>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4858" name="Line 173"/>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4859" name="Line 174"/>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4860" name="Line 175"/>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4861" name="Line 176"/>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4862" name="Line 177"/>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4863" name="Line 178"/>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4864" name="Line 179"/>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4865" name="Line 180"/>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4866" name="Line 181"/>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4867" name="Line 182"/>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4868" name="Line 183"/>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4869" name="Line 184"/>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4870" name="Line 185"/>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4795"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796"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7"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8"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799"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91"/>
            <p:cNvGrpSpPr>
              <a:grpSpLocks/>
            </p:cNvGrpSpPr>
            <p:nvPr/>
          </p:nvGrpSpPr>
          <p:grpSpPr bwMode="auto">
            <a:xfrm>
              <a:off x="1927" y="2129"/>
              <a:ext cx="238" cy="152"/>
              <a:chOff x="1927" y="2129"/>
              <a:chExt cx="238" cy="152"/>
            </a:xfrm>
          </p:grpSpPr>
          <p:sp>
            <p:nvSpPr>
              <p:cNvPr id="74831" name="Line 192"/>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4832" name="Line 193"/>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4833" name="Line 194"/>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4834" name="Line 195"/>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4835" name="Line 196"/>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4836" name="Line 197"/>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4837" name="Line 198"/>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4838" name="Line 199"/>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4839" name="Line 200"/>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4840" name="Line 201"/>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4841" name="Line 202"/>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4842" name="Line 203"/>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4843" name="Line 204"/>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4844" name="Line 205"/>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4845" name="Line 206"/>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4846" name="Line 207"/>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4847" name="Line 208"/>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4848" name="Line 209"/>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4849" name="Line 210"/>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4850" name="Line 211"/>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4801"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4802"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03"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04"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4805"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7"/>
            <p:cNvGrpSpPr>
              <a:grpSpLocks/>
            </p:cNvGrpSpPr>
            <p:nvPr/>
          </p:nvGrpSpPr>
          <p:grpSpPr bwMode="auto">
            <a:xfrm>
              <a:off x="1927" y="2376"/>
              <a:ext cx="238" cy="152"/>
              <a:chOff x="1927" y="2376"/>
              <a:chExt cx="238" cy="152"/>
            </a:xfrm>
          </p:grpSpPr>
          <p:sp>
            <p:nvSpPr>
              <p:cNvPr id="74811" name="Line 218"/>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4812" name="Line 219"/>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4813" name="Line 220"/>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4814" name="Line 221"/>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4815" name="Line 222"/>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4816" name="Line 223"/>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4817" name="Line 224"/>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4818" name="Line 225"/>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4819" name="Line 226"/>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4820" name="Line 227"/>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4821" name="Line 228"/>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4822" name="Line 229"/>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4823" name="Line 230"/>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4824" name="Line 231"/>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4825" name="Line 232"/>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4826" name="Line 233"/>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4827" name="Line 234"/>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4828" name="Line 235"/>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4829" name="Line 236"/>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4830" name="Line 237"/>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4807"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4808"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4809"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4810"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4763" name="Text Box 242"/>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grpSp>
        <p:nvGrpSpPr>
          <p:cNvPr id="11" name="Group 243"/>
          <p:cNvGrpSpPr>
            <a:grpSpLocks/>
          </p:cNvGrpSpPr>
          <p:nvPr/>
        </p:nvGrpSpPr>
        <p:grpSpPr bwMode="auto">
          <a:xfrm>
            <a:off x="6781800" y="3581400"/>
            <a:ext cx="2149475" cy="1055688"/>
            <a:chOff x="4703" y="2059"/>
            <a:chExt cx="1623" cy="754"/>
          </a:xfrm>
        </p:grpSpPr>
        <p:sp>
          <p:nvSpPr>
            <p:cNvPr id="74766" name="Freeform 244"/>
            <p:cNvSpPr>
              <a:spLocks/>
            </p:cNvSpPr>
            <p:nvPr/>
          </p:nvSpPr>
          <p:spPr bwMode="auto">
            <a:xfrm>
              <a:off x="4703" y="2059"/>
              <a:ext cx="1623" cy="754"/>
            </a:xfrm>
            <a:custGeom>
              <a:avLst/>
              <a:gdLst>
                <a:gd name="T0" fmla="*/ 1507 w 1623"/>
                <a:gd name="T1" fmla="*/ 97 h 754"/>
                <a:gd name="T2" fmla="*/ 1530 w 1623"/>
                <a:gd name="T3" fmla="*/ 102 h 754"/>
                <a:gd name="T4" fmla="*/ 1552 w 1623"/>
                <a:gd name="T5" fmla="*/ 107 h 754"/>
                <a:gd name="T6" fmla="*/ 1571 w 1623"/>
                <a:gd name="T7" fmla="*/ 115 h 754"/>
                <a:gd name="T8" fmla="*/ 1588 w 1623"/>
                <a:gd name="T9" fmla="*/ 125 h 754"/>
                <a:gd name="T10" fmla="*/ 1602 w 1623"/>
                <a:gd name="T11" fmla="*/ 136 h 754"/>
                <a:gd name="T12" fmla="*/ 1613 w 1623"/>
                <a:gd name="T13" fmla="*/ 148 h 754"/>
                <a:gd name="T14" fmla="*/ 1619 w 1623"/>
                <a:gd name="T15" fmla="*/ 161 h 754"/>
                <a:gd name="T16" fmla="*/ 1622 w 1623"/>
                <a:gd name="T17" fmla="*/ 682 h 754"/>
                <a:gd name="T18" fmla="*/ 1616 w 1623"/>
                <a:gd name="T19" fmla="*/ 696 h 754"/>
                <a:gd name="T20" fmla="*/ 1609 w 1623"/>
                <a:gd name="T21" fmla="*/ 709 h 754"/>
                <a:gd name="T22" fmla="*/ 1596 w 1623"/>
                <a:gd name="T23" fmla="*/ 721 h 754"/>
                <a:gd name="T24" fmla="*/ 1581 w 1623"/>
                <a:gd name="T25" fmla="*/ 730 h 754"/>
                <a:gd name="T26" fmla="*/ 1562 w 1623"/>
                <a:gd name="T27" fmla="*/ 739 h 754"/>
                <a:gd name="T28" fmla="*/ 1542 w 1623"/>
                <a:gd name="T29" fmla="*/ 746 h 754"/>
                <a:gd name="T30" fmla="*/ 1519 w 1623"/>
                <a:gd name="T31" fmla="*/ 751 h 754"/>
                <a:gd name="T32" fmla="*/ 1496 w 1623"/>
                <a:gd name="T33" fmla="*/ 753 h 754"/>
                <a:gd name="T34" fmla="*/ 114 w 1623"/>
                <a:gd name="T35" fmla="*/ 753 h 754"/>
                <a:gd name="T36" fmla="*/ 90 w 1623"/>
                <a:gd name="T37" fmla="*/ 749 h 754"/>
                <a:gd name="T38" fmla="*/ 68 w 1623"/>
                <a:gd name="T39" fmla="*/ 743 h 754"/>
                <a:gd name="T40" fmla="*/ 48 w 1623"/>
                <a:gd name="T41" fmla="*/ 735 h 754"/>
                <a:gd name="T42" fmla="*/ 32 w 1623"/>
                <a:gd name="T43" fmla="*/ 726 h 754"/>
                <a:gd name="T44" fmla="*/ 18 w 1623"/>
                <a:gd name="T45" fmla="*/ 715 h 754"/>
                <a:gd name="T46" fmla="*/ 7 w 1623"/>
                <a:gd name="T47" fmla="*/ 703 h 754"/>
                <a:gd name="T48" fmla="*/ 1 w 1623"/>
                <a:gd name="T49" fmla="*/ 690 h 754"/>
                <a:gd name="T50" fmla="*/ 0 w 1623"/>
                <a:gd name="T51" fmla="*/ 167 h 754"/>
                <a:gd name="T52" fmla="*/ 4 w 1623"/>
                <a:gd name="T53" fmla="*/ 154 h 754"/>
                <a:gd name="T54" fmla="*/ 12 w 1623"/>
                <a:gd name="T55" fmla="*/ 141 h 754"/>
                <a:gd name="T56" fmla="*/ 24 w 1623"/>
                <a:gd name="T57" fmla="*/ 130 h 754"/>
                <a:gd name="T58" fmla="*/ 41 w 1623"/>
                <a:gd name="T59" fmla="*/ 119 h 754"/>
                <a:gd name="T60" fmla="*/ 59 w 1623"/>
                <a:gd name="T61" fmla="*/ 111 h 754"/>
                <a:gd name="T62" fmla="*/ 80 w 1623"/>
                <a:gd name="T63" fmla="*/ 103 h 754"/>
                <a:gd name="T64" fmla="*/ 102 w 1623"/>
                <a:gd name="T65" fmla="*/ 99 h 754"/>
                <a:gd name="T66" fmla="*/ 126 w 1623"/>
                <a:gd name="T67" fmla="*/ 96 h 754"/>
                <a:gd name="T68" fmla="*/ 131 w 1623"/>
                <a:gd name="T69" fmla="*/ 0 h 754"/>
                <a:gd name="T70" fmla="*/ 1496 w 1623"/>
                <a:gd name="T71" fmla="*/ 96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96"/>
                  </a:moveTo>
                  <a:lnTo>
                    <a:pt x="1507" y="97"/>
                  </a:lnTo>
                  <a:lnTo>
                    <a:pt x="1519" y="99"/>
                  </a:lnTo>
                  <a:lnTo>
                    <a:pt x="1530" y="102"/>
                  </a:lnTo>
                  <a:lnTo>
                    <a:pt x="1542" y="103"/>
                  </a:lnTo>
                  <a:lnTo>
                    <a:pt x="1552" y="107"/>
                  </a:lnTo>
                  <a:lnTo>
                    <a:pt x="1562" y="111"/>
                  </a:lnTo>
                  <a:lnTo>
                    <a:pt x="1571" y="115"/>
                  </a:lnTo>
                  <a:lnTo>
                    <a:pt x="1581" y="119"/>
                  </a:lnTo>
                  <a:lnTo>
                    <a:pt x="1588" y="125"/>
                  </a:lnTo>
                  <a:lnTo>
                    <a:pt x="1596" y="130"/>
                  </a:lnTo>
                  <a:lnTo>
                    <a:pt x="1602" y="136"/>
                  </a:lnTo>
                  <a:lnTo>
                    <a:pt x="1609" y="141"/>
                  </a:lnTo>
                  <a:lnTo>
                    <a:pt x="1613" y="148"/>
                  </a:lnTo>
                  <a:lnTo>
                    <a:pt x="1616" y="154"/>
                  </a:lnTo>
                  <a:lnTo>
                    <a:pt x="1619" y="161"/>
                  </a:lnTo>
                  <a:lnTo>
                    <a:pt x="1622" y="167"/>
                  </a:lnTo>
                  <a:lnTo>
                    <a:pt x="1622" y="682"/>
                  </a:lnTo>
                  <a:lnTo>
                    <a:pt x="1619" y="690"/>
                  </a:lnTo>
                  <a:lnTo>
                    <a:pt x="1616" y="696"/>
                  </a:lnTo>
                  <a:lnTo>
                    <a:pt x="1613" y="703"/>
                  </a:lnTo>
                  <a:lnTo>
                    <a:pt x="1609" y="709"/>
                  </a:lnTo>
                  <a:lnTo>
                    <a:pt x="1602" y="715"/>
                  </a:lnTo>
                  <a:lnTo>
                    <a:pt x="1596" y="721"/>
                  </a:lnTo>
                  <a:lnTo>
                    <a:pt x="1588" y="726"/>
                  </a:lnTo>
                  <a:lnTo>
                    <a:pt x="1581" y="730"/>
                  </a:lnTo>
                  <a:lnTo>
                    <a:pt x="1571" y="735"/>
                  </a:lnTo>
                  <a:lnTo>
                    <a:pt x="1562" y="739"/>
                  </a:lnTo>
                  <a:lnTo>
                    <a:pt x="1552" y="743"/>
                  </a:lnTo>
                  <a:lnTo>
                    <a:pt x="1542" y="746"/>
                  </a:lnTo>
                  <a:lnTo>
                    <a:pt x="1530" y="749"/>
                  </a:lnTo>
                  <a:lnTo>
                    <a:pt x="1519" y="751"/>
                  </a:lnTo>
                  <a:lnTo>
                    <a:pt x="1507" y="753"/>
                  </a:lnTo>
                  <a:lnTo>
                    <a:pt x="1496" y="753"/>
                  </a:lnTo>
                  <a:lnTo>
                    <a:pt x="126" y="753"/>
                  </a:lnTo>
                  <a:lnTo>
                    <a:pt x="114" y="753"/>
                  </a:lnTo>
                  <a:lnTo>
                    <a:pt x="102" y="751"/>
                  </a:lnTo>
                  <a:lnTo>
                    <a:pt x="90" y="749"/>
                  </a:lnTo>
                  <a:lnTo>
                    <a:pt x="80" y="746"/>
                  </a:lnTo>
                  <a:lnTo>
                    <a:pt x="68" y="743"/>
                  </a:lnTo>
                  <a:lnTo>
                    <a:pt x="59" y="739"/>
                  </a:lnTo>
                  <a:lnTo>
                    <a:pt x="48" y="735"/>
                  </a:lnTo>
                  <a:lnTo>
                    <a:pt x="41" y="730"/>
                  </a:lnTo>
                  <a:lnTo>
                    <a:pt x="32" y="726"/>
                  </a:lnTo>
                  <a:lnTo>
                    <a:pt x="24" y="721"/>
                  </a:lnTo>
                  <a:lnTo>
                    <a:pt x="18" y="715"/>
                  </a:lnTo>
                  <a:lnTo>
                    <a:pt x="12" y="709"/>
                  </a:lnTo>
                  <a:lnTo>
                    <a:pt x="7" y="703"/>
                  </a:lnTo>
                  <a:lnTo>
                    <a:pt x="4" y="696"/>
                  </a:lnTo>
                  <a:lnTo>
                    <a:pt x="1" y="690"/>
                  </a:lnTo>
                  <a:lnTo>
                    <a:pt x="0" y="682"/>
                  </a:lnTo>
                  <a:lnTo>
                    <a:pt x="0" y="167"/>
                  </a:lnTo>
                  <a:lnTo>
                    <a:pt x="1" y="161"/>
                  </a:lnTo>
                  <a:lnTo>
                    <a:pt x="4" y="154"/>
                  </a:lnTo>
                  <a:lnTo>
                    <a:pt x="7" y="148"/>
                  </a:lnTo>
                  <a:lnTo>
                    <a:pt x="12" y="141"/>
                  </a:lnTo>
                  <a:lnTo>
                    <a:pt x="18" y="136"/>
                  </a:lnTo>
                  <a:lnTo>
                    <a:pt x="24" y="130"/>
                  </a:lnTo>
                  <a:lnTo>
                    <a:pt x="32" y="125"/>
                  </a:lnTo>
                  <a:lnTo>
                    <a:pt x="41" y="119"/>
                  </a:lnTo>
                  <a:lnTo>
                    <a:pt x="48" y="115"/>
                  </a:lnTo>
                  <a:lnTo>
                    <a:pt x="59" y="111"/>
                  </a:lnTo>
                  <a:lnTo>
                    <a:pt x="68" y="107"/>
                  </a:lnTo>
                  <a:lnTo>
                    <a:pt x="80" y="103"/>
                  </a:lnTo>
                  <a:lnTo>
                    <a:pt x="90" y="102"/>
                  </a:lnTo>
                  <a:lnTo>
                    <a:pt x="102" y="99"/>
                  </a:lnTo>
                  <a:lnTo>
                    <a:pt x="114" y="97"/>
                  </a:lnTo>
                  <a:lnTo>
                    <a:pt x="126" y="96"/>
                  </a:lnTo>
                  <a:lnTo>
                    <a:pt x="245" y="96"/>
                  </a:lnTo>
                  <a:lnTo>
                    <a:pt x="131" y="0"/>
                  </a:lnTo>
                  <a:lnTo>
                    <a:pt x="407" y="96"/>
                  </a:lnTo>
                  <a:lnTo>
                    <a:pt x="1496" y="96"/>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4767" name="Text Box 245"/>
            <p:cNvSpPr txBox="1">
              <a:spLocks noChangeArrowheads="1"/>
            </p:cNvSpPr>
            <p:nvPr/>
          </p:nvSpPr>
          <p:spPr bwMode="auto">
            <a:xfrm>
              <a:off x="4873" y="2209"/>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a list of the com name servers.  Ask one of them</a:t>
              </a:r>
              <a:r>
                <a:rPr lang="en-US" sz="1600" i="1">
                  <a:solidFill>
                    <a:srgbClr val="000000"/>
                  </a:solidFill>
                </a:rPr>
                <a:t>.</a:t>
              </a:r>
              <a:endParaRPr lang="en-US" sz="2200"/>
            </a:p>
          </p:txBody>
        </p:sp>
      </p:grpSp>
      <p:sp>
        <p:nvSpPr>
          <p:cNvPr id="63734" name="Line 246"/>
          <p:cNvSpPr>
            <a:spLocks noChangeShapeType="1"/>
          </p:cNvSpPr>
          <p:nvPr/>
        </p:nvSpPr>
        <p:spPr bwMode="auto">
          <a:xfrm flipV="1">
            <a:off x="3409950" y="2589213"/>
            <a:ext cx="2452688" cy="306387"/>
          </a:xfrm>
          <a:prstGeom prst="line">
            <a:avLst/>
          </a:prstGeom>
          <a:noFill/>
          <a:ln w="31591">
            <a:solidFill>
              <a:srgbClr val="000000"/>
            </a:solidFill>
            <a:round/>
            <a:headEnd type="triangle" w="med" len="med"/>
            <a:tailEnd/>
          </a:ln>
        </p:spPr>
        <p:txBody>
          <a:bodyPr wrap="none" anchor="ct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734"/>
                                        </p:tgtEl>
                                        <p:attrNameLst>
                                          <p:attrName>style.visibility</p:attrName>
                                        </p:attrNameLst>
                                      </p:cBhvr>
                                      <p:to>
                                        <p:strVal val="visible"/>
                                      </p:to>
                                    </p:set>
                                    <p:animEffect transition="in" filter="wipe(right)">
                                      <p:cBhvr>
                                        <p:cTn id="12" dur="500"/>
                                        <p:tgtEl>
                                          <p:spTgt spid="6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9"/>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5779" name="Rectangle 30"/>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name server dakota asks a com name server, f, for www.nominum.com’s address</a:t>
            </a:r>
          </a:p>
        </p:txBody>
      </p:sp>
      <p:grpSp>
        <p:nvGrpSpPr>
          <p:cNvPr id="2" name="Group 2"/>
          <p:cNvGrpSpPr>
            <a:grpSpLocks/>
          </p:cNvGrpSpPr>
          <p:nvPr/>
        </p:nvGrpSpPr>
        <p:grpSpPr bwMode="auto">
          <a:xfrm>
            <a:off x="1176338" y="4594225"/>
            <a:ext cx="849312" cy="992188"/>
            <a:chOff x="815" y="3280"/>
            <a:chExt cx="589" cy="708"/>
          </a:xfrm>
        </p:grpSpPr>
        <p:sp>
          <p:nvSpPr>
            <p:cNvPr id="76103"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6104"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6105"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6106"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6107"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6108"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6109"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110"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111"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112"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113"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114"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115"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6116"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6117"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118"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6119"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6120"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6121"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6122"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6123"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6124"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6125"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6126"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127"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6128"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sp>
        <p:nvSpPr>
          <p:cNvPr id="75782" name="Text Box 31"/>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5783" name="Text Box 32"/>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grpSp>
        <p:nvGrpSpPr>
          <p:cNvPr id="3" name="Group 33"/>
          <p:cNvGrpSpPr>
            <a:grpSpLocks/>
          </p:cNvGrpSpPr>
          <p:nvPr/>
        </p:nvGrpSpPr>
        <p:grpSpPr bwMode="auto">
          <a:xfrm>
            <a:off x="5986463" y="2457450"/>
            <a:ext cx="631825" cy="1076325"/>
            <a:chOff x="4148" y="1616"/>
            <a:chExt cx="438" cy="768"/>
          </a:xfrm>
        </p:grpSpPr>
        <p:sp>
          <p:nvSpPr>
            <p:cNvPr id="76000"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6001"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002" name="Line 36"/>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6003"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004"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005"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006" name="Line 40"/>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6007" name="AutoShape 41"/>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6008"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009"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6010"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011"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012"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6013"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014"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015"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6016"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017"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018"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019"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6020"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021"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022"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23"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24"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25"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60"/>
            <p:cNvGrpSpPr>
              <a:grpSpLocks/>
            </p:cNvGrpSpPr>
            <p:nvPr/>
          </p:nvGrpSpPr>
          <p:grpSpPr bwMode="auto">
            <a:xfrm>
              <a:off x="4298" y="1674"/>
              <a:ext cx="238" cy="152"/>
              <a:chOff x="4298" y="1674"/>
              <a:chExt cx="238" cy="152"/>
            </a:xfrm>
          </p:grpSpPr>
          <p:sp>
            <p:nvSpPr>
              <p:cNvPr id="76083" name="Line 61"/>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6084" name="Line 62"/>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6085" name="Line 63"/>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6086" name="Line 64"/>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6087" name="Line 65"/>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6088" name="Line 66"/>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6089" name="Line 67"/>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6090" name="Line 68"/>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6091" name="Line 69"/>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6092" name="Line 70"/>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6093" name="Line 71"/>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6094" name="Line 72"/>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6095" name="Line 73"/>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6096" name="Line 74"/>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6097" name="Line 75"/>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6098" name="Line 76"/>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6099" name="Line 77"/>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6100" name="Line 78"/>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6101" name="Line 79"/>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6102" name="Line 80"/>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6027"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028"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29"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30"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31"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6"/>
            <p:cNvGrpSpPr>
              <a:grpSpLocks/>
            </p:cNvGrpSpPr>
            <p:nvPr/>
          </p:nvGrpSpPr>
          <p:grpSpPr bwMode="auto">
            <a:xfrm>
              <a:off x="4298" y="1933"/>
              <a:ext cx="238" cy="151"/>
              <a:chOff x="4298" y="1933"/>
              <a:chExt cx="238" cy="151"/>
            </a:xfrm>
          </p:grpSpPr>
          <p:sp>
            <p:nvSpPr>
              <p:cNvPr id="76063" name="Line 87"/>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6064" name="Line 88"/>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6065" name="Line 89"/>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6066" name="Line 90"/>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6067" name="Line 91"/>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6068" name="Line 92"/>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6069" name="Line 93"/>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6070" name="Line 94"/>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6071" name="Line 95"/>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6072" name="Line 96"/>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6073" name="Line 97"/>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6074" name="Line 98"/>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6075" name="Line 99"/>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6076" name="Line 100"/>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6077" name="Line 101"/>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6078" name="Line 102"/>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6079" name="Line 103"/>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6080" name="Line 104"/>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6081" name="Line 105"/>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6082" name="Line 106"/>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6033"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034"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35"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36"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037"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12"/>
            <p:cNvGrpSpPr>
              <a:grpSpLocks/>
            </p:cNvGrpSpPr>
            <p:nvPr/>
          </p:nvGrpSpPr>
          <p:grpSpPr bwMode="auto">
            <a:xfrm>
              <a:off x="4298" y="2180"/>
              <a:ext cx="238" cy="152"/>
              <a:chOff x="4298" y="2180"/>
              <a:chExt cx="238" cy="152"/>
            </a:xfrm>
          </p:grpSpPr>
          <p:sp>
            <p:nvSpPr>
              <p:cNvPr id="76043" name="Line 113"/>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6044" name="Line 114"/>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6045" name="Line 115"/>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6046" name="Line 116"/>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6047" name="Line 117"/>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6048" name="Line 118"/>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6049" name="Line 119"/>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6050" name="Line 120"/>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6051" name="Line 121"/>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6052" name="Line 122"/>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6053" name="Line 123"/>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6054" name="Line 124"/>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6055" name="Line 125"/>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6056" name="Line 126"/>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6057" name="Line 127"/>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6058" name="Line 128"/>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6059" name="Line 129"/>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6060" name="Line 130"/>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6061" name="Line 131"/>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6062" name="Line 132"/>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6039"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040"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6041"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042"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5785" name="Text Box 137"/>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7" name="Group 138"/>
          <p:cNvGrpSpPr>
            <a:grpSpLocks/>
          </p:cNvGrpSpPr>
          <p:nvPr/>
        </p:nvGrpSpPr>
        <p:grpSpPr bwMode="auto">
          <a:xfrm>
            <a:off x="2563813" y="2538413"/>
            <a:ext cx="631825" cy="1074737"/>
            <a:chOff x="1777" y="1812"/>
            <a:chExt cx="437" cy="767"/>
          </a:xfrm>
        </p:grpSpPr>
        <p:sp>
          <p:nvSpPr>
            <p:cNvPr id="75897"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5898"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5899" name="Line 141"/>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5900"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901"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902"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903" name="Line 145"/>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5904" name="AutoShape 146"/>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5905"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5906"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5907"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5908"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909"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5910"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911"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912"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5913"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5914"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5915"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5916"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5917"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5918"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919"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0"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1"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2"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5"/>
            <p:cNvGrpSpPr>
              <a:grpSpLocks/>
            </p:cNvGrpSpPr>
            <p:nvPr/>
          </p:nvGrpSpPr>
          <p:grpSpPr bwMode="auto">
            <a:xfrm>
              <a:off x="1927" y="1870"/>
              <a:ext cx="238" cy="152"/>
              <a:chOff x="1927" y="1870"/>
              <a:chExt cx="238" cy="152"/>
            </a:xfrm>
          </p:grpSpPr>
          <p:sp>
            <p:nvSpPr>
              <p:cNvPr id="75980" name="Line 166"/>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5981" name="Line 167"/>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5982" name="Line 168"/>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5983" name="Line 169"/>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5984" name="Line 170"/>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5985" name="Line 171"/>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5986" name="Line 172"/>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5987" name="Line 173"/>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5988" name="Line 174"/>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5989" name="Line 175"/>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5990" name="Line 176"/>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5991" name="Line 177"/>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5992" name="Line 178"/>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5993" name="Line 179"/>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5994" name="Line 180"/>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5995" name="Line 181"/>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5996" name="Line 182"/>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5997" name="Line 183"/>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5998" name="Line 184"/>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5999" name="Line 185"/>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5924"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925"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6"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7"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28"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91"/>
            <p:cNvGrpSpPr>
              <a:grpSpLocks/>
            </p:cNvGrpSpPr>
            <p:nvPr/>
          </p:nvGrpSpPr>
          <p:grpSpPr bwMode="auto">
            <a:xfrm>
              <a:off x="1927" y="2129"/>
              <a:ext cx="238" cy="152"/>
              <a:chOff x="1927" y="2129"/>
              <a:chExt cx="238" cy="152"/>
            </a:xfrm>
          </p:grpSpPr>
          <p:sp>
            <p:nvSpPr>
              <p:cNvPr id="75960" name="Line 192"/>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5961" name="Line 193"/>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5962" name="Line 194"/>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5963" name="Line 195"/>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5964" name="Line 196"/>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5965" name="Line 197"/>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5966" name="Line 198"/>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5967" name="Line 199"/>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5968" name="Line 200"/>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5969" name="Line 201"/>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5970" name="Line 202"/>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5971" name="Line 203"/>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5972" name="Line 204"/>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5973" name="Line 205"/>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5974" name="Line 206"/>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5975" name="Line 207"/>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5976" name="Line 208"/>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5977" name="Line 209"/>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5978" name="Line 210"/>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5979" name="Line 211"/>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5930"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931"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32"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33"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934"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7"/>
            <p:cNvGrpSpPr>
              <a:grpSpLocks/>
            </p:cNvGrpSpPr>
            <p:nvPr/>
          </p:nvGrpSpPr>
          <p:grpSpPr bwMode="auto">
            <a:xfrm>
              <a:off x="1927" y="2376"/>
              <a:ext cx="238" cy="152"/>
              <a:chOff x="1927" y="2376"/>
              <a:chExt cx="238" cy="152"/>
            </a:xfrm>
          </p:grpSpPr>
          <p:sp>
            <p:nvSpPr>
              <p:cNvPr id="75940" name="Line 218"/>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5941" name="Line 219"/>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5942" name="Line 220"/>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5943" name="Line 221"/>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5944" name="Line 222"/>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5945" name="Line 223"/>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5946" name="Line 224"/>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5947" name="Line 225"/>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5948" name="Line 226"/>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5949" name="Line 227"/>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5950" name="Line 228"/>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5951" name="Line 229"/>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5952" name="Line 230"/>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5953" name="Line 231"/>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5954" name="Line 232"/>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5955" name="Line 233"/>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5956" name="Line 234"/>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5957" name="Line 235"/>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5958" name="Line 236"/>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5959" name="Line 237"/>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5936"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5937"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5938"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5939"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5787" name="Text Box 242"/>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64755" name="Line 243"/>
          <p:cNvSpPr>
            <a:spLocks noChangeShapeType="1"/>
          </p:cNvSpPr>
          <p:nvPr/>
        </p:nvSpPr>
        <p:spPr bwMode="auto">
          <a:xfrm>
            <a:off x="3322638" y="3422650"/>
            <a:ext cx="2744787" cy="901700"/>
          </a:xfrm>
          <a:prstGeom prst="line">
            <a:avLst/>
          </a:prstGeom>
          <a:noFill/>
          <a:ln w="31591">
            <a:solidFill>
              <a:srgbClr val="000000"/>
            </a:solidFill>
            <a:round/>
            <a:headEnd/>
            <a:tailEnd type="triangle" w="med" len="med"/>
          </a:ln>
        </p:spPr>
        <p:txBody>
          <a:bodyPr wrap="none" anchor="ctr"/>
          <a:lstStyle/>
          <a:p>
            <a:endParaRPr lang="en-US"/>
          </a:p>
        </p:txBody>
      </p:sp>
      <p:grpSp>
        <p:nvGrpSpPr>
          <p:cNvPr id="11" name="Group 244"/>
          <p:cNvGrpSpPr>
            <a:grpSpLocks/>
          </p:cNvGrpSpPr>
          <p:nvPr/>
        </p:nvGrpSpPr>
        <p:grpSpPr bwMode="auto">
          <a:xfrm>
            <a:off x="3406775" y="2420938"/>
            <a:ext cx="2343150" cy="1055687"/>
            <a:chOff x="2310" y="1639"/>
            <a:chExt cx="1623" cy="754"/>
          </a:xfrm>
        </p:grpSpPr>
        <p:sp>
          <p:nvSpPr>
            <p:cNvPr id="75895" name="Freeform 245"/>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5896" name="Text Box 246"/>
            <p:cNvSpPr txBox="1">
              <a:spLocks noChangeArrowheads="1"/>
            </p:cNvSpPr>
            <p:nvPr/>
          </p:nvSpPr>
          <p:spPr bwMode="auto">
            <a:xfrm>
              <a:off x="2480" y="1712"/>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What’s the IP address of www.nominum.com?</a:t>
              </a:r>
              <a:endParaRPr lang="en-US" sz="2200"/>
            </a:p>
          </p:txBody>
        </p:sp>
      </p:grpSp>
      <p:grpSp>
        <p:nvGrpSpPr>
          <p:cNvPr id="12" name="Group 247"/>
          <p:cNvGrpSpPr>
            <a:grpSpLocks/>
          </p:cNvGrpSpPr>
          <p:nvPr/>
        </p:nvGrpSpPr>
        <p:grpSpPr bwMode="auto">
          <a:xfrm>
            <a:off x="6781800" y="4114800"/>
            <a:ext cx="631825" cy="1074738"/>
            <a:chOff x="4301" y="2849"/>
            <a:chExt cx="438" cy="768"/>
          </a:xfrm>
        </p:grpSpPr>
        <p:sp>
          <p:nvSpPr>
            <p:cNvPr id="75792" name="AutoShape 248"/>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5793" name="AutoShape 249"/>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5794" name="Line 250"/>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75795" name="Freeform 251"/>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796" name="Freeform 252"/>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797" name="Freeform 253"/>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5798" name="Line 254"/>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75799" name="AutoShape 255"/>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5800" name="AutoShape 256"/>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5801" name="AutoShape 257"/>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5802" name="AutoShape 258"/>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5803" name="AutoShape 259"/>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804" name="AutoShape 260"/>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5805" name="AutoShape 261"/>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806" name="AutoShape 262"/>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5807" name="AutoShape 263"/>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5808" name="AutoShape 264"/>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5809" name="Oval 265"/>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5810" name="Oval 266"/>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75811" name="Freeform 267"/>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5812" name="AutoShape 268"/>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5813" name="AutoShape 269"/>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814" name="AutoShape 270"/>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15" name="AutoShape 271"/>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16" name="AutoShape 272"/>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17" name="AutoShape 273"/>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4"/>
            <p:cNvGrpSpPr>
              <a:grpSpLocks/>
            </p:cNvGrpSpPr>
            <p:nvPr/>
          </p:nvGrpSpPr>
          <p:grpSpPr bwMode="auto">
            <a:xfrm>
              <a:off x="4451" y="2907"/>
              <a:ext cx="239" cy="152"/>
              <a:chOff x="4451" y="2907"/>
              <a:chExt cx="239" cy="152"/>
            </a:xfrm>
          </p:grpSpPr>
          <p:sp>
            <p:nvSpPr>
              <p:cNvPr id="75875" name="Line 275"/>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75876" name="Line 276"/>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75877" name="Line 277"/>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75878" name="Line 278"/>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75879" name="Line 279"/>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75880" name="Line 280"/>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75881" name="Line 281"/>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75882" name="Line 282"/>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75883" name="Line 283"/>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75884" name="Line 284"/>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75885" name="Line 285"/>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75886" name="Line 286"/>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75887" name="Line 287"/>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75888" name="Line 288"/>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75889" name="Line 289"/>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75890" name="Line 290"/>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75891" name="Line 291"/>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75892" name="Line 292"/>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75893" name="Line 293"/>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75894" name="Line 294"/>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75819" name="AutoShape 295"/>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820" name="AutoShape 296"/>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1" name="AutoShape 297"/>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2" name="AutoShape 298"/>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3" name="AutoShape 299"/>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300"/>
            <p:cNvGrpSpPr>
              <a:grpSpLocks/>
            </p:cNvGrpSpPr>
            <p:nvPr/>
          </p:nvGrpSpPr>
          <p:grpSpPr bwMode="auto">
            <a:xfrm>
              <a:off x="4451" y="3166"/>
              <a:ext cx="239" cy="152"/>
              <a:chOff x="4451" y="3166"/>
              <a:chExt cx="239" cy="152"/>
            </a:xfrm>
          </p:grpSpPr>
          <p:sp>
            <p:nvSpPr>
              <p:cNvPr id="75855" name="Line 301"/>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75856" name="Line 302"/>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75857" name="Line 303"/>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75858" name="Line 304"/>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75859" name="Line 305"/>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75860" name="Line 306"/>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75861" name="Line 307"/>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75862" name="Line 308"/>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75863" name="Line 309"/>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75864" name="Line 310"/>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75865" name="Line 311"/>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75866" name="Line 312"/>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75867" name="Line 313"/>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75868" name="Line 314"/>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75869" name="Line 315"/>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75870" name="Line 316"/>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75871" name="Line 317"/>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75872" name="Line 318"/>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75873" name="Line 319"/>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75874" name="Line 320"/>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75825" name="AutoShape 321"/>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5826" name="AutoShape 322"/>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7" name="AutoShape 323"/>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8" name="AutoShape 324"/>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5829" name="AutoShape 325"/>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6"/>
            <p:cNvGrpSpPr>
              <a:grpSpLocks/>
            </p:cNvGrpSpPr>
            <p:nvPr/>
          </p:nvGrpSpPr>
          <p:grpSpPr bwMode="auto">
            <a:xfrm>
              <a:off x="4451" y="3414"/>
              <a:ext cx="239" cy="151"/>
              <a:chOff x="4451" y="3414"/>
              <a:chExt cx="239" cy="151"/>
            </a:xfrm>
          </p:grpSpPr>
          <p:sp>
            <p:nvSpPr>
              <p:cNvPr id="75835" name="Line 327"/>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75836" name="Line 328"/>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75837" name="Line 329"/>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75838" name="Line 330"/>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75839" name="Line 331"/>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75840" name="Line 332"/>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75841" name="Line 333"/>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75842" name="Line 334"/>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75843" name="Line 335"/>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75844" name="Line 336"/>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75845" name="Line 337"/>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75846" name="Line 338"/>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75847" name="Line 339"/>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75848" name="Line 340"/>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75849" name="Line 341"/>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75850" name="Line 342"/>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75851" name="Line 343"/>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75852" name="Line 344"/>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75853" name="Line 345"/>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75854" name="Line 346"/>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75831" name="AutoShape 347"/>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5832" name="Freeform 348"/>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5833" name="AutoShape 349"/>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5834" name="Freeform 350"/>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5791" name="Text Box 351"/>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755"/>
                                        </p:tgtEl>
                                        <p:attrNameLst>
                                          <p:attrName>style.visibility</p:attrName>
                                        </p:attrNameLst>
                                      </p:cBhvr>
                                      <p:to>
                                        <p:strVal val="visible"/>
                                      </p:to>
                                    </p:set>
                                    <p:animEffect transition="in" filter="wipe(left)">
                                      <p:cBhvr>
                                        <p:cTn id="12" dur="500"/>
                                        <p:tgtEl>
                                          <p:spTgt spid="6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133"/>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6803" name="Rectangle 134"/>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com name server f refers dakota to the nominum.com name servers</a:t>
            </a:r>
          </a:p>
        </p:txBody>
      </p:sp>
      <p:grpSp>
        <p:nvGrpSpPr>
          <p:cNvPr id="2" name="Group 2"/>
          <p:cNvGrpSpPr>
            <a:grpSpLocks/>
          </p:cNvGrpSpPr>
          <p:nvPr/>
        </p:nvGrpSpPr>
        <p:grpSpPr bwMode="auto">
          <a:xfrm>
            <a:off x="1176338" y="4594225"/>
            <a:ext cx="849312" cy="992188"/>
            <a:chOff x="815" y="3280"/>
            <a:chExt cx="589" cy="708"/>
          </a:xfrm>
        </p:grpSpPr>
        <p:sp>
          <p:nvSpPr>
            <p:cNvPr id="77127"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7128"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7129"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7130"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7131"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7132"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7133"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134"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135"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136"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137"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138"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139"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7140"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7141"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142"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7143"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7144"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7145"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7146"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7147"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7148"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7149"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7150"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151"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7152"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3" name="Group 29"/>
          <p:cNvGrpSpPr>
            <a:grpSpLocks/>
          </p:cNvGrpSpPr>
          <p:nvPr/>
        </p:nvGrpSpPr>
        <p:grpSpPr bwMode="auto">
          <a:xfrm>
            <a:off x="6781800" y="4114800"/>
            <a:ext cx="631825" cy="1074738"/>
            <a:chOff x="4301" y="2849"/>
            <a:chExt cx="438" cy="768"/>
          </a:xfrm>
        </p:grpSpPr>
        <p:sp>
          <p:nvSpPr>
            <p:cNvPr id="77024"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7025"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026" name="Line 32"/>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77027"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028"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029"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030" name="Line 36"/>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77031" name="AutoShape 37"/>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7032"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033"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7034"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035"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036"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7037"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038"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039"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7040"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041"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042"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043"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7044"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045"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046"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47"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48"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49"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56"/>
            <p:cNvGrpSpPr>
              <a:grpSpLocks/>
            </p:cNvGrpSpPr>
            <p:nvPr/>
          </p:nvGrpSpPr>
          <p:grpSpPr bwMode="auto">
            <a:xfrm>
              <a:off x="4451" y="2907"/>
              <a:ext cx="239" cy="152"/>
              <a:chOff x="4451" y="2907"/>
              <a:chExt cx="239" cy="152"/>
            </a:xfrm>
          </p:grpSpPr>
          <p:sp>
            <p:nvSpPr>
              <p:cNvPr id="77107" name="Line 57"/>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77108" name="Line 58"/>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77109" name="Line 59"/>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77110" name="Line 60"/>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77111" name="Line 61"/>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77112" name="Line 62"/>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77113" name="Line 63"/>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77114" name="Line 64"/>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77115" name="Line 65"/>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77116" name="Line 66"/>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77117" name="Line 67"/>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77118" name="Line 68"/>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77119" name="Line 69"/>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77120" name="Line 70"/>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77121" name="Line 71"/>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77122" name="Line 72"/>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77123" name="Line 73"/>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77124" name="Line 74"/>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77125" name="Line 75"/>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77126" name="Line 76"/>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77051"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052"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53"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54"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55"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2"/>
            <p:cNvGrpSpPr>
              <a:grpSpLocks/>
            </p:cNvGrpSpPr>
            <p:nvPr/>
          </p:nvGrpSpPr>
          <p:grpSpPr bwMode="auto">
            <a:xfrm>
              <a:off x="4451" y="3166"/>
              <a:ext cx="239" cy="152"/>
              <a:chOff x="4451" y="3166"/>
              <a:chExt cx="239" cy="152"/>
            </a:xfrm>
          </p:grpSpPr>
          <p:sp>
            <p:nvSpPr>
              <p:cNvPr id="77087" name="Line 83"/>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77088" name="Line 84"/>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77089" name="Line 85"/>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77090" name="Line 86"/>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77091" name="Line 87"/>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77092" name="Line 88"/>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77093" name="Line 89"/>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77094" name="Line 90"/>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77095" name="Line 91"/>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77096" name="Line 92"/>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77097" name="Line 93"/>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77098" name="Line 94"/>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77099" name="Line 95"/>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77100" name="Line 96"/>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77101" name="Line 97"/>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77102" name="Line 98"/>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77103" name="Line 99"/>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77104" name="Line 100"/>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77105" name="Line 101"/>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77106" name="Line 102"/>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77057"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058"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59"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60"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061"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08"/>
            <p:cNvGrpSpPr>
              <a:grpSpLocks/>
            </p:cNvGrpSpPr>
            <p:nvPr/>
          </p:nvGrpSpPr>
          <p:grpSpPr bwMode="auto">
            <a:xfrm>
              <a:off x="4451" y="3414"/>
              <a:ext cx="239" cy="151"/>
              <a:chOff x="4451" y="3414"/>
              <a:chExt cx="239" cy="151"/>
            </a:xfrm>
          </p:grpSpPr>
          <p:sp>
            <p:nvSpPr>
              <p:cNvPr id="77067" name="Line 109"/>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77068" name="Line 110"/>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77069" name="Line 111"/>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77070" name="Line 112"/>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77071" name="Line 113"/>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77072" name="Line 114"/>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77073" name="Line 115"/>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77074" name="Line 116"/>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77075" name="Line 117"/>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77076" name="Line 118"/>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77077" name="Line 119"/>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77078" name="Line 120"/>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77079" name="Line 121"/>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77080" name="Line 122"/>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77081" name="Line 123"/>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77082" name="Line 124"/>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77083" name="Line 125"/>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77084" name="Line 126"/>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77085" name="Line 127"/>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77086" name="Line 128"/>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77063"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064"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7065"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066"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6807" name="Text Box 135"/>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6808" name="Text Box 136"/>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76809" name="Text Box 137"/>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7" name="Group 138"/>
          <p:cNvGrpSpPr>
            <a:grpSpLocks/>
          </p:cNvGrpSpPr>
          <p:nvPr/>
        </p:nvGrpSpPr>
        <p:grpSpPr bwMode="auto">
          <a:xfrm>
            <a:off x="5986463" y="2457450"/>
            <a:ext cx="631825" cy="1076325"/>
            <a:chOff x="4148" y="1616"/>
            <a:chExt cx="438" cy="768"/>
          </a:xfrm>
        </p:grpSpPr>
        <p:sp>
          <p:nvSpPr>
            <p:cNvPr id="76921" name="AutoShape 139"/>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6922" name="AutoShape 140"/>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923" name="Line 141"/>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6924" name="Freeform 142"/>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925" name="Freeform 143"/>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926" name="Freeform 144"/>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927" name="Line 145"/>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6928" name="AutoShape 146"/>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6929" name="AutoShape 147"/>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930" name="AutoShape 148"/>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6931" name="AutoShape 149"/>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932" name="AutoShape 150"/>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933" name="AutoShape 151"/>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6934" name="AutoShape 152"/>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935" name="AutoShape 153"/>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936" name="AutoShape 154"/>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6937" name="AutoShape 155"/>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938" name="Oval 156"/>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939" name="Oval 157"/>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940" name="Freeform 158"/>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6941" name="AutoShape 159"/>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942" name="AutoShape 160"/>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943" name="AutoShape 161"/>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44" name="AutoShape 162"/>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45" name="AutoShape 163"/>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46" name="AutoShape 164"/>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5"/>
            <p:cNvGrpSpPr>
              <a:grpSpLocks/>
            </p:cNvGrpSpPr>
            <p:nvPr/>
          </p:nvGrpSpPr>
          <p:grpSpPr bwMode="auto">
            <a:xfrm>
              <a:off x="4298" y="1674"/>
              <a:ext cx="238" cy="152"/>
              <a:chOff x="4298" y="1674"/>
              <a:chExt cx="238" cy="152"/>
            </a:xfrm>
          </p:grpSpPr>
          <p:sp>
            <p:nvSpPr>
              <p:cNvPr id="77004" name="Line 166"/>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7005" name="Line 167"/>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7006" name="Line 168"/>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7007" name="Line 169"/>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7008" name="Line 170"/>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7009" name="Line 171"/>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7010" name="Line 172"/>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7011" name="Line 173"/>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7012" name="Line 174"/>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7013" name="Line 175"/>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7014" name="Line 176"/>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7015" name="Line 177"/>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7016" name="Line 178"/>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7017" name="Line 179"/>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7018" name="Line 180"/>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7019" name="Line 181"/>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7020" name="Line 182"/>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7021" name="Line 183"/>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7022" name="Line 184"/>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7023" name="Line 185"/>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6948" name="AutoShape 186"/>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949" name="AutoShape 187"/>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0" name="AutoShape 188"/>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1" name="AutoShape 189"/>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2" name="AutoShape 190"/>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91"/>
            <p:cNvGrpSpPr>
              <a:grpSpLocks/>
            </p:cNvGrpSpPr>
            <p:nvPr/>
          </p:nvGrpSpPr>
          <p:grpSpPr bwMode="auto">
            <a:xfrm>
              <a:off x="4298" y="1933"/>
              <a:ext cx="238" cy="151"/>
              <a:chOff x="4298" y="1933"/>
              <a:chExt cx="238" cy="151"/>
            </a:xfrm>
          </p:grpSpPr>
          <p:sp>
            <p:nvSpPr>
              <p:cNvPr id="76984" name="Line 192"/>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6985" name="Line 193"/>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6986" name="Line 194"/>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6987" name="Line 195"/>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6988" name="Line 196"/>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6989" name="Line 197"/>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6990" name="Line 198"/>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6991" name="Line 199"/>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6992" name="Line 200"/>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6993" name="Line 201"/>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6994" name="Line 202"/>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6995" name="Line 203"/>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6996" name="Line 204"/>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6997" name="Line 205"/>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6998" name="Line 206"/>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6999" name="Line 207"/>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7000" name="Line 208"/>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7001" name="Line 209"/>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7002" name="Line 210"/>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7003" name="Line 211"/>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6954" name="AutoShape 212"/>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955" name="AutoShape 213"/>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6" name="AutoShape 214"/>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7" name="AutoShape 215"/>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958" name="AutoShape 216"/>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7"/>
            <p:cNvGrpSpPr>
              <a:grpSpLocks/>
            </p:cNvGrpSpPr>
            <p:nvPr/>
          </p:nvGrpSpPr>
          <p:grpSpPr bwMode="auto">
            <a:xfrm>
              <a:off x="4298" y="2180"/>
              <a:ext cx="238" cy="152"/>
              <a:chOff x="4298" y="2180"/>
              <a:chExt cx="238" cy="152"/>
            </a:xfrm>
          </p:grpSpPr>
          <p:sp>
            <p:nvSpPr>
              <p:cNvPr id="76964" name="Line 218"/>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6965" name="Line 219"/>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6966" name="Line 220"/>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6967" name="Line 221"/>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6968" name="Line 222"/>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6969" name="Line 223"/>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6970" name="Line 224"/>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6971" name="Line 225"/>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6972" name="Line 226"/>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6973" name="Line 227"/>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6974" name="Line 228"/>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6975" name="Line 229"/>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6976" name="Line 230"/>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6977" name="Line 231"/>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6978" name="Line 232"/>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6979" name="Line 233"/>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6980" name="Line 234"/>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6981" name="Line 235"/>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6982" name="Line 236"/>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6983" name="Line 237"/>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6960" name="AutoShape 238"/>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961" name="Freeform 239"/>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6962" name="AutoShape 240"/>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963" name="Freeform 241"/>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6811" name="Text Box 242"/>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1" name="Group 243"/>
          <p:cNvGrpSpPr>
            <a:grpSpLocks/>
          </p:cNvGrpSpPr>
          <p:nvPr/>
        </p:nvGrpSpPr>
        <p:grpSpPr bwMode="auto">
          <a:xfrm>
            <a:off x="2563813" y="2538413"/>
            <a:ext cx="631825" cy="1074737"/>
            <a:chOff x="1777" y="1812"/>
            <a:chExt cx="437" cy="767"/>
          </a:xfrm>
        </p:grpSpPr>
        <p:sp>
          <p:nvSpPr>
            <p:cNvPr id="76818" name="AutoShape 244"/>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6819" name="AutoShape 245"/>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6820" name="Line 246"/>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6821" name="Freeform 247"/>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822" name="Freeform 248"/>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823" name="Freeform 249"/>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6824" name="Line 250"/>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6825" name="AutoShape 251"/>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6826" name="AutoShape 252"/>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827" name="AutoShape 253"/>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6828" name="AutoShape 254"/>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6829" name="AutoShape 255"/>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830" name="AutoShape 256"/>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6831" name="AutoShape 257"/>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832" name="AutoShape 258"/>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6833" name="AutoShape 259"/>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6834" name="AutoShape 260"/>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835" name="Oval 261"/>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836" name="Oval 262"/>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6837" name="Freeform 263"/>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6838" name="AutoShape 264"/>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6839" name="AutoShape 265"/>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840" name="AutoShape 266"/>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1" name="AutoShape 267"/>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2" name="AutoShape 268"/>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3" name="AutoShape 269"/>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2" name="Group 270"/>
            <p:cNvGrpSpPr>
              <a:grpSpLocks/>
            </p:cNvGrpSpPr>
            <p:nvPr/>
          </p:nvGrpSpPr>
          <p:grpSpPr bwMode="auto">
            <a:xfrm>
              <a:off x="1927" y="1870"/>
              <a:ext cx="238" cy="152"/>
              <a:chOff x="1927" y="1870"/>
              <a:chExt cx="238" cy="152"/>
            </a:xfrm>
          </p:grpSpPr>
          <p:sp>
            <p:nvSpPr>
              <p:cNvPr id="76901" name="Line 271"/>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6902" name="Line 272"/>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6903" name="Line 273"/>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6904" name="Line 274"/>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6905" name="Line 275"/>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6906" name="Line 276"/>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6907" name="Line 277"/>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6908" name="Line 278"/>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6909" name="Line 279"/>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6910" name="Line 280"/>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6911" name="Line 281"/>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6912" name="Line 282"/>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6913" name="Line 283"/>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6914" name="Line 284"/>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6915" name="Line 285"/>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6916" name="Line 286"/>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6917" name="Line 287"/>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6918" name="Line 288"/>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6919" name="Line 289"/>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6920" name="Line 290"/>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6845" name="AutoShape 291"/>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846" name="AutoShape 292"/>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7" name="AutoShape 293"/>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8" name="AutoShape 294"/>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49" name="AutoShape 295"/>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96"/>
            <p:cNvGrpSpPr>
              <a:grpSpLocks/>
            </p:cNvGrpSpPr>
            <p:nvPr/>
          </p:nvGrpSpPr>
          <p:grpSpPr bwMode="auto">
            <a:xfrm>
              <a:off x="1927" y="2129"/>
              <a:ext cx="238" cy="152"/>
              <a:chOff x="1927" y="2129"/>
              <a:chExt cx="238" cy="152"/>
            </a:xfrm>
          </p:grpSpPr>
          <p:sp>
            <p:nvSpPr>
              <p:cNvPr id="76881" name="Line 297"/>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6882" name="Line 298"/>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6883" name="Line 299"/>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6884" name="Line 300"/>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6885" name="Line 301"/>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6886" name="Line 302"/>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6887" name="Line 303"/>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6888" name="Line 304"/>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6889" name="Line 305"/>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6890" name="Line 306"/>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6891" name="Line 307"/>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6892" name="Line 308"/>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6893" name="Line 309"/>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6894" name="Line 310"/>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6895" name="Line 311"/>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6896" name="Line 312"/>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6897" name="Line 313"/>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6898" name="Line 314"/>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6899" name="Line 315"/>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6900" name="Line 316"/>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6851" name="AutoShape 317"/>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6852" name="AutoShape 318"/>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53" name="AutoShape 319"/>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54" name="AutoShape 320"/>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6855" name="AutoShape 321"/>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322"/>
            <p:cNvGrpSpPr>
              <a:grpSpLocks/>
            </p:cNvGrpSpPr>
            <p:nvPr/>
          </p:nvGrpSpPr>
          <p:grpSpPr bwMode="auto">
            <a:xfrm>
              <a:off x="1927" y="2376"/>
              <a:ext cx="238" cy="152"/>
              <a:chOff x="1927" y="2376"/>
              <a:chExt cx="238" cy="152"/>
            </a:xfrm>
          </p:grpSpPr>
          <p:sp>
            <p:nvSpPr>
              <p:cNvPr id="76861" name="Line 323"/>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6862" name="Line 324"/>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6863" name="Line 325"/>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6864" name="Line 326"/>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6865" name="Line 327"/>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6866" name="Line 328"/>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6867" name="Line 329"/>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6868" name="Line 330"/>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6869" name="Line 331"/>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6870" name="Line 332"/>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6871" name="Line 333"/>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6872" name="Line 334"/>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6873" name="Line 335"/>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6874" name="Line 336"/>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6875" name="Line 337"/>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6876" name="Line 338"/>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6877" name="Line 339"/>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6878" name="Line 340"/>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6879" name="Line 341"/>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6880" name="Line 342"/>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6857" name="AutoShape 343"/>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858" name="Freeform 344"/>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6859" name="AutoShape 345"/>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6860" name="Freeform 346"/>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6813" name="Text Box 347"/>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65884" name="Line 348"/>
          <p:cNvSpPr>
            <a:spLocks noChangeShapeType="1"/>
          </p:cNvSpPr>
          <p:nvPr/>
        </p:nvSpPr>
        <p:spPr bwMode="auto">
          <a:xfrm>
            <a:off x="3322638" y="3422650"/>
            <a:ext cx="2744787" cy="901700"/>
          </a:xfrm>
          <a:prstGeom prst="line">
            <a:avLst/>
          </a:prstGeom>
          <a:noFill/>
          <a:ln w="31591">
            <a:solidFill>
              <a:srgbClr val="000000"/>
            </a:solidFill>
            <a:round/>
            <a:headEnd type="triangle" w="med" len="med"/>
            <a:tailEnd/>
          </a:ln>
        </p:spPr>
        <p:txBody>
          <a:bodyPr wrap="none" anchor="ctr"/>
          <a:lstStyle/>
          <a:p>
            <a:endParaRPr lang="en-US"/>
          </a:p>
        </p:txBody>
      </p:sp>
      <p:grpSp>
        <p:nvGrpSpPr>
          <p:cNvPr id="15" name="Group 349"/>
          <p:cNvGrpSpPr>
            <a:grpSpLocks/>
          </p:cNvGrpSpPr>
          <p:nvPr/>
        </p:nvGrpSpPr>
        <p:grpSpPr bwMode="auto">
          <a:xfrm>
            <a:off x="6934200" y="2439988"/>
            <a:ext cx="1981200" cy="1522412"/>
            <a:chOff x="2310" y="1639"/>
            <a:chExt cx="1623" cy="754"/>
          </a:xfrm>
        </p:grpSpPr>
        <p:sp>
          <p:nvSpPr>
            <p:cNvPr id="76816" name="Freeform 350"/>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6817" name="Text Box 351"/>
            <p:cNvSpPr txBox="1">
              <a:spLocks noChangeArrowheads="1"/>
            </p:cNvSpPr>
            <p:nvPr/>
          </p:nvSpPr>
          <p:spPr bwMode="auto">
            <a:xfrm>
              <a:off x="2480" y="1712"/>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a list of the nominum.com name servers.  Ask one of them</a:t>
              </a:r>
              <a:r>
                <a:rPr lang="en-US" sz="1600" i="1">
                  <a:solidFill>
                    <a:srgbClr val="000000"/>
                  </a:solidFill>
                </a:rPr>
                <a:t>.</a:t>
              </a:r>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5884"/>
                                        </p:tgtEl>
                                        <p:attrNameLst>
                                          <p:attrName>style.visibility</p:attrName>
                                        </p:attrNameLst>
                                      </p:cBhvr>
                                      <p:to>
                                        <p:strVal val="visible"/>
                                      </p:to>
                                    </p:set>
                                    <p:animEffect transition="in" filter="wipe(right)">
                                      <p:cBhvr>
                                        <p:cTn id="12" dur="500"/>
                                        <p:tgtEl>
                                          <p:spTgt spid="6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8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237"/>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7827" name="Rectangle 23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name server dakota asks an nominum.com name server, ns1.sanjose, for www.nominum.com’s address</a:t>
            </a:r>
          </a:p>
        </p:txBody>
      </p:sp>
      <p:grpSp>
        <p:nvGrpSpPr>
          <p:cNvPr id="2" name="Group 2"/>
          <p:cNvGrpSpPr>
            <a:grpSpLocks/>
          </p:cNvGrpSpPr>
          <p:nvPr/>
        </p:nvGrpSpPr>
        <p:grpSpPr bwMode="auto">
          <a:xfrm>
            <a:off x="1176338" y="4594225"/>
            <a:ext cx="849312" cy="992188"/>
            <a:chOff x="815" y="3280"/>
            <a:chExt cx="589" cy="708"/>
          </a:xfrm>
        </p:grpSpPr>
        <p:sp>
          <p:nvSpPr>
            <p:cNvPr id="78256"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8257"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8258"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8259"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8260"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8261"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8262"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263"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264"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265"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266"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267"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268"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8269"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8270"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271"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8272"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8273"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8274"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8275"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8276"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8277"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8278"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8279"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280"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8281"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3" name="Group 29"/>
          <p:cNvGrpSpPr>
            <a:grpSpLocks/>
          </p:cNvGrpSpPr>
          <p:nvPr/>
        </p:nvGrpSpPr>
        <p:grpSpPr bwMode="auto">
          <a:xfrm>
            <a:off x="6781800" y="4114800"/>
            <a:ext cx="631825" cy="1074738"/>
            <a:chOff x="4301" y="2849"/>
            <a:chExt cx="438" cy="768"/>
          </a:xfrm>
        </p:grpSpPr>
        <p:sp>
          <p:nvSpPr>
            <p:cNvPr id="78153"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8154"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155" name="Line 32"/>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78156"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157"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158"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159" name="Line 36"/>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78160" name="AutoShape 37"/>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8161"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162"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8163"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164"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165"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8166"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167"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168"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8169"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170"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171"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172"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8173"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174"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175"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76"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77"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78"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56"/>
            <p:cNvGrpSpPr>
              <a:grpSpLocks/>
            </p:cNvGrpSpPr>
            <p:nvPr/>
          </p:nvGrpSpPr>
          <p:grpSpPr bwMode="auto">
            <a:xfrm>
              <a:off x="4451" y="2907"/>
              <a:ext cx="239" cy="152"/>
              <a:chOff x="4451" y="2907"/>
              <a:chExt cx="239" cy="152"/>
            </a:xfrm>
          </p:grpSpPr>
          <p:sp>
            <p:nvSpPr>
              <p:cNvPr id="78236" name="Line 57"/>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78237" name="Line 58"/>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78238" name="Line 59"/>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78239" name="Line 60"/>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78240" name="Line 61"/>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78241" name="Line 62"/>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78242" name="Line 63"/>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78243" name="Line 64"/>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78244" name="Line 65"/>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78245" name="Line 66"/>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78246" name="Line 67"/>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78247" name="Line 68"/>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78248" name="Line 69"/>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78249" name="Line 70"/>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78250" name="Line 71"/>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78251" name="Line 72"/>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78252" name="Line 73"/>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78253" name="Line 74"/>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78254" name="Line 75"/>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78255" name="Line 76"/>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78180"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181"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82"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83"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84"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2"/>
            <p:cNvGrpSpPr>
              <a:grpSpLocks/>
            </p:cNvGrpSpPr>
            <p:nvPr/>
          </p:nvGrpSpPr>
          <p:grpSpPr bwMode="auto">
            <a:xfrm>
              <a:off x="4451" y="3166"/>
              <a:ext cx="239" cy="152"/>
              <a:chOff x="4451" y="3166"/>
              <a:chExt cx="239" cy="152"/>
            </a:xfrm>
          </p:grpSpPr>
          <p:sp>
            <p:nvSpPr>
              <p:cNvPr id="78216" name="Line 83"/>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78217" name="Line 84"/>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78218" name="Line 85"/>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78219" name="Line 86"/>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78220" name="Line 87"/>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78221" name="Line 88"/>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78222" name="Line 89"/>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78223" name="Line 90"/>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78224" name="Line 91"/>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78225" name="Line 92"/>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78226" name="Line 93"/>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78227" name="Line 94"/>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78228" name="Line 95"/>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78229" name="Line 96"/>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78230" name="Line 97"/>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78231" name="Line 98"/>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78232" name="Line 99"/>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78233" name="Line 100"/>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78234" name="Line 101"/>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78235" name="Line 102"/>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78186"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187"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88"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89"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190"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08"/>
            <p:cNvGrpSpPr>
              <a:grpSpLocks/>
            </p:cNvGrpSpPr>
            <p:nvPr/>
          </p:nvGrpSpPr>
          <p:grpSpPr bwMode="auto">
            <a:xfrm>
              <a:off x="4451" y="3414"/>
              <a:ext cx="239" cy="151"/>
              <a:chOff x="4451" y="3414"/>
              <a:chExt cx="239" cy="151"/>
            </a:xfrm>
          </p:grpSpPr>
          <p:sp>
            <p:nvSpPr>
              <p:cNvPr id="78196" name="Line 109"/>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78197" name="Line 110"/>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78198" name="Line 111"/>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78199" name="Line 112"/>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78200" name="Line 113"/>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78201" name="Line 114"/>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78202" name="Line 115"/>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78203" name="Line 116"/>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78204" name="Line 117"/>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78205" name="Line 118"/>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78206" name="Line 119"/>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78207" name="Line 120"/>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78208" name="Line 121"/>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78209" name="Line 122"/>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78210" name="Line 123"/>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78211" name="Line 124"/>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78212" name="Line 125"/>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78213" name="Line 126"/>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78214" name="Line 127"/>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78215" name="Line 128"/>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78192"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193"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8194"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195"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7" name="Group 133"/>
          <p:cNvGrpSpPr>
            <a:grpSpLocks/>
          </p:cNvGrpSpPr>
          <p:nvPr/>
        </p:nvGrpSpPr>
        <p:grpSpPr bwMode="auto">
          <a:xfrm>
            <a:off x="4552950" y="3698875"/>
            <a:ext cx="630238" cy="1076325"/>
            <a:chOff x="3155" y="2641"/>
            <a:chExt cx="437" cy="768"/>
          </a:xfrm>
        </p:grpSpPr>
        <p:sp>
          <p:nvSpPr>
            <p:cNvPr id="78050"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8051"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052" name="Line 136"/>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78053"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054"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055"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056" name="Line 140"/>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78057" name="AutoShape 141"/>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8058"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059"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8060"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061"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062"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8063"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064"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065"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8066"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067"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068"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069"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8070"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071"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072"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73"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74"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75"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0"/>
            <p:cNvGrpSpPr>
              <a:grpSpLocks/>
            </p:cNvGrpSpPr>
            <p:nvPr/>
          </p:nvGrpSpPr>
          <p:grpSpPr bwMode="auto">
            <a:xfrm>
              <a:off x="3305" y="2699"/>
              <a:ext cx="238" cy="152"/>
              <a:chOff x="3305" y="2699"/>
              <a:chExt cx="238" cy="152"/>
            </a:xfrm>
          </p:grpSpPr>
          <p:sp>
            <p:nvSpPr>
              <p:cNvPr id="78133" name="Line 161"/>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78134" name="Line 162"/>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78135" name="Line 163"/>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78136" name="Line 164"/>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78137" name="Line 165"/>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78138" name="Line 166"/>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78139" name="Line 167"/>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78140" name="Line 168"/>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78141" name="Line 169"/>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78142" name="Line 170"/>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78143" name="Line 171"/>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78144" name="Line 172"/>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78145" name="Line 173"/>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78146" name="Line 174"/>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78147" name="Line 175"/>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78148" name="Line 176"/>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78149" name="Line 177"/>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78150" name="Line 178"/>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78151" name="Line 179"/>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78152" name="Line 180"/>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78077"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078"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79"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80"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81"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86"/>
            <p:cNvGrpSpPr>
              <a:grpSpLocks/>
            </p:cNvGrpSpPr>
            <p:nvPr/>
          </p:nvGrpSpPr>
          <p:grpSpPr bwMode="auto">
            <a:xfrm>
              <a:off x="3305" y="2958"/>
              <a:ext cx="238" cy="152"/>
              <a:chOff x="3305" y="2958"/>
              <a:chExt cx="238" cy="152"/>
            </a:xfrm>
          </p:grpSpPr>
          <p:sp>
            <p:nvSpPr>
              <p:cNvPr id="78113" name="Line 187"/>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78114" name="Line 188"/>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78115" name="Line 189"/>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78116" name="Line 190"/>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78117" name="Line 191"/>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78118" name="Line 192"/>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78119" name="Line 193"/>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78120" name="Line 194"/>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78121" name="Line 195"/>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78122" name="Line 196"/>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78123" name="Line 197"/>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78124" name="Line 198"/>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78125" name="Line 199"/>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78126" name="Line 200"/>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78127" name="Line 201"/>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78128" name="Line 202"/>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78129" name="Line 203"/>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78130" name="Line 204"/>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78131" name="Line 205"/>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78132" name="Line 206"/>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78083"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084"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85"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86"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087"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2"/>
            <p:cNvGrpSpPr>
              <a:grpSpLocks/>
            </p:cNvGrpSpPr>
            <p:nvPr/>
          </p:nvGrpSpPr>
          <p:grpSpPr bwMode="auto">
            <a:xfrm>
              <a:off x="3305" y="3205"/>
              <a:ext cx="238" cy="152"/>
              <a:chOff x="3305" y="3205"/>
              <a:chExt cx="238" cy="152"/>
            </a:xfrm>
          </p:grpSpPr>
          <p:sp>
            <p:nvSpPr>
              <p:cNvPr id="78093" name="Line 213"/>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78094" name="Line 214"/>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78095" name="Line 215"/>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78096" name="Line 216"/>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78097" name="Line 217"/>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78098" name="Line 218"/>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78099" name="Line 219"/>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78100" name="Line 220"/>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78101" name="Line 221"/>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78102" name="Line 222"/>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78103" name="Line 223"/>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78104" name="Line 224"/>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78105" name="Line 225"/>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78106" name="Line 226"/>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78107" name="Line 227"/>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78108" name="Line 228"/>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78109" name="Line 229"/>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78110" name="Line 230"/>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78111" name="Line 231"/>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78112" name="Line 232"/>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78089"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090"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8091"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092"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7832" name="Text Box 239"/>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7833" name="Text Box 240"/>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77834" name="Text Box 241"/>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1" name="Group 242"/>
          <p:cNvGrpSpPr>
            <a:grpSpLocks/>
          </p:cNvGrpSpPr>
          <p:nvPr/>
        </p:nvGrpSpPr>
        <p:grpSpPr bwMode="auto">
          <a:xfrm>
            <a:off x="5986463" y="2457450"/>
            <a:ext cx="631825" cy="1076325"/>
            <a:chOff x="4148" y="1616"/>
            <a:chExt cx="438" cy="768"/>
          </a:xfrm>
        </p:grpSpPr>
        <p:sp>
          <p:nvSpPr>
            <p:cNvPr id="77947" name="AutoShape 243"/>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7948" name="AutoShape 244"/>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949" name="Line 245"/>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7950" name="Freeform 246"/>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951" name="Freeform 247"/>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952" name="Freeform 248"/>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953" name="Line 249"/>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7954" name="AutoShape 250"/>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7955" name="AutoShape 251"/>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956" name="AutoShape 252"/>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7957" name="AutoShape 253"/>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958" name="AutoShape 254"/>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959" name="AutoShape 255"/>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7960" name="AutoShape 256"/>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961" name="AutoShape 257"/>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962" name="AutoShape 258"/>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7963" name="AutoShape 259"/>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964" name="Oval 260"/>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965" name="Oval 261"/>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966" name="Freeform 262"/>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7967" name="AutoShape 263"/>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968" name="AutoShape 264"/>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969" name="AutoShape 265"/>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0" name="AutoShape 266"/>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1" name="AutoShape 267"/>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2" name="AutoShape 268"/>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2" name="Group 269"/>
            <p:cNvGrpSpPr>
              <a:grpSpLocks/>
            </p:cNvGrpSpPr>
            <p:nvPr/>
          </p:nvGrpSpPr>
          <p:grpSpPr bwMode="auto">
            <a:xfrm>
              <a:off x="4298" y="1674"/>
              <a:ext cx="238" cy="152"/>
              <a:chOff x="4298" y="1674"/>
              <a:chExt cx="238" cy="152"/>
            </a:xfrm>
          </p:grpSpPr>
          <p:sp>
            <p:nvSpPr>
              <p:cNvPr id="78030" name="Line 270"/>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8031" name="Line 271"/>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8032" name="Line 272"/>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8033" name="Line 273"/>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8034" name="Line 274"/>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8035" name="Line 275"/>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8036" name="Line 276"/>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8037" name="Line 277"/>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8038" name="Line 278"/>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8039" name="Line 279"/>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8040" name="Line 280"/>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8041" name="Line 281"/>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8042" name="Line 282"/>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8043" name="Line 283"/>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8044" name="Line 284"/>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8045" name="Line 285"/>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8046" name="Line 286"/>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8047" name="Line 287"/>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8048" name="Line 288"/>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8049" name="Line 289"/>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7974" name="AutoShape 290"/>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975" name="AutoShape 291"/>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6" name="AutoShape 292"/>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7" name="AutoShape 293"/>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78" name="AutoShape 294"/>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95"/>
            <p:cNvGrpSpPr>
              <a:grpSpLocks/>
            </p:cNvGrpSpPr>
            <p:nvPr/>
          </p:nvGrpSpPr>
          <p:grpSpPr bwMode="auto">
            <a:xfrm>
              <a:off x="4298" y="1933"/>
              <a:ext cx="238" cy="151"/>
              <a:chOff x="4298" y="1933"/>
              <a:chExt cx="238" cy="151"/>
            </a:xfrm>
          </p:grpSpPr>
          <p:sp>
            <p:nvSpPr>
              <p:cNvPr id="78010" name="Line 296"/>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8011" name="Line 297"/>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8012" name="Line 298"/>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8013" name="Line 299"/>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8014" name="Line 300"/>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8015" name="Line 301"/>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8016" name="Line 302"/>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8017" name="Line 303"/>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8018" name="Line 304"/>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8019" name="Line 305"/>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8020" name="Line 306"/>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8021" name="Line 307"/>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8022" name="Line 308"/>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8023" name="Line 309"/>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8024" name="Line 310"/>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8025" name="Line 311"/>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8026" name="Line 312"/>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8027" name="Line 313"/>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8028" name="Line 314"/>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8029" name="Line 315"/>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7980" name="AutoShape 316"/>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981" name="AutoShape 317"/>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82" name="AutoShape 318"/>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83" name="AutoShape 319"/>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984" name="AutoShape 320"/>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321"/>
            <p:cNvGrpSpPr>
              <a:grpSpLocks/>
            </p:cNvGrpSpPr>
            <p:nvPr/>
          </p:nvGrpSpPr>
          <p:grpSpPr bwMode="auto">
            <a:xfrm>
              <a:off x="4298" y="2180"/>
              <a:ext cx="238" cy="152"/>
              <a:chOff x="4298" y="2180"/>
              <a:chExt cx="238" cy="152"/>
            </a:xfrm>
          </p:grpSpPr>
          <p:sp>
            <p:nvSpPr>
              <p:cNvPr id="77990" name="Line 322"/>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7991" name="Line 323"/>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7992" name="Line 324"/>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7993" name="Line 325"/>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7994" name="Line 326"/>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7995" name="Line 327"/>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7996" name="Line 328"/>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7997" name="Line 329"/>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7998" name="Line 330"/>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7999" name="Line 331"/>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8000" name="Line 332"/>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8001" name="Line 333"/>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8002" name="Line 334"/>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8003" name="Line 335"/>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8004" name="Line 336"/>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8005" name="Line 337"/>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8006" name="Line 338"/>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8007" name="Line 339"/>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8008" name="Line 340"/>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8009" name="Line 341"/>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7986" name="AutoShape 342"/>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987" name="Freeform 343"/>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7988" name="AutoShape 344"/>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989" name="Freeform 345"/>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7836" name="Text Box 346"/>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5" name="Group 347"/>
          <p:cNvGrpSpPr>
            <a:grpSpLocks/>
          </p:cNvGrpSpPr>
          <p:nvPr/>
        </p:nvGrpSpPr>
        <p:grpSpPr bwMode="auto">
          <a:xfrm>
            <a:off x="2563813" y="2538413"/>
            <a:ext cx="631825" cy="1074737"/>
            <a:chOff x="1777" y="1812"/>
            <a:chExt cx="437" cy="767"/>
          </a:xfrm>
        </p:grpSpPr>
        <p:sp>
          <p:nvSpPr>
            <p:cNvPr id="77844" name="AutoShape 348"/>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7845" name="AutoShape 349"/>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7846" name="Line 350"/>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7847" name="Freeform 351"/>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848" name="Freeform 352"/>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849" name="Freeform 353"/>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7850" name="Line 354"/>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7851" name="AutoShape 355"/>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7852" name="AutoShape 356"/>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853" name="AutoShape 357"/>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7854" name="AutoShape 358"/>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7855" name="AutoShape 359"/>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856" name="AutoShape 360"/>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7857" name="AutoShape 361"/>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858" name="AutoShape 362"/>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7859" name="AutoShape 363"/>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7860" name="AutoShape 364"/>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861" name="Oval 365"/>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862" name="Oval 366"/>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7863" name="Freeform 367"/>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7864" name="AutoShape 368"/>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7865" name="AutoShape 369"/>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866" name="AutoShape 370"/>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67" name="AutoShape 371"/>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68" name="AutoShape 372"/>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69" name="AutoShape 373"/>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6" name="Group 374"/>
            <p:cNvGrpSpPr>
              <a:grpSpLocks/>
            </p:cNvGrpSpPr>
            <p:nvPr/>
          </p:nvGrpSpPr>
          <p:grpSpPr bwMode="auto">
            <a:xfrm>
              <a:off x="1927" y="1870"/>
              <a:ext cx="238" cy="152"/>
              <a:chOff x="1927" y="1870"/>
              <a:chExt cx="238" cy="152"/>
            </a:xfrm>
          </p:grpSpPr>
          <p:sp>
            <p:nvSpPr>
              <p:cNvPr id="77927" name="Line 375"/>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7928" name="Line 376"/>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7929" name="Line 377"/>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7930" name="Line 378"/>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7931" name="Line 379"/>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7932" name="Line 380"/>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7933" name="Line 381"/>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7934" name="Line 382"/>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7935" name="Line 383"/>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7936" name="Line 384"/>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7937" name="Line 385"/>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7938" name="Line 386"/>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7939" name="Line 387"/>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7940" name="Line 388"/>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7941" name="Line 389"/>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7942" name="Line 390"/>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7943" name="Line 391"/>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7944" name="Line 392"/>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7945" name="Line 393"/>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7946" name="Line 394"/>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7871" name="AutoShape 395"/>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872" name="AutoShape 396"/>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73" name="AutoShape 397"/>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74" name="AutoShape 398"/>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75" name="AutoShape 399"/>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400"/>
            <p:cNvGrpSpPr>
              <a:grpSpLocks/>
            </p:cNvGrpSpPr>
            <p:nvPr/>
          </p:nvGrpSpPr>
          <p:grpSpPr bwMode="auto">
            <a:xfrm>
              <a:off x="1927" y="2129"/>
              <a:ext cx="238" cy="152"/>
              <a:chOff x="1927" y="2129"/>
              <a:chExt cx="238" cy="152"/>
            </a:xfrm>
          </p:grpSpPr>
          <p:sp>
            <p:nvSpPr>
              <p:cNvPr id="77907" name="Line 401"/>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7908" name="Line 402"/>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7909" name="Line 403"/>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7910" name="Line 404"/>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7911" name="Line 405"/>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7912" name="Line 406"/>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7913" name="Line 407"/>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7914" name="Line 408"/>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7915" name="Line 409"/>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7916" name="Line 410"/>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7917" name="Line 411"/>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7918" name="Line 412"/>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7919" name="Line 413"/>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7920" name="Line 414"/>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7921" name="Line 415"/>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7922" name="Line 416"/>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7923" name="Line 417"/>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7924" name="Line 418"/>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7925" name="Line 419"/>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7926" name="Line 420"/>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7877" name="AutoShape 421"/>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7878" name="AutoShape 422"/>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79" name="AutoShape 423"/>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80" name="AutoShape 424"/>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7881" name="AutoShape 425"/>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26"/>
            <p:cNvGrpSpPr>
              <a:grpSpLocks/>
            </p:cNvGrpSpPr>
            <p:nvPr/>
          </p:nvGrpSpPr>
          <p:grpSpPr bwMode="auto">
            <a:xfrm>
              <a:off x="1927" y="2376"/>
              <a:ext cx="238" cy="152"/>
              <a:chOff x="1927" y="2376"/>
              <a:chExt cx="238" cy="152"/>
            </a:xfrm>
          </p:grpSpPr>
          <p:sp>
            <p:nvSpPr>
              <p:cNvPr id="77887" name="Line 427"/>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7888" name="Line 428"/>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7889" name="Line 429"/>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7890" name="Line 430"/>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7891" name="Line 431"/>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7892" name="Line 432"/>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7893" name="Line 433"/>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7894" name="Line 434"/>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7895" name="Line 435"/>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7896" name="Line 436"/>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7897" name="Line 437"/>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7898" name="Line 438"/>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7899" name="Line 439"/>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7900" name="Line 440"/>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7901" name="Line 441"/>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7902" name="Line 442"/>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7903" name="Line 443"/>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7904" name="Line 444"/>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7905" name="Line 445"/>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7906" name="Line 446"/>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7883" name="AutoShape 447"/>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884" name="Freeform 448"/>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7885" name="AutoShape 449"/>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7886" name="Freeform 450"/>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7838" name="Text Box 451"/>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77839" name="Text Box 452"/>
          <p:cNvSpPr txBox="1">
            <a:spLocks noChangeArrowheads="1"/>
          </p:cNvSpPr>
          <p:nvPr/>
        </p:nvSpPr>
        <p:spPr bwMode="auto">
          <a:xfrm>
            <a:off x="4397375"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grpSp>
        <p:nvGrpSpPr>
          <p:cNvPr id="19" name="Group 453"/>
          <p:cNvGrpSpPr>
            <a:grpSpLocks/>
          </p:cNvGrpSpPr>
          <p:nvPr/>
        </p:nvGrpSpPr>
        <p:grpSpPr bwMode="auto">
          <a:xfrm>
            <a:off x="3333750" y="2439988"/>
            <a:ext cx="2341563" cy="1055687"/>
            <a:chOff x="2310" y="1639"/>
            <a:chExt cx="1623" cy="754"/>
          </a:xfrm>
        </p:grpSpPr>
        <p:sp>
          <p:nvSpPr>
            <p:cNvPr id="77842" name="Freeform 454"/>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7843" name="Text Box 455"/>
            <p:cNvSpPr txBox="1">
              <a:spLocks noChangeArrowheads="1"/>
            </p:cNvSpPr>
            <p:nvPr/>
          </p:nvSpPr>
          <p:spPr bwMode="auto">
            <a:xfrm>
              <a:off x="2480" y="1712"/>
              <a:ext cx="1385" cy="531"/>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What’s the IP address of www.nominum.com?</a:t>
              </a:r>
              <a:endParaRPr lang="en-US" sz="2200"/>
            </a:p>
          </p:txBody>
        </p:sp>
      </p:grpSp>
      <p:sp>
        <p:nvSpPr>
          <p:cNvPr id="67016" name="Line 456"/>
          <p:cNvSpPr>
            <a:spLocks noChangeShapeType="1"/>
          </p:cNvSpPr>
          <p:nvPr/>
        </p:nvSpPr>
        <p:spPr bwMode="auto">
          <a:xfrm>
            <a:off x="3276600" y="3541713"/>
            <a:ext cx="1163638" cy="317500"/>
          </a:xfrm>
          <a:prstGeom prst="line">
            <a:avLst/>
          </a:prstGeom>
          <a:noFill/>
          <a:ln w="31591">
            <a:solidFill>
              <a:srgbClr val="000000"/>
            </a:solidFill>
            <a:round/>
            <a:headEnd/>
            <a:tailEnd type="triangle" w="med" len="med"/>
          </a:ln>
        </p:spPr>
        <p:txBody>
          <a:bodyPr wrap="none" anchor="ct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16"/>
                                        </p:tgtEl>
                                        <p:attrNameLst>
                                          <p:attrName>style.visibility</p:attrName>
                                        </p:attrNameLst>
                                      </p:cBhvr>
                                      <p:to>
                                        <p:strVal val="visible"/>
                                      </p:to>
                                    </p:set>
                                    <p:animEffect transition="in" filter="wipe(left)">
                                      <p:cBhvr>
                                        <p:cTn id="12" dur="500"/>
                                        <p:tgtEl>
                                          <p:spTgt spid="6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37"/>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8851" name="Rectangle 23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nominum.com name server ns1.sanjose responds with www.nominum.com’s address</a:t>
            </a:r>
          </a:p>
        </p:txBody>
      </p:sp>
      <p:grpSp>
        <p:nvGrpSpPr>
          <p:cNvPr id="2" name="Group 2"/>
          <p:cNvGrpSpPr>
            <a:grpSpLocks/>
          </p:cNvGrpSpPr>
          <p:nvPr/>
        </p:nvGrpSpPr>
        <p:grpSpPr bwMode="auto">
          <a:xfrm>
            <a:off x="1176338" y="4594225"/>
            <a:ext cx="849312" cy="992188"/>
            <a:chOff x="815" y="3280"/>
            <a:chExt cx="589" cy="708"/>
          </a:xfrm>
        </p:grpSpPr>
        <p:sp>
          <p:nvSpPr>
            <p:cNvPr id="79280"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79281"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79282"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79283"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79284"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79285"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79286"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287"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288"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289"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290"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291"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292"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79293"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79294"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295"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79296"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79297"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9298"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9299"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9300"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9301"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79302"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79303"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304"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79305"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3" name="Group 29"/>
          <p:cNvGrpSpPr>
            <a:grpSpLocks/>
          </p:cNvGrpSpPr>
          <p:nvPr/>
        </p:nvGrpSpPr>
        <p:grpSpPr bwMode="auto">
          <a:xfrm>
            <a:off x="6781800" y="4114800"/>
            <a:ext cx="631825" cy="1074738"/>
            <a:chOff x="4301" y="2849"/>
            <a:chExt cx="438" cy="768"/>
          </a:xfrm>
        </p:grpSpPr>
        <p:sp>
          <p:nvSpPr>
            <p:cNvPr id="79177"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9178"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179" name="Line 32"/>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79180"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181"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182"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183" name="Line 36"/>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79184" name="AutoShape 37"/>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9185"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186"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9187"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188"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189"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9190"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191"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192"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9193"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194"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195"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196"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9197"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198"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199"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0"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1"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2"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56"/>
            <p:cNvGrpSpPr>
              <a:grpSpLocks/>
            </p:cNvGrpSpPr>
            <p:nvPr/>
          </p:nvGrpSpPr>
          <p:grpSpPr bwMode="auto">
            <a:xfrm>
              <a:off x="4451" y="2907"/>
              <a:ext cx="239" cy="152"/>
              <a:chOff x="4451" y="2907"/>
              <a:chExt cx="239" cy="152"/>
            </a:xfrm>
          </p:grpSpPr>
          <p:sp>
            <p:nvSpPr>
              <p:cNvPr id="79260" name="Line 57"/>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79261" name="Line 58"/>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79262" name="Line 59"/>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79263" name="Line 60"/>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79264" name="Line 61"/>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79265" name="Line 62"/>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79266" name="Line 63"/>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79267" name="Line 64"/>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79268" name="Line 65"/>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79269" name="Line 66"/>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79270" name="Line 67"/>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79271" name="Line 68"/>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79272" name="Line 69"/>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79273" name="Line 70"/>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79274" name="Line 71"/>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79275" name="Line 72"/>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79276" name="Line 73"/>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79277" name="Line 74"/>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79278" name="Line 75"/>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79279" name="Line 76"/>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79204"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205"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6"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7"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08"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2"/>
            <p:cNvGrpSpPr>
              <a:grpSpLocks/>
            </p:cNvGrpSpPr>
            <p:nvPr/>
          </p:nvGrpSpPr>
          <p:grpSpPr bwMode="auto">
            <a:xfrm>
              <a:off x="4451" y="3166"/>
              <a:ext cx="239" cy="152"/>
              <a:chOff x="4451" y="3166"/>
              <a:chExt cx="239" cy="152"/>
            </a:xfrm>
          </p:grpSpPr>
          <p:sp>
            <p:nvSpPr>
              <p:cNvPr id="79240" name="Line 83"/>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79241" name="Line 84"/>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79242" name="Line 85"/>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79243" name="Line 86"/>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79244" name="Line 87"/>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79245" name="Line 88"/>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79246" name="Line 89"/>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79247" name="Line 90"/>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79248" name="Line 91"/>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79249" name="Line 92"/>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79250" name="Line 93"/>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79251" name="Line 94"/>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79252" name="Line 95"/>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79253" name="Line 96"/>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79254" name="Line 97"/>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79255" name="Line 98"/>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79256" name="Line 99"/>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79257" name="Line 100"/>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79258" name="Line 101"/>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79259" name="Line 102"/>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79210"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211"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12"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13"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214"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08"/>
            <p:cNvGrpSpPr>
              <a:grpSpLocks/>
            </p:cNvGrpSpPr>
            <p:nvPr/>
          </p:nvGrpSpPr>
          <p:grpSpPr bwMode="auto">
            <a:xfrm>
              <a:off x="4451" y="3414"/>
              <a:ext cx="239" cy="151"/>
              <a:chOff x="4451" y="3414"/>
              <a:chExt cx="239" cy="151"/>
            </a:xfrm>
          </p:grpSpPr>
          <p:sp>
            <p:nvSpPr>
              <p:cNvPr id="79220" name="Line 109"/>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79221" name="Line 110"/>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79222" name="Line 111"/>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79223" name="Line 112"/>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79224" name="Line 113"/>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79225" name="Line 114"/>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79226" name="Line 115"/>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79227" name="Line 116"/>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79228" name="Line 117"/>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79229" name="Line 118"/>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79230" name="Line 119"/>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79231" name="Line 120"/>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79232" name="Line 121"/>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79233" name="Line 122"/>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79234" name="Line 123"/>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79235" name="Line 124"/>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79236" name="Line 125"/>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79237" name="Line 126"/>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79238" name="Line 127"/>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79239" name="Line 128"/>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79216"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217"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9218"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219"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7" name="Group 133"/>
          <p:cNvGrpSpPr>
            <a:grpSpLocks/>
          </p:cNvGrpSpPr>
          <p:nvPr/>
        </p:nvGrpSpPr>
        <p:grpSpPr bwMode="auto">
          <a:xfrm>
            <a:off x="4552950" y="3698875"/>
            <a:ext cx="630238" cy="1076325"/>
            <a:chOff x="3155" y="2641"/>
            <a:chExt cx="437" cy="768"/>
          </a:xfrm>
        </p:grpSpPr>
        <p:sp>
          <p:nvSpPr>
            <p:cNvPr id="79074"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9075"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076" name="Line 136"/>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79077"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078"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079"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080" name="Line 140"/>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79081" name="AutoShape 141"/>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79082"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083"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9084"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085"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086"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9087"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088"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089"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9090"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091"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092"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093"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9094"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095"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096"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97"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98"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99"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0"/>
            <p:cNvGrpSpPr>
              <a:grpSpLocks/>
            </p:cNvGrpSpPr>
            <p:nvPr/>
          </p:nvGrpSpPr>
          <p:grpSpPr bwMode="auto">
            <a:xfrm>
              <a:off x="3305" y="2699"/>
              <a:ext cx="238" cy="152"/>
              <a:chOff x="3305" y="2699"/>
              <a:chExt cx="238" cy="152"/>
            </a:xfrm>
          </p:grpSpPr>
          <p:sp>
            <p:nvSpPr>
              <p:cNvPr id="79157" name="Line 161"/>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79158" name="Line 162"/>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79159" name="Line 163"/>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79160" name="Line 164"/>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79161" name="Line 165"/>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79162" name="Line 166"/>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79163" name="Line 167"/>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79164" name="Line 168"/>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79165" name="Line 169"/>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79166" name="Line 170"/>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79167" name="Line 171"/>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79168" name="Line 172"/>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79169" name="Line 173"/>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79170" name="Line 174"/>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79171" name="Line 175"/>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79172" name="Line 176"/>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79173" name="Line 177"/>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79174" name="Line 178"/>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79175" name="Line 179"/>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79176" name="Line 180"/>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79101"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102"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03"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04"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05"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86"/>
            <p:cNvGrpSpPr>
              <a:grpSpLocks/>
            </p:cNvGrpSpPr>
            <p:nvPr/>
          </p:nvGrpSpPr>
          <p:grpSpPr bwMode="auto">
            <a:xfrm>
              <a:off x="3305" y="2958"/>
              <a:ext cx="238" cy="152"/>
              <a:chOff x="3305" y="2958"/>
              <a:chExt cx="238" cy="152"/>
            </a:xfrm>
          </p:grpSpPr>
          <p:sp>
            <p:nvSpPr>
              <p:cNvPr id="79137" name="Line 187"/>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79138" name="Line 188"/>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79139" name="Line 189"/>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79140" name="Line 190"/>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79141" name="Line 191"/>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79142" name="Line 192"/>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79143" name="Line 193"/>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79144" name="Line 194"/>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79145" name="Line 195"/>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79146" name="Line 196"/>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79147" name="Line 197"/>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79148" name="Line 198"/>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79149" name="Line 199"/>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79150" name="Line 200"/>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79151" name="Line 201"/>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79152" name="Line 202"/>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79153" name="Line 203"/>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79154" name="Line 204"/>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79155" name="Line 205"/>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79156" name="Line 206"/>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79107"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108"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09"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10"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111"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2"/>
            <p:cNvGrpSpPr>
              <a:grpSpLocks/>
            </p:cNvGrpSpPr>
            <p:nvPr/>
          </p:nvGrpSpPr>
          <p:grpSpPr bwMode="auto">
            <a:xfrm>
              <a:off x="3305" y="3205"/>
              <a:ext cx="238" cy="152"/>
              <a:chOff x="3305" y="3205"/>
              <a:chExt cx="238" cy="152"/>
            </a:xfrm>
          </p:grpSpPr>
          <p:sp>
            <p:nvSpPr>
              <p:cNvPr id="79117" name="Line 213"/>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79118" name="Line 214"/>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79119" name="Line 215"/>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79120" name="Line 216"/>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79121" name="Line 217"/>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79122" name="Line 218"/>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79123" name="Line 219"/>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79124" name="Line 220"/>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79125" name="Line 221"/>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79126" name="Line 222"/>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79127" name="Line 223"/>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79128" name="Line 224"/>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79129" name="Line 225"/>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79130" name="Line 226"/>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79131" name="Line 227"/>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79132" name="Line 228"/>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79133" name="Line 229"/>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79134" name="Line 230"/>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79135" name="Line 231"/>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79136" name="Line 232"/>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79113"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114"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9115"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116"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8856" name="Text Box 239"/>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8857" name="Text Box 240"/>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78858" name="Text Box 241"/>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1" name="Group 242"/>
          <p:cNvGrpSpPr>
            <a:grpSpLocks/>
          </p:cNvGrpSpPr>
          <p:nvPr/>
        </p:nvGrpSpPr>
        <p:grpSpPr bwMode="auto">
          <a:xfrm>
            <a:off x="5986463" y="2457450"/>
            <a:ext cx="631825" cy="1076325"/>
            <a:chOff x="4148" y="1616"/>
            <a:chExt cx="438" cy="768"/>
          </a:xfrm>
        </p:grpSpPr>
        <p:sp>
          <p:nvSpPr>
            <p:cNvPr id="78971" name="AutoShape 243"/>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8972" name="AutoShape 244"/>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973" name="Line 245"/>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8974" name="Freeform 246"/>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975" name="Freeform 247"/>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976" name="Freeform 248"/>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977" name="Line 249"/>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78978" name="AutoShape 250"/>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8979" name="AutoShape 251"/>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980" name="AutoShape 252"/>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8981" name="AutoShape 253"/>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982" name="AutoShape 254"/>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983" name="AutoShape 255"/>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8984" name="AutoShape 256"/>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985" name="AutoShape 257"/>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986" name="AutoShape 258"/>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8987" name="AutoShape 259"/>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988" name="Oval 260"/>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989" name="Oval 261"/>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990" name="Freeform 262"/>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8991" name="AutoShape 263"/>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992" name="AutoShape 264"/>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993" name="AutoShape 265"/>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94" name="AutoShape 266"/>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95" name="AutoShape 267"/>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96" name="AutoShape 268"/>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2" name="Group 269"/>
            <p:cNvGrpSpPr>
              <a:grpSpLocks/>
            </p:cNvGrpSpPr>
            <p:nvPr/>
          </p:nvGrpSpPr>
          <p:grpSpPr bwMode="auto">
            <a:xfrm>
              <a:off x="4298" y="1674"/>
              <a:ext cx="238" cy="152"/>
              <a:chOff x="4298" y="1674"/>
              <a:chExt cx="238" cy="152"/>
            </a:xfrm>
          </p:grpSpPr>
          <p:sp>
            <p:nvSpPr>
              <p:cNvPr id="79054" name="Line 270"/>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79055" name="Line 271"/>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79056" name="Line 272"/>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79057" name="Line 273"/>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79058" name="Line 274"/>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79059" name="Line 275"/>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79060" name="Line 276"/>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79061" name="Line 277"/>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79062" name="Line 278"/>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79063" name="Line 279"/>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79064" name="Line 280"/>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79065" name="Line 281"/>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79066" name="Line 282"/>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79067" name="Line 283"/>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79068" name="Line 284"/>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79069" name="Line 285"/>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79070" name="Line 286"/>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79071" name="Line 287"/>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79072" name="Line 288"/>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79073" name="Line 289"/>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78998" name="AutoShape 290"/>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999" name="AutoShape 291"/>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0" name="AutoShape 292"/>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1" name="AutoShape 293"/>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2" name="AutoShape 294"/>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95"/>
            <p:cNvGrpSpPr>
              <a:grpSpLocks/>
            </p:cNvGrpSpPr>
            <p:nvPr/>
          </p:nvGrpSpPr>
          <p:grpSpPr bwMode="auto">
            <a:xfrm>
              <a:off x="4298" y="1933"/>
              <a:ext cx="238" cy="151"/>
              <a:chOff x="4298" y="1933"/>
              <a:chExt cx="238" cy="151"/>
            </a:xfrm>
          </p:grpSpPr>
          <p:sp>
            <p:nvSpPr>
              <p:cNvPr id="79034" name="Line 296"/>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79035" name="Line 297"/>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79036" name="Line 298"/>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79037" name="Line 299"/>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79038" name="Line 300"/>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79039" name="Line 301"/>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79040" name="Line 302"/>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79041" name="Line 303"/>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79042" name="Line 304"/>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79043" name="Line 305"/>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79044" name="Line 306"/>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79045" name="Line 307"/>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79046" name="Line 308"/>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79047" name="Line 309"/>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79048" name="Line 310"/>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79049" name="Line 311"/>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79050" name="Line 312"/>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79051" name="Line 313"/>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79052" name="Line 314"/>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79053" name="Line 315"/>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79004" name="AutoShape 316"/>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005" name="AutoShape 317"/>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6" name="AutoShape 318"/>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7" name="AutoShape 319"/>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008" name="AutoShape 320"/>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321"/>
            <p:cNvGrpSpPr>
              <a:grpSpLocks/>
            </p:cNvGrpSpPr>
            <p:nvPr/>
          </p:nvGrpSpPr>
          <p:grpSpPr bwMode="auto">
            <a:xfrm>
              <a:off x="4298" y="2180"/>
              <a:ext cx="238" cy="152"/>
              <a:chOff x="4298" y="2180"/>
              <a:chExt cx="238" cy="152"/>
            </a:xfrm>
          </p:grpSpPr>
          <p:sp>
            <p:nvSpPr>
              <p:cNvPr id="79014" name="Line 322"/>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79015" name="Line 323"/>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79016" name="Line 324"/>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79017" name="Line 325"/>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79018" name="Line 326"/>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79019" name="Line 327"/>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79020" name="Line 328"/>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79021" name="Line 329"/>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79022" name="Line 330"/>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79023" name="Line 331"/>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79024" name="Line 332"/>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79025" name="Line 333"/>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79026" name="Line 334"/>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79027" name="Line 335"/>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79028" name="Line 336"/>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79029" name="Line 337"/>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79030" name="Line 338"/>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79031" name="Line 339"/>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79032" name="Line 340"/>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79033" name="Line 341"/>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79010" name="AutoShape 342"/>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011" name="Freeform 343"/>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9012" name="AutoShape 344"/>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013" name="Freeform 345"/>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8860" name="Text Box 346"/>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5" name="Group 347"/>
          <p:cNvGrpSpPr>
            <a:grpSpLocks/>
          </p:cNvGrpSpPr>
          <p:nvPr/>
        </p:nvGrpSpPr>
        <p:grpSpPr bwMode="auto">
          <a:xfrm>
            <a:off x="2563813" y="2538413"/>
            <a:ext cx="631825" cy="1074737"/>
            <a:chOff x="1777" y="1812"/>
            <a:chExt cx="437" cy="767"/>
          </a:xfrm>
        </p:grpSpPr>
        <p:sp>
          <p:nvSpPr>
            <p:cNvPr id="78868" name="AutoShape 348"/>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8869" name="AutoShape 349"/>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8870" name="Line 350"/>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8871" name="Freeform 351"/>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872" name="Freeform 352"/>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873" name="Freeform 353"/>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8874" name="Line 354"/>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8875" name="AutoShape 355"/>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8876" name="AutoShape 356"/>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877" name="AutoShape 357"/>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8878" name="AutoShape 358"/>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8879" name="AutoShape 359"/>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880" name="AutoShape 360"/>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8881" name="AutoShape 361"/>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882" name="AutoShape 362"/>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8883" name="AutoShape 363"/>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8884" name="AutoShape 364"/>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885" name="Oval 365"/>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886" name="Oval 366"/>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8887" name="Freeform 367"/>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8888" name="AutoShape 368"/>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8889" name="AutoShape 369"/>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890" name="AutoShape 370"/>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1" name="AutoShape 371"/>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2" name="AutoShape 372"/>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3" name="AutoShape 373"/>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6" name="Group 374"/>
            <p:cNvGrpSpPr>
              <a:grpSpLocks/>
            </p:cNvGrpSpPr>
            <p:nvPr/>
          </p:nvGrpSpPr>
          <p:grpSpPr bwMode="auto">
            <a:xfrm>
              <a:off x="1927" y="1870"/>
              <a:ext cx="238" cy="152"/>
              <a:chOff x="1927" y="1870"/>
              <a:chExt cx="238" cy="152"/>
            </a:xfrm>
          </p:grpSpPr>
          <p:sp>
            <p:nvSpPr>
              <p:cNvPr id="78951" name="Line 375"/>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8952" name="Line 376"/>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8953" name="Line 377"/>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8954" name="Line 378"/>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8955" name="Line 379"/>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8956" name="Line 380"/>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8957" name="Line 381"/>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8958" name="Line 382"/>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8959" name="Line 383"/>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8960" name="Line 384"/>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8961" name="Line 385"/>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8962" name="Line 386"/>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8963" name="Line 387"/>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8964" name="Line 388"/>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8965" name="Line 389"/>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8966" name="Line 390"/>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8967" name="Line 391"/>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8968" name="Line 392"/>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8969" name="Line 393"/>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8970" name="Line 394"/>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8895" name="AutoShape 395"/>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896" name="AutoShape 396"/>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7" name="AutoShape 397"/>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8" name="AutoShape 398"/>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899" name="AutoShape 399"/>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400"/>
            <p:cNvGrpSpPr>
              <a:grpSpLocks/>
            </p:cNvGrpSpPr>
            <p:nvPr/>
          </p:nvGrpSpPr>
          <p:grpSpPr bwMode="auto">
            <a:xfrm>
              <a:off x="1927" y="2129"/>
              <a:ext cx="238" cy="152"/>
              <a:chOff x="1927" y="2129"/>
              <a:chExt cx="238" cy="152"/>
            </a:xfrm>
          </p:grpSpPr>
          <p:sp>
            <p:nvSpPr>
              <p:cNvPr id="78931" name="Line 401"/>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8932" name="Line 402"/>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8933" name="Line 403"/>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8934" name="Line 404"/>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8935" name="Line 405"/>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8936" name="Line 406"/>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8937" name="Line 407"/>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8938" name="Line 408"/>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8939" name="Line 409"/>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8940" name="Line 410"/>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8941" name="Line 411"/>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8942" name="Line 412"/>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8943" name="Line 413"/>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8944" name="Line 414"/>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8945" name="Line 415"/>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8946" name="Line 416"/>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8947" name="Line 417"/>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8948" name="Line 418"/>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8949" name="Line 419"/>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8950" name="Line 420"/>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8901" name="AutoShape 421"/>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8902" name="AutoShape 422"/>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03" name="AutoShape 423"/>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04" name="AutoShape 424"/>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8905" name="AutoShape 425"/>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26"/>
            <p:cNvGrpSpPr>
              <a:grpSpLocks/>
            </p:cNvGrpSpPr>
            <p:nvPr/>
          </p:nvGrpSpPr>
          <p:grpSpPr bwMode="auto">
            <a:xfrm>
              <a:off x="1927" y="2376"/>
              <a:ext cx="238" cy="152"/>
              <a:chOff x="1927" y="2376"/>
              <a:chExt cx="238" cy="152"/>
            </a:xfrm>
          </p:grpSpPr>
          <p:sp>
            <p:nvSpPr>
              <p:cNvPr id="78911" name="Line 427"/>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8912" name="Line 428"/>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8913" name="Line 429"/>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8914" name="Line 430"/>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8915" name="Line 431"/>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8916" name="Line 432"/>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8917" name="Line 433"/>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8918" name="Line 434"/>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8919" name="Line 435"/>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8920" name="Line 436"/>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8921" name="Line 437"/>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8922" name="Line 438"/>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8923" name="Line 439"/>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8924" name="Line 440"/>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8925" name="Line 441"/>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8926" name="Line 442"/>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8927" name="Line 443"/>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8928" name="Line 444"/>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8929" name="Line 445"/>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8930" name="Line 446"/>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8907" name="AutoShape 447"/>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908" name="Freeform 448"/>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8909" name="AutoShape 449"/>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8910" name="Freeform 450"/>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8862" name="Text Box 451"/>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78863" name="Text Box 452"/>
          <p:cNvSpPr txBox="1">
            <a:spLocks noChangeArrowheads="1"/>
          </p:cNvSpPr>
          <p:nvPr/>
        </p:nvSpPr>
        <p:spPr bwMode="auto">
          <a:xfrm>
            <a:off x="4397375"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grpSp>
        <p:nvGrpSpPr>
          <p:cNvPr id="19" name="Group 453"/>
          <p:cNvGrpSpPr>
            <a:grpSpLocks/>
          </p:cNvGrpSpPr>
          <p:nvPr/>
        </p:nvGrpSpPr>
        <p:grpSpPr bwMode="auto">
          <a:xfrm>
            <a:off x="2209800" y="4495800"/>
            <a:ext cx="2198688" cy="1011238"/>
            <a:chOff x="1548" y="3082"/>
            <a:chExt cx="1523" cy="721"/>
          </a:xfrm>
        </p:grpSpPr>
        <p:sp>
          <p:nvSpPr>
            <p:cNvPr id="78866" name="Freeform 454"/>
            <p:cNvSpPr>
              <a:spLocks/>
            </p:cNvSpPr>
            <p:nvPr/>
          </p:nvSpPr>
          <p:spPr bwMode="auto">
            <a:xfrm>
              <a:off x="1548" y="3082"/>
              <a:ext cx="1523" cy="721"/>
            </a:xfrm>
            <a:custGeom>
              <a:avLst/>
              <a:gdLst>
                <a:gd name="T0" fmla="*/ 107 w 1523"/>
                <a:gd name="T1" fmla="*/ 94 h 721"/>
                <a:gd name="T2" fmla="*/ 84 w 1523"/>
                <a:gd name="T3" fmla="*/ 98 h 721"/>
                <a:gd name="T4" fmla="*/ 64 w 1523"/>
                <a:gd name="T5" fmla="*/ 104 h 721"/>
                <a:gd name="T6" fmla="*/ 46 w 1523"/>
                <a:gd name="T7" fmla="*/ 111 h 721"/>
                <a:gd name="T8" fmla="*/ 30 w 1523"/>
                <a:gd name="T9" fmla="*/ 121 h 721"/>
                <a:gd name="T10" fmla="*/ 17 w 1523"/>
                <a:gd name="T11" fmla="*/ 131 h 721"/>
                <a:gd name="T12" fmla="*/ 7 w 1523"/>
                <a:gd name="T13" fmla="*/ 142 h 721"/>
                <a:gd name="T14" fmla="*/ 1 w 1523"/>
                <a:gd name="T15" fmla="*/ 154 h 721"/>
                <a:gd name="T16" fmla="*/ 0 w 1523"/>
                <a:gd name="T17" fmla="*/ 652 h 721"/>
                <a:gd name="T18" fmla="*/ 4 w 1523"/>
                <a:gd name="T19" fmla="*/ 666 h 721"/>
                <a:gd name="T20" fmla="*/ 12 w 1523"/>
                <a:gd name="T21" fmla="*/ 677 h 721"/>
                <a:gd name="T22" fmla="*/ 23 w 1523"/>
                <a:gd name="T23" fmla="*/ 689 h 721"/>
                <a:gd name="T24" fmla="*/ 38 w 1523"/>
                <a:gd name="T25" fmla="*/ 699 h 721"/>
                <a:gd name="T26" fmla="*/ 54 w 1523"/>
                <a:gd name="T27" fmla="*/ 707 h 721"/>
                <a:gd name="T28" fmla="*/ 74 w 1523"/>
                <a:gd name="T29" fmla="*/ 714 h 721"/>
                <a:gd name="T30" fmla="*/ 95 w 1523"/>
                <a:gd name="T31" fmla="*/ 718 h 721"/>
                <a:gd name="T32" fmla="*/ 119 w 1523"/>
                <a:gd name="T33" fmla="*/ 720 h 721"/>
                <a:gd name="T34" fmla="*/ 1413 w 1523"/>
                <a:gd name="T35" fmla="*/ 720 h 721"/>
                <a:gd name="T36" fmla="*/ 1435 w 1523"/>
                <a:gd name="T37" fmla="*/ 716 h 721"/>
                <a:gd name="T38" fmla="*/ 1455 w 1523"/>
                <a:gd name="T39" fmla="*/ 711 h 721"/>
                <a:gd name="T40" fmla="*/ 1474 w 1523"/>
                <a:gd name="T41" fmla="*/ 703 h 721"/>
                <a:gd name="T42" fmla="*/ 1490 w 1523"/>
                <a:gd name="T43" fmla="*/ 695 h 721"/>
                <a:gd name="T44" fmla="*/ 1503 w 1523"/>
                <a:gd name="T45" fmla="*/ 683 h 721"/>
                <a:gd name="T46" fmla="*/ 1513 w 1523"/>
                <a:gd name="T47" fmla="*/ 672 h 721"/>
                <a:gd name="T48" fmla="*/ 1519 w 1523"/>
                <a:gd name="T49" fmla="*/ 660 h 721"/>
                <a:gd name="T50" fmla="*/ 1522 w 1523"/>
                <a:gd name="T51" fmla="*/ 160 h 721"/>
                <a:gd name="T52" fmla="*/ 1517 w 1523"/>
                <a:gd name="T53" fmla="*/ 148 h 721"/>
                <a:gd name="T54" fmla="*/ 1509 w 1523"/>
                <a:gd name="T55" fmla="*/ 136 h 721"/>
                <a:gd name="T56" fmla="*/ 1497 w 1523"/>
                <a:gd name="T57" fmla="*/ 126 h 721"/>
                <a:gd name="T58" fmla="*/ 1483 w 1523"/>
                <a:gd name="T59" fmla="*/ 115 h 721"/>
                <a:gd name="T60" fmla="*/ 1465 w 1523"/>
                <a:gd name="T61" fmla="*/ 107 h 721"/>
                <a:gd name="T62" fmla="*/ 1446 w 1523"/>
                <a:gd name="T63" fmla="*/ 100 h 721"/>
                <a:gd name="T64" fmla="*/ 1425 w 1523"/>
                <a:gd name="T65" fmla="*/ 95 h 721"/>
                <a:gd name="T66" fmla="*/ 1403 w 1523"/>
                <a:gd name="T67" fmla="*/ 92 h 721"/>
                <a:gd name="T68" fmla="*/ 1399 w 1523"/>
                <a:gd name="T69" fmla="*/ 0 h 721"/>
                <a:gd name="T70" fmla="*/ 119 w 1523"/>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3"/>
                <a:gd name="T109" fmla="*/ 0 h 721"/>
                <a:gd name="T110" fmla="*/ 1523 w 152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3" h="721">
                  <a:moveTo>
                    <a:pt x="119" y="92"/>
                  </a:moveTo>
                  <a:lnTo>
                    <a:pt x="107" y="94"/>
                  </a:lnTo>
                  <a:lnTo>
                    <a:pt x="95" y="95"/>
                  </a:lnTo>
                  <a:lnTo>
                    <a:pt x="84" y="98"/>
                  </a:lnTo>
                  <a:lnTo>
                    <a:pt x="74" y="100"/>
                  </a:lnTo>
                  <a:lnTo>
                    <a:pt x="64" y="104"/>
                  </a:lnTo>
                  <a:lnTo>
                    <a:pt x="54" y="107"/>
                  </a:lnTo>
                  <a:lnTo>
                    <a:pt x="46" y="111"/>
                  </a:lnTo>
                  <a:lnTo>
                    <a:pt x="38" y="115"/>
                  </a:lnTo>
                  <a:lnTo>
                    <a:pt x="30" y="121"/>
                  </a:lnTo>
                  <a:lnTo>
                    <a:pt x="23" y="126"/>
                  </a:lnTo>
                  <a:lnTo>
                    <a:pt x="17" y="131"/>
                  </a:lnTo>
                  <a:lnTo>
                    <a:pt x="12" y="136"/>
                  </a:lnTo>
                  <a:lnTo>
                    <a:pt x="7" y="142"/>
                  </a:lnTo>
                  <a:lnTo>
                    <a:pt x="4" y="148"/>
                  </a:lnTo>
                  <a:lnTo>
                    <a:pt x="1" y="154"/>
                  </a:lnTo>
                  <a:lnTo>
                    <a:pt x="0" y="160"/>
                  </a:lnTo>
                  <a:lnTo>
                    <a:pt x="0" y="652"/>
                  </a:lnTo>
                  <a:lnTo>
                    <a:pt x="1" y="660"/>
                  </a:lnTo>
                  <a:lnTo>
                    <a:pt x="4" y="666"/>
                  </a:lnTo>
                  <a:lnTo>
                    <a:pt x="7" y="672"/>
                  </a:lnTo>
                  <a:lnTo>
                    <a:pt x="12" y="677"/>
                  </a:lnTo>
                  <a:lnTo>
                    <a:pt x="17" y="683"/>
                  </a:lnTo>
                  <a:lnTo>
                    <a:pt x="23" y="689"/>
                  </a:lnTo>
                  <a:lnTo>
                    <a:pt x="30" y="695"/>
                  </a:lnTo>
                  <a:lnTo>
                    <a:pt x="38" y="699"/>
                  </a:lnTo>
                  <a:lnTo>
                    <a:pt x="46" y="703"/>
                  </a:lnTo>
                  <a:lnTo>
                    <a:pt x="54" y="707"/>
                  </a:lnTo>
                  <a:lnTo>
                    <a:pt x="64" y="711"/>
                  </a:lnTo>
                  <a:lnTo>
                    <a:pt x="74" y="714"/>
                  </a:lnTo>
                  <a:lnTo>
                    <a:pt x="84" y="716"/>
                  </a:lnTo>
                  <a:lnTo>
                    <a:pt x="95" y="718"/>
                  </a:lnTo>
                  <a:lnTo>
                    <a:pt x="107" y="720"/>
                  </a:lnTo>
                  <a:lnTo>
                    <a:pt x="119" y="720"/>
                  </a:lnTo>
                  <a:lnTo>
                    <a:pt x="1403" y="720"/>
                  </a:lnTo>
                  <a:lnTo>
                    <a:pt x="1413" y="720"/>
                  </a:lnTo>
                  <a:lnTo>
                    <a:pt x="1425" y="718"/>
                  </a:lnTo>
                  <a:lnTo>
                    <a:pt x="1435" y="716"/>
                  </a:lnTo>
                  <a:lnTo>
                    <a:pt x="1446" y="714"/>
                  </a:lnTo>
                  <a:lnTo>
                    <a:pt x="1455" y="711"/>
                  </a:lnTo>
                  <a:lnTo>
                    <a:pt x="1465" y="707"/>
                  </a:lnTo>
                  <a:lnTo>
                    <a:pt x="1474" y="703"/>
                  </a:lnTo>
                  <a:lnTo>
                    <a:pt x="1483" y="699"/>
                  </a:lnTo>
                  <a:lnTo>
                    <a:pt x="1490" y="695"/>
                  </a:lnTo>
                  <a:lnTo>
                    <a:pt x="1497" y="689"/>
                  </a:lnTo>
                  <a:lnTo>
                    <a:pt x="1503" y="683"/>
                  </a:lnTo>
                  <a:lnTo>
                    <a:pt x="1509" y="677"/>
                  </a:lnTo>
                  <a:lnTo>
                    <a:pt x="1513" y="672"/>
                  </a:lnTo>
                  <a:lnTo>
                    <a:pt x="1517" y="666"/>
                  </a:lnTo>
                  <a:lnTo>
                    <a:pt x="1519" y="660"/>
                  </a:lnTo>
                  <a:lnTo>
                    <a:pt x="1522" y="652"/>
                  </a:lnTo>
                  <a:lnTo>
                    <a:pt x="1522" y="160"/>
                  </a:lnTo>
                  <a:lnTo>
                    <a:pt x="1519" y="154"/>
                  </a:lnTo>
                  <a:lnTo>
                    <a:pt x="1517" y="148"/>
                  </a:lnTo>
                  <a:lnTo>
                    <a:pt x="1513" y="142"/>
                  </a:lnTo>
                  <a:lnTo>
                    <a:pt x="1509" y="136"/>
                  </a:lnTo>
                  <a:lnTo>
                    <a:pt x="1503" y="131"/>
                  </a:lnTo>
                  <a:lnTo>
                    <a:pt x="1497" y="126"/>
                  </a:lnTo>
                  <a:lnTo>
                    <a:pt x="1490" y="121"/>
                  </a:lnTo>
                  <a:lnTo>
                    <a:pt x="1483" y="115"/>
                  </a:lnTo>
                  <a:lnTo>
                    <a:pt x="1474" y="111"/>
                  </a:lnTo>
                  <a:lnTo>
                    <a:pt x="1465" y="107"/>
                  </a:lnTo>
                  <a:lnTo>
                    <a:pt x="1455" y="104"/>
                  </a:lnTo>
                  <a:lnTo>
                    <a:pt x="1446" y="100"/>
                  </a:lnTo>
                  <a:lnTo>
                    <a:pt x="1435" y="98"/>
                  </a:lnTo>
                  <a:lnTo>
                    <a:pt x="1425" y="95"/>
                  </a:lnTo>
                  <a:lnTo>
                    <a:pt x="1413" y="94"/>
                  </a:lnTo>
                  <a:lnTo>
                    <a:pt x="1403" y="92"/>
                  </a:lnTo>
                  <a:lnTo>
                    <a:pt x="1292" y="92"/>
                  </a:lnTo>
                  <a:lnTo>
                    <a:pt x="1399" y="0"/>
                  </a:lnTo>
                  <a:lnTo>
                    <a:pt x="1140" y="92"/>
                  </a:lnTo>
                  <a:lnTo>
                    <a:pt x="119" y="92"/>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78867" name="Text Box 455"/>
            <p:cNvSpPr txBox="1">
              <a:spLocks noChangeArrowheads="1"/>
            </p:cNvSpPr>
            <p:nvPr/>
          </p:nvSpPr>
          <p:spPr bwMode="auto">
            <a:xfrm>
              <a:off x="1673" y="3225"/>
              <a:ext cx="1299"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the IP address for www.nominum.com</a:t>
              </a:r>
              <a:endParaRPr lang="en-US" sz="2200"/>
            </a:p>
          </p:txBody>
        </p:sp>
      </p:grpSp>
      <p:sp>
        <p:nvSpPr>
          <p:cNvPr id="68040" name="Line 456"/>
          <p:cNvSpPr>
            <a:spLocks noChangeShapeType="1"/>
          </p:cNvSpPr>
          <p:nvPr/>
        </p:nvSpPr>
        <p:spPr bwMode="auto">
          <a:xfrm>
            <a:off x="3408363" y="3590925"/>
            <a:ext cx="1036637" cy="273050"/>
          </a:xfrm>
          <a:prstGeom prst="line">
            <a:avLst/>
          </a:prstGeom>
          <a:noFill/>
          <a:ln w="31591">
            <a:solidFill>
              <a:srgbClr val="000000"/>
            </a:solidFill>
            <a:round/>
            <a:headEnd type="triangle" w="med" len="med"/>
            <a:tailEnd/>
          </a:ln>
        </p:spPr>
        <p:txBody>
          <a:bodyPr wrap="none" anchor="ct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8040"/>
                                        </p:tgtEl>
                                        <p:attrNameLst>
                                          <p:attrName>style.visibility</p:attrName>
                                        </p:attrNameLst>
                                      </p:cBhvr>
                                      <p:to>
                                        <p:strVal val="visible"/>
                                      </p:to>
                                    </p:set>
                                    <p:animEffect transition="in" filter="wipe(right)">
                                      <p:cBhvr>
                                        <p:cTn id="12" dur="500"/>
                                        <p:tgtEl>
                                          <p:spTgt spid="68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Rectangle 241"/>
          <p:cNvSpPr>
            <a:spLocks noGrp="1" noChangeArrowheads="1"/>
          </p:cNvSpPr>
          <p:nvPr>
            <p:ph type="title"/>
          </p:nvPr>
        </p:nvSpPr>
        <p:spPr/>
        <p:txBody>
          <a:bodyPr/>
          <a:lstStyle/>
          <a:p>
            <a:pPr fontAlgn="auto">
              <a:spcAft>
                <a:spcPts val="0"/>
              </a:spcAft>
              <a:defRPr/>
            </a:pPr>
            <a:r>
              <a:rPr lang="en-US" dirty="0" smtClean="0"/>
              <a:t>The Resolution Process</a:t>
            </a:r>
          </a:p>
        </p:txBody>
      </p:sp>
      <p:sp>
        <p:nvSpPr>
          <p:cNvPr id="79875" name="Rectangle 242"/>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name server dakota responds to annie with www.nominum.com’s address</a:t>
            </a:r>
          </a:p>
        </p:txBody>
      </p:sp>
      <p:grpSp>
        <p:nvGrpSpPr>
          <p:cNvPr id="2" name="Group 2"/>
          <p:cNvGrpSpPr>
            <a:grpSpLocks/>
          </p:cNvGrpSpPr>
          <p:nvPr/>
        </p:nvGrpSpPr>
        <p:grpSpPr bwMode="auto">
          <a:xfrm>
            <a:off x="1176338" y="4594225"/>
            <a:ext cx="849312" cy="992188"/>
            <a:chOff x="815" y="3280"/>
            <a:chExt cx="589" cy="708"/>
          </a:xfrm>
        </p:grpSpPr>
        <p:sp>
          <p:nvSpPr>
            <p:cNvPr id="80304"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0305"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0306"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0307"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0308"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0309"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0310"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311"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312"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313"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314"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315"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316" name="Line 15"/>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0317" name="Line 16"/>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0318"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319"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0320"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0321"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322"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323"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324"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325"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326"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0327"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328" name="AutoShape 27"/>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0329"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3" name="Group 29"/>
          <p:cNvGrpSpPr>
            <a:grpSpLocks/>
          </p:cNvGrpSpPr>
          <p:nvPr/>
        </p:nvGrpSpPr>
        <p:grpSpPr bwMode="auto">
          <a:xfrm>
            <a:off x="6781800" y="4114800"/>
            <a:ext cx="631825" cy="1074738"/>
            <a:chOff x="4301" y="2849"/>
            <a:chExt cx="438" cy="768"/>
          </a:xfrm>
        </p:grpSpPr>
        <p:sp>
          <p:nvSpPr>
            <p:cNvPr id="80201"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0202"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203" name="Line 32"/>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80204"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205"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206"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207" name="Line 36"/>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80208" name="AutoShape 37"/>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0209"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210"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0211"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212"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213"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0214"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215"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216"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0217"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218"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219"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220"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0221"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222"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223"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24"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25"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26"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4" name="Group 56"/>
            <p:cNvGrpSpPr>
              <a:grpSpLocks/>
            </p:cNvGrpSpPr>
            <p:nvPr/>
          </p:nvGrpSpPr>
          <p:grpSpPr bwMode="auto">
            <a:xfrm>
              <a:off x="4451" y="2907"/>
              <a:ext cx="239" cy="152"/>
              <a:chOff x="4451" y="2907"/>
              <a:chExt cx="239" cy="152"/>
            </a:xfrm>
          </p:grpSpPr>
          <p:sp>
            <p:nvSpPr>
              <p:cNvPr id="80284" name="Line 57"/>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80285" name="Line 58"/>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80286" name="Line 59"/>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80287" name="Line 60"/>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80288" name="Line 61"/>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80289" name="Line 62"/>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80290" name="Line 63"/>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80291" name="Line 64"/>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80292" name="Line 65"/>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80293" name="Line 66"/>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80294" name="Line 67"/>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80295" name="Line 68"/>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80296" name="Line 69"/>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80297" name="Line 70"/>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80298" name="Line 71"/>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80299" name="Line 72"/>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80300" name="Line 73"/>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80301" name="Line 74"/>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80302" name="Line 75"/>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80303" name="Line 76"/>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80228"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229"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0"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1"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2"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82"/>
            <p:cNvGrpSpPr>
              <a:grpSpLocks/>
            </p:cNvGrpSpPr>
            <p:nvPr/>
          </p:nvGrpSpPr>
          <p:grpSpPr bwMode="auto">
            <a:xfrm>
              <a:off x="4451" y="3166"/>
              <a:ext cx="239" cy="152"/>
              <a:chOff x="4451" y="3166"/>
              <a:chExt cx="239" cy="152"/>
            </a:xfrm>
          </p:grpSpPr>
          <p:sp>
            <p:nvSpPr>
              <p:cNvPr id="80264" name="Line 83"/>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80265" name="Line 84"/>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80266" name="Line 85"/>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80267" name="Line 86"/>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80268" name="Line 87"/>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80269" name="Line 88"/>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80270" name="Line 89"/>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80271" name="Line 90"/>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80272" name="Line 91"/>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80273" name="Line 92"/>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80274" name="Line 93"/>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80275" name="Line 94"/>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80276" name="Line 95"/>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80277" name="Line 96"/>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80278" name="Line 97"/>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80279" name="Line 98"/>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80280" name="Line 99"/>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80281" name="Line 100"/>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80282" name="Line 101"/>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80283" name="Line 102"/>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80234"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235"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6"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7"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238"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108"/>
            <p:cNvGrpSpPr>
              <a:grpSpLocks/>
            </p:cNvGrpSpPr>
            <p:nvPr/>
          </p:nvGrpSpPr>
          <p:grpSpPr bwMode="auto">
            <a:xfrm>
              <a:off x="4451" y="3414"/>
              <a:ext cx="239" cy="151"/>
              <a:chOff x="4451" y="3414"/>
              <a:chExt cx="239" cy="151"/>
            </a:xfrm>
          </p:grpSpPr>
          <p:sp>
            <p:nvSpPr>
              <p:cNvPr id="80244" name="Line 109"/>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80245" name="Line 110"/>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80246" name="Line 111"/>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80247" name="Line 112"/>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80248" name="Line 113"/>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80249" name="Line 114"/>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80250" name="Line 115"/>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80251" name="Line 116"/>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80252" name="Line 117"/>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80253" name="Line 118"/>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80254" name="Line 119"/>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80255" name="Line 120"/>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80256" name="Line 121"/>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80257" name="Line 122"/>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80258" name="Line 123"/>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80259" name="Line 124"/>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80260" name="Line 125"/>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80261" name="Line 126"/>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80262" name="Line 127"/>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80263" name="Line 128"/>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80240"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241"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0242"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243"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7" name="Group 133"/>
          <p:cNvGrpSpPr>
            <a:grpSpLocks/>
          </p:cNvGrpSpPr>
          <p:nvPr/>
        </p:nvGrpSpPr>
        <p:grpSpPr bwMode="auto">
          <a:xfrm>
            <a:off x="4552950" y="3698875"/>
            <a:ext cx="630238" cy="1076325"/>
            <a:chOff x="3155" y="2641"/>
            <a:chExt cx="437" cy="768"/>
          </a:xfrm>
        </p:grpSpPr>
        <p:sp>
          <p:nvSpPr>
            <p:cNvPr id="80098"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0099"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100" name="Line 136"/>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80101"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102"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103"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0104" name="Line 140"/>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80105" name="AutoShape 141"/>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0106"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107"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0108"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109"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110"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0111"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112"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113"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0114"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115"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116"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117"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0118"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119"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120"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1"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2"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3"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8" name="Group 160"/>
            <p:cNvGrpSpPr>
              <a:grpSpLocks/>
            </p:cNvGrpSpPr>
            <p:nvPr/>
          </p:nvGrpSpPr>
          <p:grpSpPr bwMode="auto">
            <a:xfrm>
              <a:off x="3305" y="2699"/>
              <a:ext cx="238" cy="152"/>
              <a:chOff x="3305" y="2699"/>
              <a:chExt cx="238" cy="152"/>
            </a:xfrm>
          </p:grpSpPr>
          <p:sp>
            <p:nvSpPr>
              <p:cNvPr id="80181" name="Line 161"/>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80182" name="Line 162"/>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80183" name="Line 163"/>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80184" name="Line 164"/>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80185" name="Line 165"/>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80186" name="Line 166"/>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80187" name="Line 167"/>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80188" name="Line 168"/>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80189" name="Line 169"/>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80190" name="Line 170"/>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80191" name="Line 171"/>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80192" name="Line 172"/>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80193" name="Line 173"/>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80194" name="Line 174"/>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80195" name="Line 175"/>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80196" name="Line 176"/>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80197" name="Line 177"/>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80198" name="Line 178"/>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80199" name="Line 179"/>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80200" name="Line 180"/>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80125"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126"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7"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8"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29"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86"/>
            <p:cNvGrpSpPr>
              <a:grpSpLocks/>
            </p:cNvGrpSpPr>
            <p:nvPr/>
          </p:nvGrpSpPr>
          <p:grpSpPr bwMode="auto">
            <a:xfrm>
              <a:off x="3305" y="2958"/>
              <a:ext cx="238" cy="152"/>
              <a:chOff x="3305" y="2958"/>
              <a:chExt cx="238" cy="152"/>
            </a:xfrm>
          </p:grpSpPr>
          <p:sp>
            <p:nvSpPr>
              <p:cNvPr id="80161" name="Line 187"/>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80162" name="Line 188"/>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80163" name="Line 189"/>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80164" name="Line 190"/>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80165" name="Line 191"/>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80166" name="Line 192"/>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80167" name="Line 193"/>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80168" name="Line 194"/>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80169" name="Line 195"/>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80170" name="Line 196"/>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80171" name="Line 197"/>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80172" name="Line 198"/>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80173" name="Line 199"/>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80174" name="Line 200"/>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80175" name="Line 201"/>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80176" name="Line 202"/>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80177" name="Line 203"/>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80178" name="Line 204"/>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80179" name="Line 205"/>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80180" name="Line 206"/>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80131"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132"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33"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34"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135"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212"/>
            <p:cNvGrpSpPr>
              <a:grpSpLocks/>
            </p:cNvGrpSpPr>
            <p:nvPr/>
          </p:nvGrpSpPr>
          <p:grpSpPr bwMode="auto">
            <a:xfrm>
              <a:off x="3305" y="3205"/>
              <a:ext cx="238" cy="152"/>
              <a:chOff x="3305" y="3205"/>
              <a:chExt cx="238" cy="152"/>
            </a:xfrm>
          </p:grpSpPr>
          <p:sp>
            <p:nvSpPr>
              <p:cNvPr id="80141" name="Line 213"/>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80142" name="Line 214"/>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80143" name="Line 215"/>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80144" name="Line 216"/>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80145" name="Line 217"/>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80146" name="Line 218"/>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80147" name="Line 219"/>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80148" name="Line 220"/>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80149" name="Line 221"/>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80150" name="Line 222"/>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80151" name="Line 223"/>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80152" name="Line 224"/>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80153" name="Line 225"/>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80154" name="Line 226"/>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80155" name="Line 227"/>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80156" name="Line 228"/>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80157" name="Line 229"/>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80158" name="Line 230"/>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80159" name="Line 231"/>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80160" name="Line 232"/>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80137"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138"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0139"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140"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11" name="Group 237"/>
          <p:cNvGrpSpPr>
            <a:grpSpLocks/>
          </p:cNvGrpSpPr>
          <p:nvPr/>
        </p:nvGrpSpPr>
        <p:grpSpPr bwMode="auto">
          <a:xfrm>
            <a:off x="3370263" y="2486025"/>
            <a:ext cx="2197100" cy="1009650"/>
            <a:chOff x="2335" y="1582"/>
            <a:chExt cx="1523" cy="721"/>
          </a:xfrm>
        </p:grpSpPr>
        <p:sp>
          <p:nvSpPr>
            <p:cNvPr id="80096" name="Freeform 238"/>
            <p:cNvSpPr>
              <a:spLocks/>
            </p:cNvSpPr>
            <p:nvPr/>
          </p:nvSpPr>
          <p:spPr bwMode="auto">
            <a:xfrm>
              <a:off x="2335" y="1582"/>
              <a:ext cx="1523" cy="721"/>
            </a:xfrm>
            <a:custGeom>
              <a:avLst/>
              <a:gdLst>
                <a:gd name="T0" fmla="*/ 1413 w 1523"/>
                <a:gd name="T1" fmla="*/ 628 h 721"/>
                <a:gd name="T2" fmla="*/ 1435 w 1523"/>
                <a:gd name="T3" fmla="*/ 625 h 721"/>
                <a:gd name="T4" fmla="*/ 1455 w 1523"/>
                <a:gd name="T5" fmla="*/ 619 h 721"/>
                <a:gd name="T6" fmla="*/ 1474 w 1523"/>
                <a:gd name="T7" fmla="*/ 612 h 721"/>
                <a:gd name="T8" fmla="*/ 1490 w 1523"/>
                <a:gd name="T9" fmla="*/ 603 h 721"/>
                <a:gd name="T10" fmla="*/ 1503 w 1523"/>
                <a:gd name="T11" fmla="*/ 592 h 721"/>
                <a:gd name="T12" fmla="*/ 1513 w 1523"/>
                <a:gd name="T13" fmla="*/ 580 h 721"/>
                <a:gd name="T14" fmla="*/ 1519 w 1523"/>
                <a:gd name="T15" fmla="*/ 568 h 721"/>
                <a:gd name="T16" fmla="*/ 1522 w 1523"/>
                <a:gd name="T17" fmla="*/ 68 h 721"/>
                <a:gd name="T18" fmla="*/ 1517 w 1523"/>
                <a:gd name="T19" fmla="*/ 56 h 721"/>
                <a:gd name="T20" fmla="*/ 1509 w 1523"/>
                <a:gd name="T21" fmla="*/ 44 h 721"/>
                <a:gd name="T22" fmla="*/ 1497 w 1523"/>
                <a:gd name="T23" fmla="*/ 34 h 721"/>
                <a:gd name="T24" fmla="*/ 1483 w 1523"/>
                <a:gd name="T25" fmla="*/ 23 h 721"/>
                <a:gd name="T26" fmla="*/ 1465 w 1523"/>
                <a:gd name="T27" fmla="*/ 15 h 721"/>
                <a:gd name="T28" fmla="*/ 1446 w 1523"/>
                <a:gd name="T29" fmla="*/ 8 h 721"/>
                <a:gd name="T30" fmla="*/ 1425 w 1523"/>
                <a:gd name="T31" fmla="*/ 3 h 721"/>
                <a:gd name="T32" fmla="*/ 1403 w 1523"/>
                <a:gd name="T33" fmla="*/ 0 h 721"/>
                <a:gd name="T34" fmla="*/ 107 w 1523"/>
                <a:gd name="T35" fmla="*/ 2 h 721"/>
                <a:gd name="T36" fmla="*/ 84 w 1523"/>
                <a:gd name="T37" fmla="*/ 6 h 721"/>
                <a:gd name="T38" fmla="*/ 64 w 1523"/>
                <a:gd name="T39" fmla="*/ 12 h 721"/>
                <a:gd name="T40" fmla="*/ 46 w 1523"/>
                <a:gd name="T41" fmla="*/ 19 h 721"/>
                <a:gd name="T42" fmla="*/ 30 w 1523"/>
                <a:gd name="T43" fmla="*/ 29 h 721"/>
                <a:gd name="T44" fmla="*/ 17 w 1523"/>
                <a:gd name="T45" fmla="*/ 40 h 721"/>
                <a:gd name="T46" fmla="*/ 7 w 1523"/>
                <a:gd name="T47" fmla="*/ 50 h 721"/>
                <a:gd name="T48" fmla="*/ 2 w 1523"/>
                <a:gd name="T49" fmla="*/ 62 h 721"/>
                <a:gd name="T50" fmla="*/ 0 w 1523"/>
                <a:gd name="T51" fmla="*/ 560 h 721"/>
                <a:gd name="T52" fmla="*/ 4 w 1523"/>
                <a:gd name="T53" fmla="*/ 574 h 721"/>
                <a:gd name="T54" fmla="*/ 11 w 1523"/>
                <a:gd name="T55" fmla="*/ 586 h 721"/>
                <a:gd name="T56" fmla="*/ 23 w 1523"/>
                <a:gd name="T57" fmla="*/ 598 h 721"/>
                <a:gd name="T58" fmla="*/ 38 w 1523"/>
                <a:gd name="T59" fmla="*/ 607 h 721"/>
                <a:gd name="T60" fmla="*/ 54 w 1523"/>
                <a:gd name="T61" fmla="*/ 615 h 721"/>
                <a:gd name="T62" fmla="*/ 74 w 1523"/>
                <a:gd name="T63" fmla="*/ 622 h 721"/>
                <a:gd name="T64" fmla="*/ 95 w 1523"/>
                <a:gd name="T65" fmla="*/ 627 h 721"/>
                <a:gd name="T66" fmla="*/ 119 w 1523"/>
                <a:gd name="T67" fmla="*/ 628 h 721"/>
                <a:gd name="T68" fmla="*/ 123 w 1523"/>
                <a:gd name="T69" fmla="*/ 720 h 721"/>
                <a:gd name="T70" fmla="*/ 1403 w 1523"/>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3"/>
                <a:gd name="T109" fmla="*/ 0 h 721"/>
                <a:gd name="T110" fmla="*/ 1523 w 152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3" h="721">
                  <a:moveTo>
                    <a:pt x="1403" y="628"/>
                  </a:moveTo>
                  <a:lnTo>
                    <a:pt x="1413" y="628"/>
                  </a:lnTo>
                  <a:lnTo>
                    <a:pt x="1425" y="627"/>
                  </a:lnTo>
                  <a:lnTo>
                    <a:pt x="1435" y="625"/>
                  </a:lnTo>
                  <a:lnTo>
                    <a:pt x="1446" y="622"/>
                  </a:lnTo>
                  <a:lnTo>
                    <a:pt x="1455" y="619"/>
                  </a:lnTo>
                  <a:lnTo>
                    <a:pt x="1465" y="615"/>
                  </a:lnTo>
                  <a:lnTo>
                    <a:pt x="1474" y="612"/>
                  </a:lnTo>
                  <a:lnTo>
                    <a:pt x="1483" y="607"/>
                  </a:lnTo>
                  <a:lnTo>
                    <a:pt x="1490" y="603"/>
                  </a:lnTo>
                  <a:lnTo>
                    <a:pt x="1497" y="598"/>
                  </a:lnTo>
                  <a:lnTo>
                    <a:pt x="1503" y="592"/>
                  </a:lnTo>
                  <a:lnTo>
                    <a:pt x="1509" y="586"/>
                  </a:lnTo>
                  <a:lnTo>
                    <a:pt x="1513" y="580"/>
                  </a:lnTo>
                  <a:lnTo>
                    <a:pt x="1517" y="574"/>
                  </a:lnTo>
                  <a:lnTo>
                    <a:pt x="1519" y="568"/>
                  </a:lnTo>
                  <a:lnTo>
                    <a:pt x="1522" y="560"/>
                  </a:lnTo>
                  <a:lnTo>
                    <a:pt x="1522" y="68"/>
                  </a:lnTo>
                  <a:lnTo>
                    <a:pt x="1519" y="62"/>
                  </a:lnTo>
                  <a:lnTo>
                    <a:pt x="1517" y="56"/>
                  </a:lnTo>
                  <a:lnTo>
                    <a:pt x="1513" y="50"/>
                  </a:lnTo>
                  <a:lnTo>
                    <a:pt x="1509" y="44"/>
                  </a:lnTo>
                  <a:lnTo>
                    <a:pt x="1503" y="40"/>
                  </a:lnTo>
                  <a:lnTo>
                    <a:pt x="1497" y="34"/>
                  </a:lnTo>
                  <a:lnTo>
                    <a:pt x="1490" y="29"/>
                  </a:lnTo>
                  <a:lnTo>
                    <a:pt x="1483" y="23"/>
                  </a:lnTo>
                  <a:lnTo>
                    <a:pt x="1474" y="19"/>
                  </a:lnTo>
                  <a:lnTo>
                    <a:pt x="1465" y="15"/>
                  </a:lnTo>
                  <a:lnTo>
                    <a:pt x="1455" y="12"/>
                  </a:lnTo>
                  <a:lnTo>
                    <a:pt x="1446" y="8"/>
                  </a:lnTo>
                  <a:lnTo>
                    <a:pt x="1435" y="6"/>
                  </a:lnTo>
                  <a:lnTo>
                    <a:pt x="1425" y="3"/>
                  </a:lnTo>
                  <a:lnTo>
                    <a:pt x="1413" y="2"/>
                  </a:lnTo>
                  <a:lnTo>
                    <a:pt x="1403" y="0"/>
                  </a:lnTo>
                  <a:lnTo>
                    <a:pt x="119" y="0"/>
                  </a:lnTo>
                  <a:lnTo>
                    <a:pt x="107" y="2"/>
                  </a:lnTo>
                  <a:lnTo>
                    <a:pt x="95" y="3"/>
                  </a:lnTo>
                  <a:lnTo>
                    <a:pt x="84" y="6"/>
                  </a:lnTo>
                  <a:lnTo>
                    <a:pt x="74" y="8"/>
                  </a:lnTo>
                  <a:lnTo>
                    <a:pt x="64" y="12"/>
                  </a:lnTo>
                  <a:lnTo>
                    <a:pt x="54" y="15"/>
                  </a:lnTo>
                  <a:lnTo>
                    <a:pt x="46" y="19"/>
                  </a:lnTo>
                  <a:lnTo>
                    <a:pt x="38" y="23"/>
                  </a:lnTo>
                  <a:lnTo>
                    <a:pt x="30" y="29"/>
                  </a:lnTo>
                  <a:lnTo>
                    <a:pt x="23" y="34"/>
                  </a:lnTo>
                  <a:lnTo>
                    <a:pt x="17" y="40"/>
                  </a:lnTo>
                  <a:lnTo>
                    <a:pt x="11" y="44"/>
                  </a:lnTo>
                  <a:lnTo>
                    <a:pt x="7" y="50"/>
                  </a:lnTo>
                  <a:lnTo>
                    <a:pt x="4" y="56"/>
                  </a:lnTo>
                  <a:lnTo>
                    <a:pt x="2" y="62"/>
                  </a:lnTo>
                  <a:lnTo>
                    <a:pt x="0" y="68"/>
                  </a:lnTo>
                  <a:lnTo>
                    <a:pt x="0" y="560"/>
                  </a:lnTo>
                  <a:lnTo>
                    <a:pt x="2" y="568"/>
                  </a:lnTo>
                  <a:lnTo>
                    <a:pt x="4" y="574"/>
                  </a:lnTo>
                  <a:lnTo>
                    <a:pt x="7" y="580"/>
                  </a:lnTo>
                  <a:lnTo>
                    <a:pt x="11" y="586"/>
                  </a:lnTo>
                  <a:lnTo>
                    <a:pt x="17" y="592"/>
                  </a:lnTo>
                  <a:lnTo>
                    <a:pt x="23" y="598"/>
                  </a:lnTo>
                  <a:lnTo>
                    <a:pt x="30" y="603"/>
                  </a:lnTo>
                  <a:lnTo>
                    <a:pt x="38" y="607"/>
                  </a:lnTo>
                  <a:lnTo>
                    <a:pt x="46" y="612"/>
                  </a:lnTo>
                  <a:lnTo>
                    <a:pt x="54" y="615"/>
                  </a:lnTo>
                  <a:lnTo>
                    <a:pt x="64" y="619"/>
                  </a:lnTo>
                  <a:lnTo>
                    <a:pt x="74" y="622"/>
                  </a:lnTo>
                  <a:lnTo>
                    <a:pt x="84" y="625"/>
                  </a:lnTo>
                  <a:lnTo>
                    <a:pt x="95" y="627"/>
                  </a:lnTo>
                  <a:lnTo>
                    <a:pt x="107" y="628"/>
                  </a:lnTo>
                  <a:lnTo>
                    <a:pt x="119" y="628"/>
                  </a:lnTo>
                  <a:lnTo>
                    <a:pt x="231" y="628"/>
                  </a:lnTo>
                  <a:lnTo>
                    <a:pt x="123" y="720"/>
                  </a:lnTo>
                  <a:lnTo>
                    <a:pt x="382" y="628"/>
                  </a:lnTo>
                  <a:lnTo>
                    <a:pt x="1403" y="628"/>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80097" name="Text Box 239"/>
            <p:cNvSpPr txBox="1">
              <a:spLocks noChangeArrowheads="1"/>
            </p:cNvSpPr>
            <p:nvPr/>
          </p:nvSpPr>
          <p:spPr bwMode="auto">
            <a:xfrm>
              <a:off x="2495" y="1651"/>
              <a:ext cx="1299"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the IP address for www.nominum.com</a:t>
              </a:r>
              <a:endParaRPr lang="en-US" sz="2200"/>
            </a:p>
          </p:txBody>
        </p:sp>
      </p:grpSp>
      <p:sp>
        <p:nvSpPr>
          <p:cNvPr id="68848" name="Line 240"/>
          <p:cNvSpPr>
            <a:spLocks noChangeShapeType="1"/>
          </p:cNvSpPr>
          <p:nvPr/>
        </p:nvSpPr>
        <p:spPr bwMode="auto">
          <a:xfrm flipV="1">
            <a:off x="1817688" y="3671888"/>
            <a:ext cx="571500" cy="774700"/>
          </a:xfrm>
          <a:prstGeom prst="line">
            <a:avLst/>
          </a:prstGeom>
          <a:noFill/>
          <a:ln w="31591">
            <a:solidFill>
              <a:srgbClr val="000000"/>
            </a:solidFill>
            <a:round/>
            <a:headEnd type="triangle" w="med" len="med"/>
            <a:tailEnd/>
          </a:ln>
        </p:spPr>
        <p:txBody>
          <a:bodyPr wrap="none" anchor="ctr"/>
          <a:lstStyle/>
          <a:p>
            <a:endParaRPr lang="en-US"/>
          </a:p>
        </p:txBody>
      </p:sp>
      <p:sp>
        <p:nvSpPr>
          <p:cNvPr id="79882" name="Text Box 243"/>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www.nominum.com.</a:t>
            </a:r>
            <a:endParaRPr lang="en-US" sz="2200"/>
          </a:p>
        </p:txBody>
      </p:sp>
      <p:sp>
        <p:nvSpPr>
          <p:cNvPr id="79883" name="Text Box 244"/>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79884" name="Text Box 245"/>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2" name="Group 246"/>
          <p:cNvGrpSpPr>
            <a:grpSpLocks/>
          </p:cNvGrpSpPr>
          <p:nvPr/>
        </p:nvGrpSpPr>
        <p:grpSpPr bwMode="auto">
          <a:xfrm>
            <a:off x="5986463" y="2457450"/>
            <a:ext cx="631825" cy="1076325"/>
            <a:chOff x="4148" y="1616"/>
            <a:chExt cx="438" cy="768"/>
          </a:xfrm>
        </p:grpSpPr>
        <p:sp>
          <p:nvSpPr>
            <p:cNvPr id="79993"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9994"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995" name="Line 249"/>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79996"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997"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998"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999" name="Line 253"/>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80000" name="AutoShape 254"/>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0001"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002"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0003"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0004"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005"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0006"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007"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008"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0009"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010"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011"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0012"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0013"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0014"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015"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16"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17"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18"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3"/>
            <p:cNvGrpSpPr>
              <a:grpSpLocks/>
            </p:cNvGrpSpPr>
            <p:nvPr/>
          </p:nvGrpSpPr>
          <p:grpSpPr bwMode="auto">
            <a:xfrm>
              <a:off x="4298" y="1674"/>
              <a:ext cx="238" cy="152"/>
              <a:chOff x="4298" y="1674"/>
              <a:chExt cx="238" cy="152"/>
            </a:xfrm>
          </p:grpSpPr>
          <p:sp>
            <p:nvSpPr>
              <p:cNvPr id="80076" name="Line 274"/>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80077" name="Line 275"/>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80078" name="Line 276"/>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80079" name="Line 277"/>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80080" name="Line 278"/>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80081" name="Line 279"/>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80082" name="Line 280"/>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80083" name="Line 281"/>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80084" name="Line 282"/>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80085" name="Line 283"/>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80086" name="Line 284"/>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80087" name="Line 285"/>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80088" name="Line 286"/>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80089" name="Line 287"/>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80090" name="Line 288"/>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80091" name="Line 289"/>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80092" name="Line 290"/>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80093" name="Line 291"/>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80094" name="Line 292"/>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80095" name="Line 293"/>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80020"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021"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22"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23"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24"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299"/>
            <p:cNvGrpSpPr>
              <a:grpSpLocks/>
            </p:cNvGrpSpPr>
            <p:nvPr/>
          </p:nvGrpSpPr>
          <p:grpSpPr bwMode="auto">
            <a:xfrm>
              <a:off x="4298" y="1933"/>
              <a:ext cx="238" cy="151"/>
              <a:chOff x="4298" y="1933"/>
              <a:chExt cx="238" cy="151"/>
            </a:xfrm>
          </p:grpSpPr>
          <p:sp>
            <p:nvSpPr>
              <p:cNvPr id="80056" name="Line 300"/>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80057" name="Line 301"/>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80058" name="Line 302"/>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80059" name="Line 303"/>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80060" name="Line 304"/>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80061" name="Line 305"/>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80062" name="Line 306"/>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80063" name="Line 307"/>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80064" name="Line 308"/>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80065" name="Line 309"/>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80066" name="Line 310"/>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80067" name="Line 311"/>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80068" name="Line 312"/>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80069" name="Line 313"/>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80070" name="Line 314"/>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80071" name="Line 315"/>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80072" name="Line 316"/>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80073" name="Line 317"/>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80074" name="Line 318"/>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80075" name="Line 319"/>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80026"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0027"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28"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29"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0030"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5"/>
            <p:cNvGrpSpPr>
              <a:grpSpLocks/>
            </p:cNvGrpSpPr>
            <p:nvPr/>
          </p:nvGrpSpPr>
          <p:grpSpPr bwMode="auto">
            <a:xfrm>
              <a:off x="4298" y="2180"/>
              <a:ext cx="238" cy="152"/>
              <a:chOff x="4298" y="2180"/>
              <a:chExt cx="238" cy="152"/>
            </a:xfrm>
          </p:grpSpPr>
          <p:sp>
            <p:nvSpPr>
              <p:cNvPr id="80036" name="Line 326"/>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80037" name="Line 327"/>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80038" name="Line 328"/>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80039" name="Line 329"/>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80040" name="Line 330"/>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80041" name="Line 331"/>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80042" name="Line 332"/>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80043" name="Line 333"/>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80044" name="Line 334"/>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80045" name="Line 335"/>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80046" name="Line 336"/>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80047" name="Line 337"/>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80048" name="Line 338"/>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80049" name="Line 339"/>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80050" name="Line 340"/>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80051" name="Line 341"/>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80052" name="Line 342"/>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80053" name="Line 343"/>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80054" name="Line 344"/>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80055" name="Line 345"/>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80032"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033"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0034"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0035"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9886" name="Text Box 350"/>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6" name="Group 351"/>
          <p:cNvGrpSpPr>
            <a:grpSpLocks/>
          </p:cNvGrpSpPr>
          <p:nvPr/>
        </p:nvGrpSpPr>
        <p:grpSpPr bwMode="auto">
          <a:xfrm>
            <a:off x="2563813" y="2538413"/>
            <a:ext cx="631825" cy="1074737"/>
            <a:chOff x="1777" y="1812"/>
            <a:chExt cx="437" cy="767"/>
          </a:xfrm>
        </p:grpSpPr>
        <p:sp>
          <p:nvSpPr>
            <p:cNvPr id="79890"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79891"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79892" name="Line 354"/>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79893"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894"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895"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79896" name="Line 358"/>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79897" name="AutoShape 359"/>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79898"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899"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79900"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79901"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902"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79903"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904"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79905"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79906"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907"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908"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79909"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79910"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79911"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912"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13"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14"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15"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378"/>
            <p:cNvGrpSpPr>
              <a:grpSpLocks/>
            </p:cNvGrpSpPr>
            <p:nvPr/>
          </p:nvGrpSpPr>
          <p:grpSpPr bwMode="auto">
            <a:xfrm>
              <a:off x="1927" y="1870"/>
              <a:ext cx="238" cy="152"/>
              <a:chOff x="1927" y="1870"/>
              <a:chExt cx="238" cy="152"/>
            </a:xfrm>
          </p:grpSpPr>
          <p:sp>
            <p:nvSpPr>
              <p:cNvPr id="79973" name="Line 379"/>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79974" name="Line 380"/>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79975" name="Line 381"/>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79976" name="Line 382"/>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79977" name="Line 383"/>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79978" name="Line 384"/>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79979" name="Line 385"/>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79980" name="Line 386"/>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79981" name="Line 387"/>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79982" name="Line 388"/>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79983" name="Line 389"/>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79984" name="Line 390"/>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79985" name="Line 391"/>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79986" name="Line 392"/>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79987" name="Line 393"/>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79988" name="Line 394"/>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79989" name="Line 395"/>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79990" name="Line 396"/>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79991" name="Line 397"/>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79992" name="Line 398"/>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79917"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918"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19"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20"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21"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04"/>
            <p:cNvGrpSpPr>
              <a:grpSpLocks/>
            </p:cNvGrpSpPr>
            <p:nvPr/>
          </p:nvGrpSpPr>
          <p:grpSpPr bwMode="auto">
            <a:xfrm>
              <a:off x="1927" y="2129"/>
              <a:ext cx="238" cy="152"/>
              <a:chOff x="1927" y="2129"/>
              <a:chExt cx="238" cy="152"/>
            </a:xfrm>
          </p:grpSpPr>
          <p:sp>
            <p:nvSpPr>
              <p:cNvPr id="79953" name="Line 405"/>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79954" name="Line 406"/>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79955" name="Line 407"/>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79956" name="Line 408"/>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79957" name="Line 409"/>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79958" name="Line 410"/>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79959" name="Line 411"/>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79960" name="Line 412"/>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79961" name="Line 413"/>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79962" name="Line 414"/>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79963" name="Line 415"/>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79964" name="Line 416"/>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79965" name="Line 417"/>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79966" name="Line 418"/>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79967" name="Line 419"/>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79968" name="Line 420"/>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79969" name="Line 421"/>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79970" name="Line 422"/>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79971" name="Line 423"/>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79972" name="Line 424"/>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79923"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79924"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25"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26"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79927"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9" name="Group 430"/>
            <p:cNvGrpSpPr>
              <a:grpSpLocks/>
            </p:cNvGrpSpPr>
            <p:nvPr/>
          </p:nvGrpSpPr>
          <p:grpSpPr bwMode="auto">
            <a:xfrm>
              <a:off x="1927" y="2376"/>
              <a:ext cx="238" cy="152"/>
              <a:chOff x="1927" y="2376"/>
              <a:chExt cx="238" cy="152"/>
            </a:xfrm>
          </p:grpSpPr>
          <p:sp>
            <p:nvSpPr>
              <p:cNvPr id="79933" name="Line 431"/>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79934" name="Line 432"/>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79935" name="Line 433"/>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79936" name="Line 434"/>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79937" name="Line 435"/>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79938" name="Line 436"/>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79939" name="Line 437"/>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79940" name="Line 438"/>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79941" name="Line 439"/>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79942" name="Line 440"/>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79943" name="Line 441"/>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79944" name="Line 442"/>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79945" name="Line 443"/>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79946" name="Line 444"/>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79947" name="Line 445"/>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79948" name="Line 446"/>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79949" name="Line 447"/>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79950" name="Line 448"/>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79951" name="Line 449"/>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79952" name="Line 450"/>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79929"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930"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79931"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79932"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79888" name="Text Box 455"/>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79889" name="Text Box 456"/>
          <p:cNvSpPr txBox="1">
            <a:spLocks noChangeArrowheads="1"/>
          </p:cNvSpPr>
          <p:nvPr/>
        </p:nvSpPr>
        <p:spPr bwMode="auto">
          <a:xfrm>
            <a:off x="3994150"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848"/>
                                        </p:tgtEl>
                                        <p:attrNameLst>
                                          <p:attrName>style.visibility</p:attrName>
                                        </p:attrNameLst>
                                      </p:cBhvr>
                                      <p:to>
                                        <p:strVal val="visible"/>
                                      </p:to>
                                    </p:set>
                                    <p:animEffect transition="in" filter="wipe(up)">
                                      <p:cBhvr>
                                        <p:cTn id="12" dur="500"/>
                                        <p:tgtEl>
                                          <p:spTgt spid="68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4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graphicFrame>
        <p:nvGraphicFramePr>
          <p:cNvPr id="12290" name="Object 3"/>
          <p:cNvGraphicFramePr>
            <a:graphicFrameLocks noGrp="1" noChangeAspect="1"/>
          </p:cNvGraphicFramePr>
          <p:nvPr>
            <p:ph idx="4294967295"/>
            <p:extLst>
              <p:ext uri="{D42A27DB-BD31-4B8C-83A1-F6EECF244321}">
                <p14:modId xmlns:p14="http://schemas.microsoft.com/office/powerpoint/2010/main" val="661052991"/>
              </p:ext>
            </p:extLst>
          </p:nvPr>
        </p:nvGraphicFramePr>
        <p:xfrm>
          <a:off x="0" y="1295400"/>
          <a:ext cx="6858000" cy="5075238"/>
        </p:xfrm>
        <a:graphic>
          <a:graphicData uri="http://schemas.openxmlformats.org/presentationml/2006/ole">
            <mc:AlternateContent xmlns:mc="http://schemas.openxmlformats.org/markup-compatibility/2006">
              <mc:Choice xmlns:v="urn:schemas-microsoft-com:vml" Requires="v">
                <p:oleObj spid="_x0000_s88105" name="Visio" r:id="rId4" imgW="7695229" imgH="5694325" progId="">
                  <p:embed/>
                </p:oleObj>
              </mc:Choice>
              <mc:Fallback>
                <p:oleObj name="Visio" r:id="rId4" imgW="7695229" imgH="569432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95400"/>
                        <a:ext cx="6858000" cy="5075238"/>
                      </a:xfrm>
                      <a:prstGeom prst="rect">
                        <a:avLst/>
                      </a:prstGeom>
                      <a:noFill/>
                      <a:ln>
                        <a:noFill/>
                      </a:ln>
                      <a:effectLst/>
                    </p:spPr>
                  </p:pic>
                </p:oleObj>
              </mc:Fallback>
            </mc:AlternateContent>
          </a:graphicData>
        </a:graphic>
      </p:graphicFrame>
      <p:sp>
        <p:nvSpPr>
          <p:cNvPr id="12292" name="Text Box 5"/>
          <p:cNvSpPr txBox="1">
            <a:spLocks noChangeArrowheads="1"/>
          </p:cNvSpPr>
          <p:nvPr/>
        </p:nvSpPr>
        <p:spPr bwMode="auto">
          <a:xfrm>
            <a:off x="323850" y="4292600"/>
            <a:ext cx="2305050" cy="822325"/>
          </a:xfrm>
          <a:prstGeom prst="rect">
            <a:avLst/>
          </a:prstGeom>
          <a:noFill/>
          <a:ln w="9525">
            <a:noFill/>
            <a:miter lim="800000"/>
            <a:headEnd/>
            <a:tailEnd/>
          </a:ln>
        </p:spPr>
        <p:txBody>
          <a:bodyPr>
            <a:spAutoFit/>
          </a:bodyPr>
          <a:lstStyle/>
          <a:p>
            <a:pPr>
              <a:spcBef>
                <a:spcPct val="50000"/>
              </a:spcBef>
            </a:pPr>
            <a:r>
              <a:rPr lang="en-AU">
                <a:solidFill>
                  <a:srgbClr val="00FF00"/>
                </a:solidFill>
              </a:rPr>
              <a:t>The actual web request</a:t>
            </a:r>
          </a:p>
        </p:txBody>
      </p:sp>
      <p:sp>
        <p:nvSpPr>
          <p:cNvPr id="12293" name="Line 6"/>
          <p:cNvSpPr>
            <a:spLocks noChangeShapeType="1"/>
          </p:cNvSpPr>
          <p:nvPr/>
        </p:nvSpPr>
        <p:spPr bwMode="auto">
          <a:xfrm flipV="1">
            <a:off x="1258888" y="3068638"/>
            <a:ext cx="504825" cy="865187"/>
          </a:xfrm>
          <a:prstGeom prst="line">
            <a:avLst/>
          </a:prstGeom>
          <a:noFill/>
          <a:ln w="9525">
            <a:solidFill>
              <a:schemeClr val="tx1"/>
            </a:solidFill>
            <a:round/>
            <a:headEnd/>
            <a:tailEnd type="triangle" w="med" len="med"/>
          </a:ln>
        </p:spPr>
        <p:txBody>
          <a:bodyPr/>
          <a:lstStyle/>
          <a:p>
            <a:endParaRPr lang="en-US"/>
          </a:p>
        </p:txBody>
      </p:sp>
      <p:sp>
        <p:nvSpPr>
          <p:cNvPr id="12294" name="Text Box 7"/>
          <p:cNvSpPr txBox="1">
            <a:spLocks noChangeArrowheads="1"/>
          </p:cNvSpPr>
          <p:nvPr/>
        </p:nvSpPr>
        <p:spPr bwMode="auto">
          <a:xfrm>
            <a:off x="3851275" y="4868863"/>
            <a:ext cx="1225550" cy="457200"/>
          </a:xfrm>
          <a:prstGeom prst="rect">
            <a:avLst/>
          </a:prstGeom>
          <a:noFill/>
          <a:ln w="9525">
            <a:noFill/>
            <a:miter lim="800000"/>
            <a:headEnd/>
            <a:tailEnd/>
          </a:ln>
        </p:spPr>
        <p:txBody>
          <a:bodyPr>
            <a:spAutoFit/>
          </a:bodyPr>
          <a:lstStyle/>
          <a:p>
            <a:pPr>
              <a:spcBef>
                <a:spcPct val="50000"/>
              </a:spcBef>
            </a:pPr>
            <a:r>
              <a:rPr lang="en-AU">
                <a:solidFill>
                  <a:srgbClr val="FF0000"/>
                </a:solidFill>
              </a:rPr>
              <a:t>DNS</a:t>
            </a:r>
          </a:p>
        </p:txBody>
      </p:sp>
      <p:sp>
        <p:nvSpPr>
          <p:cNvPr id="12295" name="Line 8"/>
          <p:cNvSpPr>
            <a:spLocks noChangeShapeType="1"/>
          </p:cNvSpPr>
          <p:nvPr/>
        </p:nvSpPr>
        <p:spPr bwMode="auto">
          <a:xfrm flipH="1" flipV="1">
            <a:off x="3779838" y="3933825"/>
            <a:ext cx="360362" cy="863600"/>
          </a:xfrm>
          <a:prstGeom prst="line">
            <a:avLst/>
          </a:prstGeom>
          <a:noFill/>
          <a:ln w="9525">
            <a:solidFill>
              <a:schemeClr val="tx1"/>
            </a:solidFill>
            <a:round/>
            <a:headEnd/>
            <a:tailEnd type="triangle" w="med" len="med"/>
          </a:ln>
        </p:spPr>
        <p:txBody>
          <a:bodyPr/>
          <a:lstStyle/>
          <a:p>
            <a:endParaRPr lang="en-US"/>
          </a:p>
        </p:txBody>
      </p:sp>
      <p:sp>
        <p:nvSpPr>
          <p:cNvPr id="12296" name="Line 9"/>
          <p:cNvSpPr>
            <a:spLocks noChangeShapeType="1"/>
          </p:cNvSpPr>
          <p:nvPr/>
        </p:nvSpPr>
        <p:spPr bwMode="auto">
          <a:xfrm flipV="1">
            <a:off x="4716463" y="4508500"/>
            <a:ext cx="576262" cy="433388"/>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fontAlgn="auto">
              <a:spcAft>
                <a:spcPts val="0"/>
              </a:spcAft>
              <a:defRPr/>
            </a:pPr>
            <a:r>
              <a:rPr lang="en-US" dirty="0" smtClean="0"/>
              <a:t>Resolution Process (Caching)</a:t>
            </a:r>
          </a:p>
        </p:txBody>
      </p:sp>
      <p:sp>
        <p:nvSpPr>
          <p:cNvPr id="80899" name="Rectangle 4"/>
          <p:cNvSpPr>
            <a:spLocks noGrp="1" noChangeArrowheads="1"/>
          </p:cNvSpPr>
          <p:nvPr>
            <p:ph idx="1"/>
          </p:nvPr>
        </p:nvSpPr>
        <p:spPr>
          <a:xfrm>
            <a:off x="304800" y="1752600"/>
            <a:ext cx="86868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After the previous query, the name server dakota now knows:</a:t>
            </a:r>
          </a:p>
          <a:p>
            <a:pPr lvl="1"/>
            <a:r>
              <a:rPr lang="en-US"/>
              <a:t>The names and IP addresses of the com name servers</a:t>
            </a:r>
          </a:p>
          <a:p>
            <a:pPr lvl="1"/>
            <a:r>
              <a:rPr lang="en-US"/>
              <a:t>The names and IP addresses of the nominum.com name servers</a:t>
            </a:r>
          </a:p>
          <a:p>
            <a:pPr lvl="1"/>
            <a:r>
              <a:rPr lang="en-US"/>
              <a:t>The IP address of www.nominum.com</a:t>
            </a:r>
          </a:p>
          <a:p>
            <a:r>
              <a:rPr lang="en-US" sz="2000"/>
              <a:t>Let’s look at the resolution process again</a:t>
            </a:r>
          </a:p>
        </p:txBody>
      </p:sp>
      <p:sp>
        <p:nvSpPr>
          <p:cNvPr id="80901" name="Text Box 2"/>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a:t>
            </a:r>
            <a:r>
              <a:rPr lang="en-US" sz="2200" b="1">
                <a:solidFill>
                  <a:srgbClr val="000000"/>
                </a:solidFill>
                <a:latin typeface="Courier New" pitchFamily="49" charset="0"/>
              </a:rPr>
              <a:t>ftp</a:t>
            </a:r>
            <a:r>
              <a:rPr lang="en-US" sz="2200">
                <a:solidFill>
                  <a:srgbClr val="000000"/>
                </a:solidFill>
                <a:latin typeface="Courier New" pitchFamily="49" charset="0"/>
              </a:rPr>
              <a:t>.nominum.com.</a:t>
            </a:r>
            <a:endParaRPr lang="en-US" sz="2200"/>
          </a:p>
        </p:txBody>
      </p:sp>
      <p:grpSp>
        <p:nvGrpSpPr>
          <p:cNvPr id="2" name="Group 5"/>
          <p:cNvGrpSpPr>
            <a:grpSpLocks/>
          </p:cNvGrpSpPr>
          <p:nvPr/>
        </p:nvGrpSpPr>
        <p:grpSpPr bwMode="auto">
          <a:xfrm>
            <a:off x="1176338" y="4594225"/>
            <a:ext cx="849312" cy="992188"/>
            <a:chOff x="815" y="3280"/>
            <a:chExt cx="589" cy="708"/>
          </a:xfrm>
        </p:grpSpPr>
        <p:sp>
          <p:nvSpPr>
            <p:cNvPr id="80904" name="AutoShape 6"/>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0905" name="Freeform 7"/>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0906" name="Freeform 8"/>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0907" name="Freeform 9"/>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0908" name="Freeform 10"/>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0909" name="Freeform 11"/>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0910" name="AutoShape 12"/>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911" name="AutoShape 13"/>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912" name="AutoShape 14"/>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913" name="AutoShape 15"/>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0914" name="AutoShape 16"/>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915" name="AutoShape 17"/>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916" name="Line 18"/>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0917" name="Line 19"/>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0918" name="AutoShape 20"/>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919" name="Freeform 21"/>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0920" name="Freeform 22"/>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0921" name="Freeform 23"/>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922" name="Freeform 24"/>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923" name="Freeform 25"/>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924" name="Freeform 26"/>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925" name="Freeform 27"/>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0926" name="AutoShape 28"/>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0927" name="AutoShape 29"/>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0928" name="AutoShape 30"/>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0929" name="AutoShape 31"/>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sp>
        <p:nvSpPr>
          <p:cNvPr id="80903" name="Text Box 32"/>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7"/>
          <p:cNvSpPr>
            <a:spLocks noGrp="1" noChangeArrowheads="1"/>
          </p:cNvSpPr>
          <p:nvPr>
            <p:ph type="title"/>
          </p:nvPr>
        </p:nvSpPr>
        <p:spPr/>
        <p:txBody>
          <a:bodyPr/>
          <a:lstStyle/>
          <a:p>
            <a:pPr fontAlgn="auto">
              <a:spcAft>
                <a:spcPts val="0"/>
              </a:spcAft>
              <a:defRPr/>
            </a:pPr>
            <a:r>
              <a:rPr lang="en-US" dirty="0" smtClean="0"/>
              <a:t>Resolution Process (Caching)</a:t>
            </a:r>
          </a:p>
        </p:txBody>
      </p:sp>
      <p:sp>
        <p:nvSpPr>
          <p:cNvPr id="81923" name="Rectangle 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workstation annie asks its configured name server, dakota, for ftp.nominum.com’s address</a:t>
            </a:r>
          </a:p>
        </p:txBody>
      </p:sp>
      <p:sp>
        <p:nvSpPr>
          <p:cNvPr id="81925" name="Text Box 2"/>
          <p:cNvSpPr txBox="1">
            <a:spLocks noChangeArrowheads="1"/>
          </p:cNvSpPr>
          <p:nvPr/>
        </p:nvSpPr>
        <p:spPr bwMode="auto">
          <a:xfrm>
            <a:off x="2133600" y="5867400"/>
            <a:ext cx="3635375" cy="309563"/>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ftp.nominum.com.</a:t>
            </a:r>
            <a:endParaRPr lang="en-US" sz="2200"/>
          </a:p>
        </p:txBody>
      </p:sp>
      <p:sp>
        <p:nvSpPr>
          <p:cNvPr id="74755" name="Line 3"/>
          <p:cNvSpPr>
            <a:spLocks noChangeShapeType="1"/>
          </p:cNvSpPr>
          <p:nvPr/>
        </p:nvSpPr>
        <p:spPr bwMode="auto">
          <a:xfrm flipV="1">
            <a:off x="1751013" y="3673475"/>
            <a:ext cx="635000" cy="841375"/>
          </a:xfrm>
          <a:prstGeom prst="line">
            <a:avLst/>
          </a:prstGeom>
          <a:noFill/>
          <a:ln w="31591">
            <a:solidFill>
              <a:srgbClr val="000000"/>
            </a:solidFill>
            <a:round/>
            <a:headEnd/>
            <a:tailEnd type="triangle" w="med" len="med"/>
          </a:ln>
        </p:spPr>
        <p:txBody>
          <a:bodyPr wrap="none" anchor="ctr"/>
          <a:lstStyle/>
          <a:p>
            <a:endParaRPr lang="en-US"/>
          </a:p>
        </p:txBody>
      </p:sp>
      <p:grpSp>
        <p:nvGrpSpPr>
          <p:cNvPr id="2" name="Group 4"/>
          <p:cNvGrpSpPr>
            <a:grpSpLocks/>
          </p:cNvGrpSpPr>
          <p:nvPr/>
        </p:nvGrpSpPr>
        <p:grpSpPr bwMode="auto">
          <a:xfrm>
            <a:off x="2057400" y="4343400"/>
            <a:ext cx="2344738" cy="1011238"/>
            <a:chOff x="1543" y="3507"/>
            <a:chExt cx="1625" cy="721"/>
          </a:xfrm>
        </p:grpSpPr>
        <p:sp>
          <p:nvSpPr>
            <p:cNvPr id="82376" name="Freeform 5"/>
            <p:cNvSpPr>
              <a:spLocks/>
            </p:cNvSpPr>
            <p:nvPr/>
          </p:nvSpPr>
          <p:spPr bwMode="auto">
            <a:xfrm>
              <a:off x="1543" y="3507"/>
              <a:ext cx="1625" cy="721"/>
            </a:xfrm>
            <a:custGeom>
              <a:avLst/>
              <a:gdLst>
                <a:gd name="T0" fmla="*/ 1508 w 1625"/>
                <a:gd name="T1" fmla="*/ 94 h 721"/>
                <a:gd name="T2" fmla="*/ 1531 w 1625"/>
                <a:gd name="T3" fmla="*/ 98 h 721"/>
                <a:gd name="T4" fmla="*/ 1553 w 1625"/>
                <a:gd name="T5" fmla="*/ 104 h 721"/>
                <a:gd name="T6" fmla="*/ 1572 w 1625"/>
                <a:gd name="T7" fmla="*/ 111 h 721"/>
                <a:gd name="T8" fmla="*/ 1589 w 1625"/>
                <a:gd name="T9" fmla="*/ 121 h 721"/>
                <a:gd name="T10" fmla="*/ 1603 w 1625"/>
                <a:gd name="T11" fmla="*/ 132 h 721"/>
                <a:gd name="T12" fmla="*/ 1613 w 1625"/>
                <a:gd name="T13" fmla="*/ 142 h 721"/>
                <a:gd name="T14" fmla="*/ 1620 w 1625"/>
                <a:gd name="T15" fmla="*/ 154 h 721"/>
                <a:gd name="T16" fmla="*/ 1624 w 1625"/>
                <a:gd name="T17" fmla="*/ 652 h 721"/>
                <a:gd name="T18" fmla="*/ 1618 w 1625"/>
                <a:gd name="T19" fmla="*/ 666 h 721"/>
                <a:gd name="T20" fmla="*/ 1610 w 1625"/>
                <a:gd name="T21" fmla="*/ 678 h 721"/>
                <a:gd name="T22" fmla="*/ 1597 w 1625"/>
                <a:gd name="T23" fmla="*/ 690 h 721"/>
                <a:gd name="T24" fmla="*/ 1582 w 1625"/>
                <a:gd name="T25" fmla="*/ 699 h 721"/>
                <a:gd name="T26" fmla="*/ 1563 w 1625"/>
                <a:gd name="T27" fmla="*/ 707 h 721"/>
                <a:gd name="T28" fmla="*/ 1543 w 1625"/>
                <a:gd name="T29" fmla="*/ 714 h 721"/>
                <a:gd name="T30" fmla="*/ 1520 w 1625"/>
                <a:gd name="T31" fmla="*/ 718 h 721"/>
                <a:gd name="T32" fmla="*/ 1497 w 1625"/>
                <a:gd name="T33" fmla="*/ 720 h 721"/>
                <a:gd name="T34" fmla="*/ 115 w 1625"/>
                <a:gd name="T35" fmla="*/ 720 h 721"/>
                <a:gd name="T36" fmla="*/ 91 w 1625"/>
                <a:gd name="T37" fmla="*/ 717 h 721"/>
                <a:gd name="T38" fmla="*/ 69 w 1625"/>
                <a:gd name="T39" fmla="*/ 711 h 721"/>
                <a:gd name="T40" fmla="*/ 50 w 1625"/>
                <a:gd name="T41" fmla="*/ 704 h 721"/>
                <a:gd name="T42" fmla="*/ 33 w 1625"/>
                <a:gd name="T43" fmla="*/ 695 h 721"/>
                <a:gd name="T44" fmla="*/ 18 w 1625"/>
                <a:gd name="T45" fmla="*/ 684 h 721"/>
                <a:gd name="T46" fmla="*/ 8 w 1625"/>
                <a:gd name="T47" fmla="*/ 672 h 721"/>
                <a:gd name="T48" fmla="*/ 2 w 1625"/>
                <a:gd name="T49" fmla="*/ 660 h 721"/>
                <a:gd name="T50" fmla="*/ 0 w 1625"/>
                <a:gd name="T51" fmla="*/ 160 h 721"/>
                <a:gd name="T52" fmla="*/ 5 w 1625"/>
                <a:gd name="T53" fmla="*/ 148 h 721"/>
                <a:gd name="T54" fmla="*/ 13 w 1625"/>
                <a:gd name="T55" fmla="*/ 136 h 721"/>
                <a:gd name="T56" fmla="*/ 25 w 1625"/>
                <a:gd name="T57" fmla="*/ 126 h 721"/>
                <a:gd name="T58" fmla="*/ 42 w 1625"/>
                <a:gd name="T59" fmla="*/ 115 h 721"/>
                <a:gd name="T60" fmla="*/ 59 w 1625"/>
                <a:gd name="T61" fmla="*/ 107 h 721"/>
                <a:gd name="T62" fmla="*/ 80 w 1625"/>
                <a:gd name="T63" fmla="*/ 100 h 721"/>
                <a:gd name="T64" fmla="*/ 103 w 1625"/>
                <a:gd name="T65" fmla="*/ 95 h 721"/>
                <a:gd name="T66" fmla="*/ 127 w 1625"/>
                <a:gd name="T67" fmla="*/ 92 h 721"/>
                <a:gd name="T68" fmla="*/ 131 w 1625"/>
                <a:gd name="T69" fmla="*/ 0 h 721"/>
                <a:gd name="T70" fmla="*/ 1497 w 1625"/>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5"/>
                <a:gd name="T109" fmla="*/ 0 h 721"/>
                <a:gd name="T110" fmla="*/ 1625 w 1625"/>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5" h="721">
                  <a:moveTo>
                    <a:pt x="1497" y="92"/>
                  </a:moveTo>
                  <a:lnTo>
                    <a:pt x="1508" y="94"/>
                  </a:lnTo>
                  <a:lnTo>
                    <a:pt x="1520" y="95"/>
                  </a:lnTo>
                  <a:lnTo>
                    <a:pt x="1531" y="98"/>
                  </a:lnTo>
                  <a:lnTo>
                    <a:pt x="1543" y="100"/>
                  </a:lnTo>
                  <a:lnTo>
                    <a:pt x="1553" y="104"/>
                  </a:lnTo>
                  <a:lnTo>
                    <a:pt x="1563" y="107"/>
                  </a:lnTo>
                  <a:lnTo>
                    <a:pt x="1572" y="111"/>
                  </a:lnTo>
                  <a:lnTo>
                    <a:pt x="1582" y="115"/>
                  </a:lnTo>
                  <a:lnTo>
                    <a:pt x="1589" y="121"/>
                  </a:lnTo>
                  <a:lnTo>
                    <a:pt x="1597" y="126"/>
                  </a:lnTo>
                  <a:lnTo>
                    <a:pt x="1603" y="132"/>
                  </a:lnTo>
                  <a:lnTo>
                    <a:pt x="1610" y="136"/>
                  </a:lnTo>
                  <a:lnTo>
                    <a:pt x="1613" y="142"/>
                  </a:lnTo>
                  <a:lnTo>
                    <a:pt x="1618" y="148"/>
                  </a:lnTo>
                  <a:lnTo>
                    <a:pt x="1620" y="154"/>
                  </a:lnTo>
                  <a:lnTo>
                    <a:pt x="1624" y="160"/>
                  </a:lnTo>
                  <a:lnTo>
                    <a:pt x="1624" y="652"/>
                  </a:lnTo>
                  <a:lnTo>
                    <a:pt x="1620" y="660"/>
                  </a:lnTo>
                  <a:lnTo>
                    <a:pt x="1618" y="666"/>
                  </a:lnTo>
                  <a:lnTo>
                    <a:pt x="1613" y="672"/>
                  </a:lnTo>
                  <a:lnTo>
                    <a:pt x="1610" y="678"/>
                  </a:lnTo>
                  <a:lnTo>
                    <a:pt x="1603" y="684"/>
                  </a:lnTo>
                  <a:lnTo>
                    <a:pt x="1597" y="690"/>
                  </a:lnTo>
                  <a:lnTo>
                    <a:pt x="1589" y="695"/>
                  </a:lnTo>
                  <a:lnTo>
                    <a:pt x="1582" y="699"/>
                  </a:lnTo>
                  <a:lnTo>
                    <a:pt x="1572" y="704"/>
                  </a:lnTo>
                  <a:lnTo>
                    <a:pt x="1563" y="707"/>
                  </a:lnTo>
                  <a:lnTo>
                    <a:pt x="1553" y="711"/>
                  </a:lnTo>
                  <a:lnTo>
                    <a:pt x="1543" y="714"/>
                  </a:lnTo>
                  <a:lnTo>
                    <a:pt x="1531" y="717"/>
                  </a:lnTo>
                  <a:lnTo>
                    <a:pt x="1520" y="718"/>
                  </a:lnTo>
                  <a:lnTo>
                    <a:pt x="1508" y="720"/>
                  </a:lnTo>
                  <a:lnTo>
                    <a:pt x="1497" y="720"/>
                  </a:lnTo>
                  <a:lnTo>
                    <a:pt x="127" y="720"/>
                  </a:lnTo>
                  <a:lnTo>
                    <a:pt x="115" y="720"/>
                  </a:lnTo>
                  <a:lnTo>
                    <a:pt x="103" y="718"/>
                  </a:lnTo>
                  <a:lnTo>
                    <a:pt x="91" y="717"/>
                  </a:lnTo>
                  <a:lnTo>
                    <a:pt x="80" y="714"/>
                  </a:lnTo>
                  <a:lnTo>
                    <a:pt x="69" y="711"/>
                  </a:lnTo>
                  <a:lnTo>
                    <a:pt x="59" y="707"/>
                  </a:lnTo>
                  <a:lnTo>
                    <a:pt x="50" y="704"/>
                  </a:lnTo>
                  <a:lnTo>
                    <a:pt x="42" y="699"/>
                  </a:lnTo>
                  <a:lnTo>
                    <a:pt x="33" y="695"/>
                  </a:lnTo>
                  <a:lnTo>
                    <a:pt x="25" y="690"/>
                  </a:lnTo>
                  <a:lnTo>
                    <a:pt x="18" y="684"/>
                  </a:lnTo>
                  <a:lnTo>
                    <a:pt x="13" y="678"/>
                  </a:lnTo>
                  <a:lnTo>
                    <a:pt x="8" y="672"/>
                  </a:lnTo>
                  <a:lnTo>
                    <a:pt x="5" y="666"/>
                  </a:lnTo>
                  <a:lnTo>
                    <a:pt x="2" y="660"/>
                  </a:lnTo>
                  <a:lnTo>
                    <a:pt x="0" y="652"/>
                  </a:lnTo>
                  <a:lnTo>
                    <a:pt x="0" y="160"/>
                  </a:lnTo>
                  <a:lnTo>
                    <a:pt x="2" y="154"/>
                  </a:lnTo>
                  <a:lnTo>
                    <a:pt x="5" y="148"/>
                  </a:lnTo>
                  <a:lnTo>
                    <a:pt x="8" y="142"/>
                  </a:lnTo>
                  <a:lnTo>
                    <a:pt x="13" y="136"/>
                  </a:lnTo>
                  <a:lnTo>
                    <a:pt x="18" y="132"/>
                  </a:lnTo>
                  <a:lnTo>
                    <a:pt x="25" y="126"/>
                  </a:lnTo>
                  <a:lnTo>
                    <a:pt x="33" y="121"/>
                  </a:lnTo>
                  <a:lnTo>
                    <a:pt x="42" y="115"/>
                  </a:lnTo>
                  <a:lnTo>
                    <a:pt x="50" y="111"/>
                  </a:lnTo>
                  <a:lnTo>
                    <a:pt x="59" y="107"/>
                  </a:lnTo>
                  <a:lnTo>
                    <a:pt x="69" y="104"/>
                  </a:lnTo>
                  <a:lnTo>
                    <a:pt x="80" y="100"/>
                  </a:lnTo>
                  <a:lnTo>
                    <a:pt x="91" y="98"/>
                  </a:lnTo>
                  <a:lnTo>
                    <a:pt x="103" y="95"/>
                  </a:lnTo>
                  <a:lnTo>
                    <a:pt x="115" y="94"/>
                  </a:lnTo>
                  <a:lnTo>
                    <a:pt x="127" y="92"/>
                  </a:lnTo>
                  <a:lnTo>
                    <a:pt x="246" y="92"/>
                  </a:lnTo>
                  <a:lnTo>
                    <a:pt x="131" y="0"/>
                  </a:lnTo>
                  <a:lnTo>
                    <a:pt x="408" y="92"/>
                  </a:lnTo>
                  <a:lnTo>
                    <a:pt x="1497" y="92"/>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82377" name="Text Box 6"/>
            <p:cNvSpPr txBox="1">
              <a:spLocks noChangeArrowheads="1"/>
            </p:cNvSpPr>
            <p:nvPr/>
          </p:nvSpPr>
          <p:spPr bwMode="auto">
            <a:xfrm>
              <a:off x="1714" y="3651"/>
              <a:ext cx="1385"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What’s the IP address of ftp.nominum.com?</a:t>
              </a:r>
              <a:endParaRPr lang="en-US" sz="2200"/>
            </a:p>
          </p:txBody>
        </p:sp>
      </p:grpSp>
      <p:grpSp>
        <p:nvGrpSpPr>
          <p:cNvPr id="3" name="Group 9"/>
          <p:cNvGrpSpPr>
            <a:grpSpLocks/>
          </p:cNvGrpSpPr>
          <p:nvPr/>
        </p:nvGrpSpPr>
        <p:grpSpPr bwMode="auto">
          <a:xfrm>
            <a:off x="1176338" y="4594225"/>
            <a:ext cx="849312" cy="992188"/>
            <a:chOff x="815" y="3280"/>
            <a:chExt cx="589" cy="708"/>
          </a:xfrm>
        </p:grpSpPr>
        <p:sp>
          <p:nvSpPr>
            <p:cNvPr id="82350"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2351"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2352"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2353"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2354"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2355"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2356"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357"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358"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359"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360"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361"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362" name="Line 22"/>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2363" name="Line 23"/>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2364"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365"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2366"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2367"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2368"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2369"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2370"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2371"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2372"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2373"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374" name="AutoShape 34"/>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2375"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4" name="Group 36"/>
          <p:cNvGrpSpPr>
            <a:grpSpLocks/>
          </p:cNvGrpSpPr>
          <p:nvPr/>
        </p:nvGrpSpPr>
        <p:grpSpPr bwMode="auto">
          <a:xfrm>
            <a:off x="6781800" y="4114800"/>
            <a:ext cx="631825" cy="1074738"/>
            <a:chOff x="4301" y="2849"/>
            <a:chExt cx="438" cy="768"/>
          </a:xfrm>
        </p:grpSpPr>
        <p:sp>
          <p:nvSpPr>
            <p:cNvPr id="82247"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2248"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249" name="Line 39"/>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82250"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251"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252"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253" name="Line 43"/>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82254" name="AutoShape 44"/>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2255"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256"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2257"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258"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259"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2260"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261"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262"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2263"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264"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265"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266"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2267"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268"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269"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0"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1"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2"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63"/>
            <p:cNvGrpSpPr>
              <a:grpSpLocks/>
            </p:cNvGrpSpPr>
            <p:nvPr/>
          </p:nvGrpSpPr>
          <p:grpSpPr bwMode="auto">
            <a:xfrm>
              <a:off x="4451" y="2907"/>
              <a:ext cx="239" cy="152"/>
              <a:chOff x="4451" y="2907"/>
              <a:chExt cx="239" cy="152"/>
            </a:xfrm>
          </p:grpSpPr>
          <p:sp>
            <p:nvSpPr>
              <p:cNvPr id="82330" name="Line 64"/>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82331" name="Line 65"/>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82332" name="Line 66"/>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82333" name="Line 67"/>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82334" name="Line 68"/>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82335" name="Line 69"/>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82336" name="Line 70"/>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82337" name="Line 71"/>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82338" name="Line 72"/>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82339" name="Line 73"/>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82340" name="Line 74"/>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82341" name="Line 75"/>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82342" name="Line 76"/>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82343" name="Line 77"/>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82344" name="Line 78"/>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82345" name="Line 79"/>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82346" name="Line 80"/>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82347" name="Line 81"/>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82348" name="Line 82"/>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82349" name="Line 83"/>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82274"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275"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6"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7"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78"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89"/>
            <p:cNvGrpSpPr>
              <a:grpSpLocks/>
            </p:cNvGrpSpPr>
            <p:nvPr/>
          </p:nvGrpSpPr>
          <p:grpSpPr bwMode="auto">
            <a:xfrm>
              <a:off x="4451" y="3166"/>
              <a:ext cx="239" cy="152"/>
              <a:chOff x="4451" y="3166"/>
              <a:chExt cx="239" cy="152"/>
            </a:xfrm>
          </p:grpSpPr>
          <p:sp>
            <p:nvSpPr>
              <p:cNvPr id="82310" name="Line 90"/>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82311" name="Line 91"/>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82312" name="Line 92"/>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82313" name="Line 93"/>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82314" name="Line 94"/>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82315" name="Line 95"/>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82316" name="Line 96"/>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82317" name="Line 97"/>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82318" name="Line 98"/>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82319" name="Line 99"/>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82320" name="Line 100"/>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82321" name="Line 101"/>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82322" name="Line 102"/>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82323" name="Line 103"/>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82324" name="Line 104"/>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82325" name="Line 105"/>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82326" name="Line 106"/>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82327" name="Line 107"/>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82328" name="Line 108"/>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82329" name="Line 109"/>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82280"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281"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82"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83"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284"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7" name="Group 115"/>
            <p:cNvGrpSpPr>
              <a:grpSpLocks/>
            </p:cNvGrpSpPr>
            <p:nvPr/>
          </p:nvGrpSpPr>
          <p:grpSpPr bwMode="auto">
            <a:xfrm>
              <a:off x="4451" y="3414"/>
              <a:ext cx="239" cy="151"/>
              <a:chOff x="4451" y="3414"/>
              <a:chExt cx="239" cy="151"/>
            </a:xfrm>
          </p:grpSpPr>
          <p:sp>
            <p:nvSpPr>
              <p:cNvPr id="82290" name="Line 116"/>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82291" name="Line 117"/>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82292" name="Line 118"/>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82293" name="Line 119"/>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82294" name="Line 120"/>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82295" name="Line 121"/>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82296" name="Line 122"/>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82297" name="Line 123"/>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82298" name="Line 124"/>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82299" name="Line 125"/>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82300" name="Line 126"/>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82301" name="Line 127"/>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82302" name="Line 128"/>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82303" name="Line 129"/>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82304" name="Line 130"/>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82305" name="Line 131"/>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82306" name="Line 132"/>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82307" name="Line 133"/>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82308" name="Line 134"/>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82309" name="Line 135"/>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82286"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287"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2288"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289"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8" name="Group 140"/>
          <p:cNvGrpSpPr>
            <a:grpSpLocks/>
          </p:cNvGrpSpPr>
          <p:nvPr/>
        </p:nvGrpSpPr>
        <p:grpSpPr bwMode="auto">
          <a:xfrm>
            <a:off x="4552950" y="3698875"/>
            <a:ext cx="630238" cy="1076325"/>
            <a:chOff x="3155" y="2641"/>
            <a:chExt cx="437" cy="768"/>
          </a:xfrm>
        </p:grpSpPr>
        <p:sp>
          <p:nvSpPr>
            <p:cNvPr id="82144"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2145"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146" name="Line 143"/>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82147"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148"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149"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150" name="Line 147"/>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82151" name="AutoShape 148"/>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2152"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153"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2154"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155"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156"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2157"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158"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159"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2160"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161"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162"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163"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2164"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165"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166"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67"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68"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69"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67"/>
            <p:cNvGrpSpPr>
              <a:grpSpLocks/>
            </p:cNvGrpSpPr>
            <p:nvPr/>
          </p:nvGrpSpPr>
          <p:grpSpPr bwMode="auto">
            <a:xfrm>
              <a:off x="3305" y="2699"/>
              <a:ext cx="238" cy="152"/>
              <a:chOff x="3305" y="2699"/>
              <a:chExt cx="238" cy="152"/>
            </a:xfrm>
          </p:grpSpPr>
          <p:sp>
            <p:nvSpPr>
              <p:cNvPr id="82227" name="Line 168"/>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82228" name="Line 169"/>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82229" name="Line 170"/>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82230" name="Line 171"/>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82231" name="Line 172"/>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82232" name="Line 173"/>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82233" name="Line 174"/>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82234" name="Line 175"/>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82235" name="Line 176"/>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82236" name="Line 177"/>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82237" name="Line 178"/>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82238" name="Line 179"/>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82239" name="Line 180"/>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82240" name="Line 181"/>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82241" name="Line 182"/>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82242" name="Line 183"/>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82243" name="Line 184"/>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82244" name="Line 185"/>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82245" name="Line 186"/>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82246" name="Line 187"/>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82171"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172"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73"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74"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75"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193"/>
            <p:cNvGrpSpPr>
              <a:grpSpLocks/>
            </p:cNvGrpSpPr>
            <p:nvPr/>
          </p:nvGrpSpPr>
          <p:grpSpPr bwMode="auto">
            <a:xfrm>
              <a:off x="3305" y="2958"/>
              <a:ext cx="238" cy="152"/>
              <a:chOff x="3305" y="2958"/>
              <a:chExt cx="238" cy="152"/>
            </a:xfrm>
          </p:grpSpPr>
          <p:sp>
            <p:nvSpPr>
              <p:cNvPr id="82207" name="Line 194"/>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82208" name="Line 195"/>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82209" name="Line 196"/>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82210" name="Line 197"/>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82211" name="Line 198"/>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82212" name="Line 199"/>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82213" name="Line 200"/>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82214" name="Line 201"/>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82215" name="Line 202"/>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82216" name="Line 203"/>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82217" name="Line 204"/>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82218" name="Line 205"/>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82219" name="Line 206"/>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82220" name="Line 207"/>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82221" name="Line 208"/>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82222" name="Line 209"/>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82223" name="Line 210"/>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82224" name="Line 211"/>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82225" name="Line 212"/>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82226" name="Line 213"/>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82177"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178"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79"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80"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181"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1" name="Group 219"/>
            <p:cNvGrpSpPr>
              <a:grpSpLocks/>
            </p:cNvGrpSpPr>
            <p:nvPr/>
          </p:nvGrpSpPr>
          <p:grpSpPr bwMode="auto">
            <a:xfrm>
              <a:off x="3305" y="3205"/>
              <a:ext cx="238" cy="152"/>
              <a:chOff x="3305" y="3205"/>
              <a:chExt cx="238" cy="152"/>
            </a:xfrm>
          </p:grpSpPr>
          <p:sp>
            <p:nvSpPr>
              <p:cNvPr id="82187" name="Line 220"/>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82188" name="Line 221"/>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82189" name="Line 222"/>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82190" name="Line 223"/>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82191" name="Line 224"/>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82192" name="Line 225"/>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82193" name="Line 226"/>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82194" name="Line 227"/>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82195" name="Line 228"/>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82196" name="Line 229"/>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82197" name="Line 230"/>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82198" name="Line 231"/>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82199" name="Line 232"/>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82200" name="Line 233"/>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82201" name="Line 234"/>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82202" name="Line 235"/>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82203" name="Line 236"/>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82204" name="Line 237"/>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82205" name="Line 238"/>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82206" name="Line 239"/>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82183"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184"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2185"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186"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1931" name="Text Box 244"/>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81932" name="Text Box 245"/>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2" name="Group 246"/>
          <p:cNvGrpSpPr>
            <a:grpSpLocks/>
          </p:cNvGrpSpPr>
          <p:nvPr/>
        </p:nvGrpSpPr>
        <p:grpSpPr bwMode="auto">
          <a:xfrm>
            <a:off x="5986463" y="2457450"/>
            <a:ext cx="631825" cy="1076325"/>
            <a:chOff x="4148" y="1616"/>
            <a:chExt cx="438" cy="768"/>
          </a:xfrm>
        </p:grpSpPr>
        <p:sp>
          <p:nvSpPr>
            <p:cNvPr id="82041"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2042"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043" name="Line 249"/>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82044"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045"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046"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047" name="Line 253"/>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82048" name="AutoShape 254"/>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2049"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050"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2051"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052"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053"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2054"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055"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056"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2057"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058"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059"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060"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2061"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062"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063"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64"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65"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66"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3"/>
            <p:cNvGrpSpPr>
              <a:grpSpLocks/>
            </p:cNvGrpSpPr>
            <p:nvPr/>
          </p:nvGrpSpPr>
          <p:grpSpPr bwMode="auto">
            <a:xfrm>
              <a:off x="4298" y="1674"/>
              <a:ext cx="238" cy="152"/>
              <a:chOff x="4298" y="1674"/>
              <a:chExt cx="238" cy="152"/>
            </a:xfrm>
          </p:grpSpPr>
          <p:sp>
            <p:nvSpPr>
              <p:cNvPr id="82124" name="Line 274"/>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82125" name="Line 275"/>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82126" name="Line 276"/>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82127" name="Line 277"/>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82128" name="Line 278"/>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82129" name="Line 279"/>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82130" name="Line 280"/>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82131" name="Line 281"/>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82132" name="Line 282"/>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82133" name="Line 283"/>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82134" name="Line 284"/>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82135" name="Line 285"/>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82136" name="Line 286"/>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82137" name="Line 287"/>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82138" name="Line 288"/>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82139" name="Line 289"/>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82140" name="Line 290"/>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82141" name="Line 291"/>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82142" name="Line 292"/>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82143" name="Line 293"/>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82068"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069"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0"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1"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2"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299"/>
            <p:cNvGrpSpPr>
              <a:grpSpLocks/>
            </p:cNvGrpSpPr>
            <p:nvPr/>
          </p:nvGrpSpPr>
          <p:grpSpPr bwMode="auto">
            <a:xfrm>
              <a:off x="4298" y="1933"/>
              <a:ext cx="238" cy="151"/>
              <a:chOff x="4298" y="1933"/>
              <a:chExt cx="238" cy="151"/>
            </a:xfrm>
          </p:grpSpPr>
          <p:sp>
            <p:nvSpPr>
              <p:cNvPr id="82104" name="Line 300"/>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82105" name="Line 301"/>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82106" name="Line 302"/>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82107" name="Line 303"/>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82108" name="Line 304"/>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82109" name="Line 305"/>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82110" name="Line 306"/>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82111" name="Line 307"/>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82112" name="Line 308"/>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82113" name="Line 309"/>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82114" name="Line 310"/>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82115" name="Line 311"/>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82116" name="Line 312"/>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82117" name="Line 313"/>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82118" name="Line 314"/>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82119" name="Line 315"/>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82120" name="Line 316"/>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82121" name="Line 317"/>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82122" name="Line 318"/>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82123" name="Line 319"/>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82074"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075"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6"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7"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078"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5"/>
            <p:cNvGrpSpPr>
              <a:grpSpLocks/>
            </p:cNvGrpSpPr>
            <p:nvPr/>
          </p:nvGrpSpPr>
          <p:grpSpPr bwMode="auto">
            <a:xfrm>
              <a:off x="4298" y="2180"/>
              <a:ext cx="238" cy="152"/>
              <a:chOff x="4298" y="2180"/>
              <a:chExt cx="238" cy="152"/>
            </a:xfrm>
          </p:grpSpPr>
          <p:sp>
            <p:nvSpPr>
              <p:cNvPr id="82084" name="Line 326"/>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82085" name="Line 327"/>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82086" name="Line 328"/>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82087" name="Line 329"/>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82088" name="Line 330"/>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82089" name="Line 331"/>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82090" name="Line 332"/>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82091" name="Line 333"/>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82092" name="Line 334"/>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82093" name="Line 335"/>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82094" name="Line 336"/>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82095" name="Line 337"/>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82096" name="Line 338"/>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82097" name="Line 339"/>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82098" name="Line 340"/>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82099" name="Line 341"/>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82100" name="Line 342"/>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82101" name="Line 343"/>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82102" name="Line 344"/>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82103" name="Line 345"/>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82080"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081"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2082"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2083"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1934" name="Text Box 350"/>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6" name="Group 351"/>
          <p:cNvGrpSpPr>
            <a:grpSpLocks/>
          </p:cNvGrpSpPr>
          <p:nvPr/>
        </p:nvGrpSpPr>
        <p:grpSpPr bwMode="auto">
          <a:xfrm>
            <a:off x="2563813" y="2538413"/>
            <a:ext cx="631825" cy="1074737"/>
            <a:chOff x="1777" y="1812"/>
            <a:chExt cx="437" cy="767"/>
          </a:xfrm>
        </p:grpSpPr>
        <p:sp>
          <p:nvSpPr>
            <p:cNvPr id="81938"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1939"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1940" name="Line 354"/>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81941"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1942"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1943"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1944" name="Line 358"/>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81945" name="AutoShape 359"/>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1946"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1947"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1948"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1949"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1950"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1951"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1952"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1953"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1954"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1955"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1956"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1957"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1958"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1959"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1960"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1"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2"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3"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378"/>
            <p:cNvGrpSpPr>
              <a:grpSpLocks/>
            </p:cNvGrpSpPr>
            <p:nvPr/>
          </p:nvGrpSpPr>
          <p:grpSpPr bwMode="auto">
            <a:xfrm>
              <a:off x="1927" y="1870"/>
              <a:ext cx="238" cy="152"/>
              <a:chOff x="1927" y="1870"/>
              <a:chExt cx="238" cy="152"/>
            </a:xfrm>
          </p:grpSpPr>
          <p:sp>
            <p:nvSpPr>
              <p:cNvPr id="82021" name="Line 379"/>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82022" name="Line 380"/>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82023" name="Line 381"/>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82024" name="Line 382"/>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82025" name="Line 383"/>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82026" name="Line 384"/>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82027" name="Line 385"/>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82028" name="Line 386"/>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82029" name="Line 387"/>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82030" name="Line 388"/>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82031" name="Line 389"/>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82032" name="Line 390"/>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82033" name="Line 391"/>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82034" name="Line 392"/>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82035" name="Line 393"/>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82036" name="Line 394"/>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82037" name="Line 395"/>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82038" name="Line 396"/>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82039" name="Line 397"/>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82040" name="Line 398"/>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81965"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1966"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7"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8"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69"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04"/>
            <p:cNvGrpSpPr>
              <a:grpSpLocks/>
            </p:cNvGrpSpPr>
            <p:nvPr/>
          </p:nvGrpSpPr>
          <p:grpSpPr bwMode="auto">
            <a:xfrm>
              <a:off x="1927" y="2129"/>
              <a:ext cx="238" cy="152"/>
              <a:chOff x="1927" y="2129"/>
              <a:chExt cx="238" cy="152"/>
            </a:xfrm>
          </p:grpSpPr>
          <p:sp>
            <p:nvSpPr>
              <p:cNvPr id="82001" name="Line 405"/>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82002" name="Line 406"/>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82003" name="Line 407"/>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82004" name="Line 408"/>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82005" name="Line 409"/>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82006" name="Line 410"/>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82007" name="Line 411"/>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82008" name="Line 412"/>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82009" name="Line 413"/>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82010" name="Line 414"/>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82011" name="Line 415"/>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82012" name="Line 416"/>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82013" name="Line 417"/>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82014" name="Line 418"/>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82015" name="Line 419"/>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82016" name="Line 420"/>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82017" name="Line 421"/>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82018" name="Line 422"/>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82019" name="Line 423"/>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82020" name="Line 424"/>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81971"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1972"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73"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74"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1975"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9" name="Group 430"/>
            <p:cNvGrpSpPr>
              <a:grpSpLocks/>
            </p:cNvGrpSpPr>
            <p:nvPr/>
          </p:nvGrpSpPr>
          <p:grpSpPr bwMode="auto">
            <a:xfrm>
              <a:off x="1927" y="2376"/>
              <a:ext cx="238" cy="152"/>
              <a:chOff x="1927" y="2376"/>
              <a:chExt cx="238" cy="152"/>
            </a:xfrm>
          </p:grpSpPr>
          <p:sp>
            <p:nvSpPr>
              <p:cNvPr id="81981" name="Line 431"/>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81982" name="Line 432"/>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81983" name="Line 433"/>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81984" name="Line 434"/>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81985" name="Line 435"/>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81986" name="Line 436"/>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81987" name="Line 437"/>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81988" name="Line 438"/>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81989" name="Line 439"/>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81990" name="Line 440"/>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81991" name="Line 441"/>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81992" name="Line 442"/>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81993" name="Line 443"/>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81994" name="Line 444"/>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81995" name="Line 445"/>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81996" name="Line 446"/>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81997" name="Line 447"/>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81998" name="Line 448"/>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81999" name="Line 449"/>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82000" name="Line 450"/>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81977"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1978"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1979"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1980"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1936" name="Text Box 455"/>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81937" name="Text Box 456"/>
          <p:cNvSpPr txBox="1">
            <a:spLocks noChangeArrowheads="1"/>
          </p:cNvSpPr>
          <p:nvPr/>
        </p:nvSpPr>
        <p:spPr bwMode="auto">
          <a:xfrm>
            <a:off x="4473575"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wipe(down)">
                                      <p:cBhvr>
                                        <p:cTn id="12"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7"/>
          <p:cNvSpPr>
            <a:spLocks noGrp="1" noChangeArrowheads="1"/>
          </p:cNvSpPr>
          <p:nvPr>
            <p:ph type="title"/>
          </p:nvPr>
        </p:nvSpPr>
        <p:spPr>
          <a:xfrm>
            <a:off x="609600" y="393267"/>
            <a:ext cx="7886700" cy="1325563"/>
          </a:xfrm>
        </p:spPr>
        <p:txBody>
          <a:bodyPr/>
          <a:lstStyle/>
          <a:p>
            <a:pPr fontAlgn="auto">
              <a:spcAft>
                <a:spcPts val="0"/>
              </a:spcAft>
              <a:defRPr/>
            </a:pPr>
            <a:r>
              <a:rPr lang="en-US" dirty="0" smtClean="0"/>
              <a:t>Resolution Process (Caching)</a:t>
            </a:r>
          </a:p>
        </p:txBody>
      </p:sp>
      <p:sp>
        <p:nvSpPr>
          <p:cNvPr id="82947" name="Rectangle 8"/>
          <p:cNvSpPr>
            <a:spLocks noGrp="1" noChangeArrowheads="1"/>
          </p:cNvSpPr>
          <p:nvPr>
            <p:ph idx="1"/>
          </p:nvPr>
        </p:nvSpPr>
        <p:spPr>
          <a:xfrm>
            <a:off x="685800" y="13716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dakota has cached an NS record indicating ns1.sanjose is an nominum.com name server, so it asks it for ftp.nominum.com’s address</a:t>
            </a:r>
          </a:p>
        </p:txBody>
      </p:sp>
      <p:sp>
        <p:nvSpPr>
          <p:cNvPr id="82949" name="Text Box 2"/>
          <p:cNvSpPr txBox="1">
            <a:spLocks noChangeArrowheads="1"/>
          </p:cNvSpPr>
          <p:nvPr/>
        </p:nvSpPr>
        <p:spPr bwMode="auto">
          <a:xfrm>
            <a:off x="2133600" y="5867400"/>
            <a:ext cx="3635375" cy="311150"/>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ftp.nominum.com.</a:t>
            </a:r>
            <a:endParaRPr lang="en-US" sz="2200"/>
          </a:p>
        </p:txBody>
      </p:sp>
      <p:grpSp>
        <p:nvGrpSpPr>
          <p:cNvPr id="2" name="Group 3"/>
          <p:cNvGrpSpPr>
            <a:grpSpLocks/>
          </p:cNvGrpSpPr>
          <p:nvPr/>
        </p:nvGrpSpPr>
        <p:grpSpPr bwMode="auto">
          <a:xfrm>
            <a:off x="3357563" y="2486025"/>
            <a:ext cx="2343150" cy="1009650"/>
            <a:chOff x="2326" y="1755"/>
            <a:chExt cx="1624" cy="721"/>
          </a:xfrm>
        </p:grpSpPr>
        <p:sp>
          <p:nvSpPr>
            <p:cNvPr id="83400" name="Freeform 4"/>
            <p:cNvSpPr>
              <a:spLocks/>
            </p:cNvSpPr>
            <p:nvPr/>
          </p:nvSpPr>
          <p:spPr bwMode="auto">
            <a:xfrm>
              <a:off x="2326" y="1755"/>
              <a:ext cx="1624" cy="721"/>
            </a:xfrm>
            <a:custGeom>
              <a:avLst/>
              <a:gdLst>
                <a:gd name="T0" fmla="*/ 1507 w 1624"/>
                <a:gd name="T1" fmla="*/ 628 h 721"/>
                <a:gd name="T2" fmla="*/ 1530 w 1624"/>
                <a:gd name="T3" fmla="*/ 625 h 721"/>
                <a:gd name="T4" fmla="*/ 1552 w 1624"/>
                <a:gd name="T5" fmla="*/ 619 h 721"/>
                <a:gd name="T6" fmla="*/ 1571 w 1624"/>
                <a:gd name="T7" fmla="*/ 611 h 721"/>
                <a:gd name="T8" fmla="*/ 1588 w 1624"/>
                <a:gd name="T9" fmla="*/ 603 h 721"/>
                <a:gd name="T10" fmla="*/ 1602 w 1624"/>
                <a:gd name="T11" fmla="*/ 592 h 721"/>
                <a:gd name="T12" fmla="*/ 1613 w 1624"/>
                <a:gd name="T13" fmla="*/ 580 h 721"/>
                <a:gd name="T14" fmla="*/ 1620 w 1624"/>
                <a:gd name="T15" fmla="*/ 568 h 721"/>
                <a:gd name="T16" fmla="*/ 1623 w 1624"/>
                <a:gd name="T17" fmla="*/ 68 h 721"/>
                <a:gd name="T18" fmla="*/ 1617 w 1624"/>
                <a:gd name="T19" fmla="*/ 56 h 721"/>
                <a:gd name="T20" fmla="*/ 1609 w 1624"/>
                <a:gd name="T21" fmla="*/ 44 h 721"/>
                <a:gd name="T22" fmla="*/ 1596 w 1624"/>
                <a:gd name="T23" fmla="*/ 34 h 721"/>
                <a:gd name="T24" fmla="*/ 1581 w 1624"/>
                <a:gd name="T25" fmla="*/ 23 h 721"/>
                <a:gd name="T26" fmla="*/ 1563 w 1624"/>
                <a:gd name="T27" fmla="*/ 15 h 721"/>
                <a:gd name="T28" fmla="*/ 1542 w 1624"/>
                <a:gd name="T29" fmla="*/ 8 h 721"/>
                <a:gd name="T30" fmla="*/ 1519 w 1624"/>
                <a:gd name="T31" fmla="*/ 3 h 721"/>
                <a:gd name="T32" fmla="*/ 1496 w 1624"/>
                <a:gd name="T33" fmla="*/ 0 h 721"/>
                <a:gd name="T34" fmla="*/ 114 w 1624"/>
                <a:gd name="T35" fmla="*/ 2 h 721"/>
                <a:gd name="T36" fmla="*/ 91 w 1624"/>
                <a:gd name="T37" fmla="*/ 6 h 721"/>
                <a:gd name="T38" fmla="*/ 69 w 1624"/>
                <a:gd name="T39" fmla="*/ 12 h 721"/>
                <a:gd name="T40" fmla="*/ 49 w 1624"/>
                <a:gd name="T41" fmla="*/ 19 h 721"/>
                <a:gd name="T42" fmla="*/ 32 w 1624"/>
                <a:gd name="T43" fmla="*/ 29 h 721"/>
                <a:gd name="T44" fmla="*/ 18 w 1624"/>
                <a:gd name="T45" fmla="*/ 39 h 721"/>
                <a:gd name="T46" fmla="*/ 7 w 1624"/>
                <a:gd name="T47" fmla="*/ 50 h 721"/>
                <a:gd name="T48" fmla="*/ 1 w 1624"/>
                <a:gd name="T49" fmla="*/ 62 h 721"/>
                <a:gd name="T50" fmla="*/ 0 w 1624"/>
                <a:gd name="T51" fmla="*/ 560 h 721"/>
                <a:gd name="T52" fmla="*/ 4 w 1624"/>
                <a:gd name="T53" fmla="*/ 574 h 721"/>
                <a:gd name="T54" fmla="*/ 13 w 1624"/>
                <a:gd name="T55" fmla="*/ 586 h 721"/>
                <a:gd name="T56" fmla="*/ 25 w 1624"/>
                <a:gd name="T57" fmla="*/ 598 h 721"/>
                <a:gd name="T58" fmla="*/ 41 w 1624"/>
                <a:gd name="T59" fmla="*/ 607 h 721"/>
                <a:gd name="T60" fmla="*/ 59 w 1624"/>
                <a:gd name="T61" fmla="*/ 615 h 721"/>
                <a:gd name="T62" fmla="*/ 80 w 1624"/>
                <a:gd name="T63" fmla="*/ 622 h 721"/>
                <a:gd name="T64" fmla="*/ 102 w 1624"/>
                <a:gd name="T65" fmla="*/ 626 h 721"/>
                <a:gd name="T66" fmla="*/ 127 w 1624"/>
                <a:gd name="T67" fmla="*/ 628 h 721"/>
                <a:gd name="T68" fmla="*/ 131 w 1624"/>
                <a:gd name="T69" fmla="*/ 720 h 721"/>
                <a:gd name="T70" fmla="*/ 1496 w 1624"/>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721"/>
                <a:gd name="T110" fmla="*/ 1624 w 1624"/>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721">
                  <a:moveTo>
                    <a:pt x="1496" y="628"/>
                  </a:moveTo>
                  <a:lnTo>
                    <a:pt x="1507" y="628"/>
                  </a:lnTo>
                  <a:lnTo>
                    <a:pt x="1519" y="626"/>
                  </a:lnTo>
                  <a:lnTo>
                    <a:pt x="1530" y="625"/>
                  </a:lnTo>
                  <a:lnTo>
                    <a:pt x="1542" y="622"/>
                  </a:lnTo>
                  <a:lnTo>
                    <a:pt x="1552" y="619"/>
                  </a:lnTo>
                  <a:lnTo>
                    <a:pt x="1563" y="615"/>
                  </a:lnTo>
                  <a:lnTo>
                    <a:pt x="1571" y="611"/>
                  </a:lnTo>
                  <a:lnTo>
                    <a:pt x="1581" y="607"/>
                  </a:lnTo>
                  <a:lnTo>
                    <a:pt x="1588" y="603"/>
                  </a:lnTo>
                  <a:lnTo>
                    <a:pt x="1596" y="598"/>
                  </a:lnTo>
                  <a:lnTo>
                    <a:pt x="1602" y="592"/>
                  </a:lnTo>
                  <a:lnTo>
                    <a:pt x="1609" y="586"/>
                  </a:lnTo>
                  <a:lnTo>
                    <a:pt x="1613" y="580"/>
                  </a:lnTo>
                  <a:lnTo>
                    <a:pt x="1617" y="574"/>
                  </a:lnTo>
                  <a:lnTo>
                    <a:pt x="1620" y="568"/>
                  </a:lnTo>
                  <a:lnTo>
                    <a:pt x="1623" y="560"/>
                  </a:lnTo>
                  <a:lnTo>
                    <a:pt x="1623" y="68"/>
                  </a:lnTo>
                  <a:lnTo>
                    <a:pt x="1620" y="62"/>
                  </a:lnTo>
                  <a:lnTo>
                    <a:pt x="1617" y="56"/>
                  </a:lnTo>
                  <a:lnTo>
                    <a:pt x="1613" y="50"/>
                  </a:lnTo>
                  <a:lnTo>
                    <a:pt x="1609" y="44"/>
                  </a:lnTo>
                  <a:lnTo>
                    <a:pt x="1602" y="39"/>
                  </a:lnTo>
                  <a:lnTo>
                    <a:pt x="1596" y="34"/>
                  </a:lnTo>
                  <a:lnTo>
                    <a:pt x="1588" y="29"/>
                  </a:lnTo>
                  <a:lnTo>
                    <a:pt x="1581" y="23"/>
                  </a:lnTo>
                  <a:lnTo>
                    <a:pt x="1571" y="19"/>
                  </a:lnTo>
                  <a:lnTo>
                    <a:pt x="1563" y="15"/>
                  </a:lnTo>
                  <a:lnTo>
                    <a:pt x="1552" y="12"/>
                  </a:lnTo>
                  <a:lnTo>
                    <a:pt x="1542" y="8"/>
                  </a:lnTo>
                  <a:lnTo>
                    <a:pt x="1530" y="6"/>
                  </a:lnTo>
                  <a:lnTo>
                    <a:pt x="1519" y="3"/>
                  </a:lnTo>
                  <a:lnTo>
                    <a:pt x="1507" y="2"/>
                  </a:lnTo>
                  <a:lnTo>
                    <a:pt x="1496" y="0"/>
                  </a:lnTo>
                  <a:lnTo>
                    <a:pt x="127" y="0"/>
                  </a:lnTo>
                  <a:lnTo>
                    <a:pt x="114" y="2"/>
                  </a:lnTo>
                  <a:lnTo>
                    <a:pt x="102" y="3"/>
                  </a:lnTo>
                  <a:lnTo>
                    <a:pt x="91" y="6"/>
                  </a:lnTo>
                  <a:lnTo>
                    <a:pt x="80" y="8"/>
                  </a:lnTo>
                  <a:lnTo>
                    <a:pt x="69" y="12"/>
                  </a:lnTo>
                  <a:lnTo>
                    <a:pt x="59" y="15"/>
                  </a:lnTo>
                  <a:lnTo>
                    <a:pt x="49" y="19"/>
                  </a:lnTo>
                  <a:lnTo>
                    <a:pt x="41" y="23"/>
                  </a:lnTo>
                  <a:lnTo>
                    <a:pt x="32" y="29"/>
                  </a:lnTo>
                  <a:lnTo>
                    <a:pt x="25" y="34"/>
                  </a:lnTo>
                  <a:lnTo>
                    <a:pt x="18" y="39"/>
                  </a:lnTo>
                  <a:lnTo>
                    <a:pt x="13" y="44"/>
                  </a:lnTo>
                  <a:lnTo>
                    <a:pt x="7" y="50"/>
                  </a:lnTo>
                  <a:lnTo>
                    <a:pt x="4" y="56"/>
                  </a:lnTo>
                  <a:lnTo>
                    <a:pt x="1" y="62"/>
                  </a:lnTo>
                  <a:lnTo>
                    <a:pt x="0" y="68"/>
                  </a:lnTo>
                  <a:lnTo>
                    <a:pt x="0" y="560"/>
                  </a:lnTo>
                  <a:lnTo>
                    <a:pt x="1" y="568"/>
                  </a:lnTo>
                  <a:lnTo>
                    <a:pt x="4" y="574"/>
                  </a:lnTo>
                  <a:lnTo>
                    <a:pt x="7" y="580"/>
                  </a:lnTo>
                  <a:lnTo>
                    <a:pt x="13" y="586"/>
                  </a:lnTo>
                  <a:lnTo>
                    <a:pt x="18" y="592"/>
                  </a:lnTo>
                  <a:lnTo>
                    <a:pt x="25" y="598"/>
                  </a:lnTo>
                  <a:lnTo>
                    <a:pt x="32" y="603"/>
                  </a:lnTo>
                  <a:lnTo>
                    <a:pt x="41" y="607"/>
                  </a:lnTo>
                  <a:lnTo>
                    <a:pt x="49" y="611"/>
                  </a:lnTo>
                  <a:lnTo>
                    <a:pt x="59" y="615"/>
                  </a:lnTo>
                  <a:lnTo>
                    <a:pt x="69" y="619"/>
                  </a:lnTo>
                  <a:lnTo>
                    <a:pt x="80" y="622"/>
                  </a:lnTo>
                  <a:lnTo>
                    <a:pt x="91" y="625"/>
                  </a:lnTo>
                  <a:lnTo>
                    <a:pt x="102" y="626"/>
                  </a:lnTo>
                  <a:lnTo>
                    <a:pt x="114" y="628"/>
                  </a:lnTo>
                  <a:lnTo>
                    <a:pt x="127" y="628"/>
                  </a:lnTo>
                  <a:lnTo>
                    <a:pt x="245" y="628"/>
                  </a:lnTo>
                  <a:lnTo>
                    <a:pt x="131" y="720"/>
                  </a:lnTo>
                  <a:lnTo>
                    <a:pt x="407" y="628"/>
                  </a:lnTo>
                  <a:lnTo>
                    <a:pt x="1496" y="628"/>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83401" name="Text Box 5"/>
            <p:cNvSpPr txBox="1">
              <a:spLocks noChangeArrowheads="1"/>
            </p:cNvSpPr>
            <p:nvPr/>
          </p:nvSpPr>
          <p:spPr bwMode="auto">
            <a:xfrm>
              <a:off x="2496" y="1825"/>
              <a:ext cx="1385"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What’s the IP address of ftp.nominum.com?</a:t>
              </a:r>
              <a:endParaRPr lang="en-US" sz="2200"/>
            </a:p>
          </p:txBody>
        </p:sp>
      </p:grpSp>
      <p:sp>
        <p:nvSpPr>
          <p:cNvPr id="75782" name="Line 6"/>
          <p:cNvSpPr>
            <a:spLocks noChangeShapeType="1"/>
          </p:cNvSpPr>
          <p:nvPr/>
        </p:nvSpPr>
        <p:spPr bwMode="auto">
          <a:xfrm>
            <a:off x="3276600" y="3541713"/>
            <a:ext cx="1163638" cy="317500"/>
          </a:xfrm>
          <a:prstGeom prst="line">
            <a:avLst/>
          </a:prstGeom>
          <a:noFill/>
          <a:ln w="31591">
            <a:solidFill>
              <a:srgbClr val="000000"/>
            </a:solidFill>
            <a:round/>
            <a:headEnd/>
            <a:tailEnd type="triangle" w="med" len="med"/>
          </a:ln>
        </p:spPr>
        <p:txBody>
          <a:bodyPr wrap="none" anchor="ctr"/>
          <a:lstStyle/>
          <a:p>
            <a:endParaRPr lang="en-US"/>
          </a:p>
        </p:txBody>
      </p:sp>
      <p:grpSp>
        <p:nvGrpSpPr>
          <p:cNvPr id="3" name="Group 9"/>
          <p:cNvGrpSpPr>
            <a:grpSpLocks/>
          </p:cNvGrpSpPr>
          <p:nvPr/>
        </p:nvGrpSpPr>
        <p:grpSpPr bwMode="auto">
          <a:xfrm>
            <a:off x="1176338" y="4594225"/>
            <a:ext cx="849312" cy="992188"/>
            <a:chOff x="815" y="3280"/>
            <a:chExt cx="589" cy="708"/>
          </a:xfrm>
        </p:grpSpPr>
        <p:sp>
          <p:nvSpPr>
            <p:cNvPr id="83374"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3375"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3376"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3377"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3378"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3379"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3380"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381"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382"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383"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384"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385"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386" name="Line 22"/>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3387" name="Line 23"/>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3388"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389"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3390"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3391"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3392"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3393"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3394"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3395"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3396"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3397"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398" name="AutoShape 34"/>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3399"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4" name="Group 36"/>
          <p:cNvGrpSpPr>
            <a:grpSpLocks/>
          </p:cNvGrpSpPr>
          <p:nvPr/>
        </p:nvGrpSpPr>
        <p:grpSpPr bwMode="auto">
          <a:xfrm>
            <a:off x="6781800" y="4114800"/>
            <a:ext cx="631825" cy="1074738"/>
            <a:chOff x="4301" y="2849"/>
            <a:chExt cx="438" cy="768"/>
          </a:xfrm>
        </p:grpSpPr>
        <p:sp>
          <p:nvSpPr>
            <p:cNvPr id="83271"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3272"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273" name="Line 39"/>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83274"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275"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276"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277" name="Line 43"/>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83278" name="AutoShape 44"/>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3279"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280"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3281"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282"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283"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3284"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285"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286"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3287"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288"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289"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290"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3291"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292"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293"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94"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95"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96"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63"/>
            <p:cNvGrpSpPr>
              <a:grpSpLocks/>
            </p:cNvGrpSpPr>
            <p:nvPr/>
          </p:nvGrpSpPr>
          <p:grpSpPr bwMode="auto">
            <a:xfrm>
              <a:off x="4451" y="2907"/>
              <a:ext cx="239" cy="152"/>
              <a:chOff x="4451" y="2907"/>
              <a:chExt cx="239" cy="152"/>
            </a:xfrm>
          </p:grpSpPr>
          <p:sp>
            <p:nvSpPr>
              <p:cNvPr id="83354" name="Line 64"/>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83355" name="Line 65"/>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83356" name="Line 66"/>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83357" name="Line 67"/>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83358" name="Line 68"/>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83359" name="Line 69"/>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83360" name="Line 70"/>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83361" name="Line 71"/>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83362" name="Line 72"/>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83363" name="Line 73"/>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83364" name="Line 74"/>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83365" name="Line 75"/>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83366" name="Line 76"/>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83367" name="Line 77"/>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83368" name="Line 78"/>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83369" name="Line 79"/>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83370" name="Line 80"/>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83371" name="Line 81"/>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83372" name="Line 82"/>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83373" name="Line 83"/>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83298"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299"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0"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1"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2"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89"/>
            <p:cNvGrpSpPr>
              <a:grpSpLocks/>
            </p:cNvGrpSpPr>
            <p:nvPr/>
          </p:nvGrpSpPr>
          <p:grpSpPr bwMode="auto">
            <a:xfrm>
              <a:off x="4451" y="3166"/>
              <a:ext cx="239" cy="152"/>
              <a:chOff x="4451" y="3166"/>
              <a:chExt cx="239" cy="152"/>
            </a:xfrm>
          </p:grpSpPr>
          <p:sp>
            <p:nvSpPr>
              <p:cNvPr id="83334" name="Line 90"/>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83335" name="Line 91"/>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83336" name="Line 92"/>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83337" name="Line 93"/>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83338" name="Line 94"/>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83339" name="Line 95"/>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83340" name="Line 96"/>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83341" name="Line 97"/>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83342" name="Line 98"/>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83343" name="Line 99"/>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83344" name="Line 100"/>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83345" name="Line 101"/>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83346" name="Line 102"/>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83347" name="Line 103"/>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83348" name="Line 104"/>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83349" name="Line 105"/>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83350" name="Line 106"/>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83351" name="Line 107"/>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83352" name="Line 108"/>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83353" name="Line 109"/>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83304"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305"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6"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7"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308"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7" name="Group 115"/>
            <p:cNvGrpSpPr>
              <a:grpSpLocks/>
            </p:cNvGrpSpPr>
            <p:nvPr/>
          </p:nvGrpSpPr>
          <p:grpSpPr bwMode="auto">
            <a:xfrm>
              <a:off x="4451" y="3414"/>
              <a:ext cx="239" cy="151"/>
              <a:chOff x="4451" y="3414"/>
              <a:chExt cx="239" cy="151"/>
            </a:xfrm>
          </p:grpSpPr>
          <p:sp>
            <p:nvSpPr>
              <p:cNvPr id="83314" name="Line 116"/>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83315" name="Line 117"/>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83316" name="Line 118"/>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83317" name="Line 119"/>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83318" name="Line 120"/>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83319" name="Line 121"/>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83320" name="Line 122"/>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83321" name="Line 123"/>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83322" name="Line 124"/>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83323" name="Line 125"/>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83324" name="Line 126"/>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83325" name="Line 127"/>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83326" name="Line 128"/>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83327" name="Line 129"/>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83328" name="Line 130"/>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83329" name="Line 131"/>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83330" name="Line 132"/>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83331" name="Line 133"/>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83332" name="Line 134"/>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83333" name="Line 135"/>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83310"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311"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3312"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313"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8" name="Group 140"/>
          <p:cNvGrpSpPr>
            <a:grpSpLocks/>
          </p:cNvGrpSpPr>
          <p:nvPr/>
        </p:nvGrpSpPr>
        <p:grpSpPr bwMode="auto">
          <a:xfrm>
            <a:off x="4552950" y="3698875"/>
            <a:ext cx="630238" cy="1076325"/>
            <a:chOff x="3155" y="2641"/>
            <a:chExt cx="437" cy="768"/>
          </a:xfrm>
        </p:grpSpPr>
        <p:sp>
          <p:nvSpPr>
            <p:cNvPr id="83168"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3169"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170" name="Line 143"/>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83171"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172"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173"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174" name="Line 147"/>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83175" name="AutoShape 148"/>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3176"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177"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3178"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179"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180"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3181"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182"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183"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3184"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185"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186"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187"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3188"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189"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190"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1"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2"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3"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67"/>
            <p:cNvGrpSpPr>
              <a:grpSpLocks/>
            </p:cNvGrpSpPr>
            <p:nvPr/>
          </p:nvGrpSpPr>
          <p:grpSpPr bwMode="auto">
            <a:xfrm>
              <a:off x="3305" y="2699"/>
              <a:ext cx="238" cy="152"/>
              <a:chOff x="3305" y="2699"/>
              <a:chExt cx="238" cy="152"/>
            </a:xfrm>
          </p:grpSpPr>
          <p:sp>
            <p:nvSpPr>
              <p:cNvPr id="83251" name="Line 168"/>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83252" name="Line 169"/>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83253" name="Line 170"/>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83254" name="Line 171"/>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83255" name="Line 172"/>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83256" name="Line 173"/>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83257" name="Line 174"/>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83258" name="Line 175"/>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83259" name="Line 176"/>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83260" name="Line 177"/>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83261" name="Line 178"/>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83262" name="Line 179"/>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83263" name="Line 180"/>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83264" name="Line 181"/>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83265" name="Line 182"/>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83266" name="Line 183"/>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83267" name="Line 184"/>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83268" name="Line 185"/>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83269" name="Line 186"/>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83270" name="Line 187"/>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83195"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196"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7"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8"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99"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193"/>
            <p:cNvGrpSpPr>
              <a:grpSpLocks/>
            </p:cNvGrpSpPr>
            <p:nvPr/>
          </p:nvGrpSpPr>
          <p:grpSpPr bwMode="auto">
            <a:xfrm>
              <a:off x="3305" y="2958"/>
              <a:ext cx="238" cy="152"/>
              <a:chOff x="3305" y="2958"/>
              <a:chExt cx="238" cy="152"/>
            </a:xfrm>
          </p:grpSpPr>
          <p:sp>
            <p:nvSpPr>
              <p:cNvPr id="83231" name="Line 194"/>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83232" name="Line 195"/>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83233" name="Line 196"/>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83234" name="Line 197"/>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83235" name="Line 198"/>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83236" name="Line 199"/>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83237" name="Line 200"/>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83238" name="Line 201"/>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83239" name="Line 202"/>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83240" name="Line 203"/>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83241" name="Line 204"/>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83242" name="Line 205"/>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83243" name="Line 206"/>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83244" name="Line 207"/>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83245" name="Line 208"/>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83246" name="Line 209"/>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83247" name="Line 210"/>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83248" name="Line 211"/>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83249" name="Line 212"/>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83250" name="Line 213"/>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83201"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202"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03"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04"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205"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1" name="Group 219"/>
            <p:cNvGrpSpPr>
              <a:grpSpLocks/>
            </p:cNvGrpSpPr>
            <p:nvPr/>
          </p:nvGrpSpPr>
          <p:grpSpPr bwMode="auto">
            <a:xfrm>
              <a:off x="3305" y="3205"/>
              <a:ext cx="238" cy="152"/>
              <a:chOff x="3305" y="3205"/>
              <a:chExt cx="238" cy="152"/>
            </a:xfrm>
          </p:grpSpPr>
          <p:sp>
            <p:nvSpPr>
              <p:cNvPr id="83211" name="Line 220"/>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83212" name="Line 221"/>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83213" name="Line 222"/>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83214" name="Line 223"/>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83215" name="Line 224"/>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83216" name="Line 225"/>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83217" name="Line 226"/>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83218" name="Line 227"/>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83219" name="Line 228"/>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83220" name="Line 229"/>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83221" name="Line 230"/>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83222" name="Line 231"/>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83223" name="Line 232"/>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83224" name="Line 233"/>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83225" name="Line 234"/>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83226" name="Line 235"/>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83227" name="Line 236"/>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83228" name="Line 237"/>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83229" name="Line 238"/>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83230" name="Line 239"/>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83207"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208"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3209"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210"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2955" name="Text Box 244"/>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82956" name="Text Box 245"/>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2" name="Group 246"/>
          <p:cNvGrpSpPr>
            <a:grpSpLocks/>
          </p:cNvGrpSpPr>
          <p:nvPr/>
        </p:nvGrpSpPr>
        <p:grpSpPr bwMode="auto">
          <a:xfrm>
            <a:off x="5986463" y="2457450"/>
            <a:ext cx="631825" cy="1076325"/>
            <a:chOff x="4148" y="1616"/>
            <a:chExt cx="438" cy="768"/>
          </a:xfrm>
        </p:grpSpPr>
        <p:sp>
          <p:nvSpPr>
            <p:cNvPr id="83065"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3066"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067" name="Line 249"/>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83068"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069"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070"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071" name="Line 253"/>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83072" name="AutoShape 254"/>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3073"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074"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3075"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076"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077"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3078"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079"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080"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3081"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082"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083"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3084"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3085"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3086"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087"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88"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89"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90"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3"/>
            <p:cNvGrpSpPr>
              <a:grpSpLocks/>
            </p:cNvGrpSpPr>
            <p:nvPr/>
          </p:nvGrpSpPr>
          <p:grpSpPr bwMode="auto">
            <a:xfrm>
              <a:off x="4298" y="1674"/>
              <a:ext cx="238" cy="152"/>
              <a:chOff x="4298" y="1674"/>
              <a:chExt cx="238" cy="152"/>
            </a:xfrm>
          </p:grpSpPr>
          <p:sp>
            <p:nvSpPr>
              <p:cNvPr id="83148" name="Line 274"/>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83149" name="Line 275"/>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83150" name="Line 276"/>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83151" name="Line 277"/>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83152" name="Line 278"/>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83153" name="Line 279"/>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83154" name="Line 280"/>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83155" name="Line 281"/>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83156" name="Line 282"/>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83157" name="Line 283"/>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83158" name="Line 284"/>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83159" name="Line 285"/>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83160" name="Line 286"/>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83161" name="Line 287"/>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83162" name="Line 288"/>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83163" name="Line 289"/>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83164" name="Line 290"/>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83165" name="Line 291"/>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83166" name="Line 292"/>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83167" name="Line 293"/>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83092"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093"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94"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95"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096"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299"/>
            <p:cNvGrpSpPr>
              <a:grpSpLocks/>
            </p:cNvGrpSpPr>
            <p:nvPr/>
          </p:nvGrpSpPr>
          <p:grpSpPr bwMode="auto">
            <a:xfrm>
              <a:off x="4298" y="1933"/>
              <a:ext cx="238" cy="151"/>
              <a:chOff x="4298" y="1933"/>
              <a:chExt cx="238" cy="151"/>
            </a:xfrm>
          </p:grpSpPr>
          <p:sp>
            <p:nvSpPr>
              <p:cNvPr id="83128" name="Line 300"/>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83129" name="Line 301"/>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83130" name="Line 302"/>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83131" name="Line 303"/>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83132" name="Line 304"/>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83133" name="Line 305"/>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83134" name="Line 306"/>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83135" name="Line 307"/>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83136" name="Line 308"/>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83137" name="Line 309"/>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83138" name="Line 310"/>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83139" name="Line 311"/>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83140" name="Line 312"/>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83141" name="Line 313"/>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83142" name="Line 314"/>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83143" name="Line 315"/>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83144" name="Line 316"/>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83145" name="Line 317"/>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83146" name="Line 318"/>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83147" name="Line 319"/>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83098"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3099"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00"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01"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3102"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5"/>
            <p:cNvGrpSpPr>
              <a:grpSpLocks/>
            </p:cNvGrpSpPr>
            <p:nvPr/>
          </p:nvGrpSpPr>
          <p:grpSpPr bwMode="auto">
            <a:xfrm>
              <a:off x="4298" y="2180"/>
              <a:ext cx="238" cy="152"/>
              <a:chOff x="4298" y="2180"/>
              <a:chExt cx="238" cy="152"/>
            </a:xfrm>
          </p:grpSpPr>
          <p:sp>
            <p:nvSpPr>
              <p:cNvPr id="83108" name="Line 326"/>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83109" name="Line 327"/>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83110" name="Line 328"/>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83111" name="Line 329"/>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83112" name="Line 330"/>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83113" name="Line 331"/>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83114" name="Line 332"/>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83115" name="Line 333"/>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83116" name="Line 334"/>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83117" name="Line 335"/>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83118" name="Line 336"/>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83119" name="Line 337"/>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83120" name="Line 338"/>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83121" name="Line 339"/>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83122" name="Line 340"/>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83123" name="Line 341"/>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83124" name="Line 342"/>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83125" name="Line 343"/>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83126" name="Line 344"/>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83127" name="Line 345"/>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83104"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105"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3106"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107"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2958" name="Text Box 350"/>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6" name="Group 351"/>
          <p:cNvGrpSpPr>
            <a:grpSpLocks/>
          </p:cNvGrpSpPr>
          <p:nvPr/>
        </p:nvGrpSpPr>
        <p:grpSpPr bwMode="auto">
          <a:xfrm>
            <a:off x="2563813" y="2538413"/>
            <a:ext cx="631825" cy="1074737"/>
            <a:chOff x="1777" y="1812"/>
            <a:chExt cx="437" cy="767"/>
          </a:xfrm>
        </p:grpSpPr>
        <p:sp>
          <p:nvSpPr>
            <p:cNvPr id="82962"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2963"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2964" name="Line 354"/>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82965"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966"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967"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2968" name="Line 358"/>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82969" name="AutoShape 359"/>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2970"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971"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2972"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2973"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974"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2975"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976"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2977"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2978"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979"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980"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2981"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2982"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2983"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984"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85"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86"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87"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378"/>
            <p:cNvGrpSpPr>
              <a:grpSpLocks/>
            </p:cNvGrpSpPr>
            <p:nvPr/>
          </p:nvGrpSpPr>
          <p:grpSpPr bwMode="auto">
            <a:xfrm>
              <a:off x="1927" y="1870"/>
              <a:ext cx="238" cy="152"/>
              <a:chOff x="1927" y="1870"/>
              <a:chExt cx="238" cy="152"/>
            </a:xfrm>
          </p:grpSpPr>
          <p:sp>
            <p:nvSpPr>
              <p:cNvPr id="83045" name="Line 379"/>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83046" name="Line 380"/>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83047" name="Line 381"/>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83048" name="Line 382"/>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83049" name="Line 383"/>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83050" name="Line 384"/>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83051" name="Line 385"/>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83052" name="Line 386"/>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83053" name="Line 387"/>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83054" name="Line 388"/>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83055" name="Line 389"/>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83056" name="Line 390"/>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83057" name="Line 391"/>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83058" name="Line 392"/>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83059" name="Line 393"/>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83060" name="Line 394"/>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83061" name="Line 395"/>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83062" name="Line 396"/>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83063" name="Line 397"/>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83064" name="Line 398"/>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82989"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990"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1"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2"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3"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04"/>
            <p:cNvGrpSpPr>
              <a:grpSpLocks/>
            </p:cNvGrpSpPr>
            <p:nvPr/>
          </p:nvGrpSpPr>
          <p:grpSpPr bwMode="auto">
            <a:xfrm>
              <a:off x="1927" y="2129"/>
              <a:ext cx="238" cy="152"/>
              <a:chOff x="1927" y="2129"/>
              <a:chExt cx="238" cy="152"/>
            </a:xfrm>
          </p:grpSpPr>
          <p:sp>
            <p:nvSpPr>
              <p:cNvPr id="83025" name="Line 405"/>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83026" name="Line 406"/>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83027" name="Line 407"/>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83028" name="Line 408"/>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83029" name="Line 409"/>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83030" name="Line 410"/>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83031" name="Line 411"/>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83032" name="Line 412"/>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83033" name="Line 413"/>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83034" name="Line 414"/>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83035" name="Line 415"/>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83036" name="Line 416"/>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83037" name="Line 417"/>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83038" name="Line 418"/>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83039" name="Line 419"/>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83040" name="Line 420"/>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83041" name="Line 421"/>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83042" name="Line 422"/>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83043" name="Line 423"/>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83044" name="Line 424"/>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82995"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2996"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7"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8"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2999"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9" name="Group 430"/>
            <p:cNvGrpSpPr>
              <a:grpSpLocks/>
            </p:cNvGrpSpPr>
            <p:nvPr/>
          </p:nvGrpSpPr>
          <p:grpSpPr bwMode="auto">
            <a:xfrm>
              <a:off x="1927" y="2376"/>
              <a:ext cx="238" cy="152"/>
              <a:chOff x="1927" y="2376"/>
              <a:chExt cx="238" cy="152"/>
            </a:xfrm>
          </p:grpSpPr>
          <p:sp>
            <p:nvSpPr>
              <p:cNvPr id="83005" name="Line 431"/>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83006" name="Line 432"/>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83007" name="Line 433"/>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83008" name="Line 434"/>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83009" name="Line 435"/>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83010" name="Line 436"/>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83011" name="Line 437"/>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83012" name="Line 438"/>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83013" name="Line 439"/>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83014" name="Line 440"/>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83015" name="Line 441"/>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83016" name="Line 442"/>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83017" name="Line 443"/>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83018" name="Line 444"/>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83019" name="Line 445"/>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83020" name="Line 446"/>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83021" name="Line 447"/>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83022" name="Line 448"/>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83023" name="Line 449"/>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83024" name="Line 450"/>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83001"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002"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3003"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3004"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2960" name="Text Box 455"/>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82961" name="Text Box 456"/>
          <p:cNvSpPr txBox="1">
            <a:spLocks noChangeArrowheads="1"/>
          </p:cNvSpPr>
          <p:nvPr/>
        </p:nvSpPr>
        <p:spPr bwMode="auto">
          <a:xfrm>
            <a:off x="3994150"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wipe(left)">
                                      <p:cBhvr>
                                        <p:cTn id="1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fontAlgn="auto">
              <a:spcAft>
                <a:spcPts val="0"/>
              </a:spcAft>
              <a:defRPr/>
            </a:pPr>
            <a:r>
              <a:rPr lang="en-US" dirty="0" smtClean="0"/>
              <a:t>The Domain Name System</a:t>
            </a:r>
          </a:p>
        </p:txBody>
      </p:sp>
      <p:sp>
        <p:nvSpPr>
          <p:cNvPr id="30723" name="Rectangle 3"/>
          <p:cNvSpPr>
            <a:spLocks noGrp="1" noChangeArrowheads="1"/>
          </p:cNvSpPr>
          <p:nvPr>
            <p:ph idx="1"/>
          </p:nvPr>
        </p:nvSpPr>
        <p:spPr/>
        <p:txBody>
          <a:bodyPr/>
          <a:lstStyle/>
          <a:p>
            <a:r>
              <a:rPr lang="en-US" smtClean="0"/>
              <a:t>The </a:t>
            </a:r>
            <a:r>
              <a:rPr lang="en-US" i="1" smtClean="0"/>
              <a:t>domain name system</a:t>
            </a:r>
            <a:r>
              <a:rPr lang="en-US" smtClean="0"/>
              <a:t> is usually used to translate a host name into an IP address .</a:t>
            </a:r>
          </a:p>
          <a:p>
            <a:endParaRPr lang="en-US" smtClean="0"/>
          </a:p>
          <a:p>
            <a:r>
              <a:rPr lang="en-US" smtClean="0"/>
              <a:t>Domain names comprise a hierarchy so that names are unique, yet easy to remember.</a:t>
            </a:r>
          </a:p>
          <a:p>
            <a:endParaRPr lang="en-US" smtClean="0"/>
          </a:p>
        </p:txBody>
      </p:sp>
      <p:sp>
        <p:nvSpPr>
          <p:cNvPr id="4099" name="Slide Number Placeholder 5"/>
          <p:cNvSpPr>
            <a:spLocks noGrp="1"/>
          </p:cNvSpPr>
          <p:nvPr>
            <p:ph type="sldNum" sz="quarter" idx="4294967295"/>
          </p:nvPr>
        </p:nvSpPr>
        <p:spPr>
          <a:xfrm>
            <a:off x="8686800" y="6305550"/>
            <a:ext cx="457200" cy="476250"/>
          </a:xfrm>
        </p:spPr>
        <p:txBody>
          <a:bodyPr/>
          <a:lstStyle/>
          <a:p>
            <a:pPr>
              <a:defRPr/>
            </a:pPr>
            <a:fld id="{AB24A926-681C-4FA9-96C5-CEA14B78E3B3}"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7"/>
          <p:cNvSpPr>
            <a:spLocks noGrp="1" noChangeArrowheads="1"/>
          </p:cNvSpPr>
          <p:nvPr>
            <p:ph type="title"/>
          </p:nvPr>
        </p:nvSpPr>
        <p:spPr/>
        <p:txBody>
          <a:bodyPr/>
          <a:lstStyle/>
          <a:p>
            <a:pPr fontAlgn="auto">
              <a:spcAft>
                <a:spcPts val="0"/>
              </a:spcAft>
              <a:defRPr/>
            </a:pPr>
            <a:r>
              <a:rPr lang="en-US" dirty="0" smtClean="0"/>
              <a:t>Resolution Process (Caching)</a:t>
            </a:r>
          </a:p>
        </p:txBody>
      </p:sp>
      <p:sp>
        <p:nvSpPr>
          <p:cNvPr id="83971" name="Rectangle 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nominum.com name server ns1.sanjose responds with ftp.nominum.com’s address</a:t>
            </a:r>
          </a:p>
        </p:txBody>
      </p:sp>
      <p:sp>
        <p:nvSpPr>
          <p:cNvPr id="83973" name="Text Box 2"/>
          <p:cNvSpPr txBox="1">
            <a:spLocks noChangeArrowheads="1"/>
          </p:cNvSpPr>
          <p:nvPr/>
        </p:nvSpPr>
        <p:spPr bwMode="auto">
          <a:xfrm>
            <a:off x="2133600" y="5867400"/>
            <a:ext cx="3635375" cy="311150"/>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ftp.nominum.com.</a:t>
            </a:r>
            <a:endParaRPr lang="en-US" sz="2200"/>
          </a:p>
        </p:txBody>
      </p:sp>
      <p:sp>
        <p:nvSpPr>
          <p:cNvPr id="76803" name="Line 3"/>
          <p:cNvSpPr>
            <a:spLocks noChangeShapeType="1"/>
          </p:cNvSpPr>
          <p:nvPr/>
        </p:nvSpPr>
        <p:spPr bwMode="auto">
          <a:xfrm>
            <a:off x="3408363" y="3590925"/>
            <a:ext cx="1036637" cy="273050"/>
          </a:xfrm>
          <a:prstGeom prst="line">
            <a:avLst/>
          </a:prstGeom>
          <a:noFill/>
          <a:ln w="31591">
            <a:solidFill>
              <a:srgbClr val="000000"/>
            </a:solidFill>
            <a:round/>
            <a:headEnd type="triangle" w="med" len="med"/>
            <a:tailEnd/>
          </a:ln>
        </p:spPr>
        <p:txBody>
          <a:bodyPr wrap="none" anchor="ctr"/>
          <a:lstStyle/>
          <a:p>
            <a:endParaRPr lang="en-US"/>
          </a:p>
        </p:txBody>
      </p:sp>
      <p:grpSp>
        <p:nvGrpSpPr>
          <p:cNvPr id="2" name="Group 4"/>
          <p:cNvGrpSpPr>
            <a:grpSpLocks/>
          </p:cNvGrpSpPr>
          <p:nvPr/>
        </p:nvGrpSpPr>
        <p:grpSpPr bwMode="auto">
          <a:xfrm>
            <a:off x="2078038" y="4316413"/>
            <a:ext cx="2154237" cy="1011237"/>
            <a:chOff x="1551" y="3082"/>
            <a:chExt cx="1493" cy="721"/>
          </a:xfrm>
        </p:grpSpPr>
        <p:sp>
          <p:nvSpPr>
            <p:cNvPr id="84424" name="Freeform 5"/>
            <p:cNvSpPr>
              <a:spLocks/>
            </p:cNvSpPr>
            <p:nvPr/>
          </p:nvSpPr>
          <p:spPr bwMode="auto">
            <a:xfrm>
              <a:off x="1551" y="3082"/>
              <a:ext cx="1493" cy="721"/>
            </a:xfrm>
            <a:custGeom>
              <a:avLst/>
              <a:gdLst>
                <a:gd name="T0" fmla="*/ 104 w 1493"/>
                <a:gd name="T1" fmla="*/ 94 h 721"/>
                <a:gd name="T2" fmla="*/ 82 w 1493"/>
                <a:gd name="T3" fmla="*/ 98 h 721"/>
                <a:gd name="T4" fmla="*/ 63 w 1493"/>
                <a:gd name="T5" fmla="*/ 104 h 721"/>
                <a:gd name="T6" fmla="*/ 45 w 1493"/>
                <a:gd name="T7" fmla="*/ 111 h 721"/>
                <a:gd name="T8" fmla="*/ 29 w 1493"/>
                <a:gd name="T9" fmla="*/ 121 h 721"/>
                <a:gd name="T10" fmla="*/ 16 w 1493"/>
                <a:gd name="T11" fmla="*/ 131 h 721"/>
                <a:gd name="T12" fmla="*/ 6 w 1493"/>
                <a:gd name="T13" fmla="*/ 142 h 721"/>
                <a:gd name="T14" fmla="*/ 1 w 1493"/>
                <a:gd name="T15" fmla="*/ 154 h 721"/>
                <a:gd name="T16" fmla="*/ 0 w 1493"/>
                <a:gd name="T17" fmla="*/ 652 h 721"/>
                <a:gd name="T18" fmla="*/ 3 w 1493"/>
                <a:gd name="T19" fmla="*/ 666 h 721"/>
                <a:gd name="T20" fmla="*/ 11 w 1493"/>
                <a:gd name="T21" fmla="*/ 677 h 721"/>
                <a:gd name="T22" fmla="*/ 22 w 1493"/>
                <a:gd name="T23" fmla="*/ 689 h 721"/>
                <a:gd name="T24" fmla="*/ 37 w 1493"/>
                <a:gd name="T25" fmla="*/ 699 h 721"/>
                <a:gd name="T26" fmla="*/ 53 w 1493"/>
                <a:gd name="T27" fmla="*/ 707 h 721"/>
                <a:gd name="T28" fmla="*/ 72 w 1493"/>
                <a:gd name="T29" fmla="*/ 714 h 721"/>
                <a:gd name="T30" fmla="*/ 94 w 1493"/>
                <a:gd name="T31" fmla="*/ 718 h 721"/>
                <a:gd name="T32" fmla="*/ 116 w 1493"/>
                <a:gd name="T33" fmla="*/ 720 h 721"/>
                <a:gd name="T34" fmla="*/ 1385 w 1493"/>
                <a:gd name="T35" fmla="*/ 720 h 721"/>
                <a:gd name="T36" fmla="*/ 1406 w 1493"/>
                <a:gd name="T37" fmla="*/ 716 h 721"/>
                <a:gd name="T38" fmla="*/ 1426 w 1493"/>
                <a:gd name="T39" fmla="*/ 711 h 721"/>
                <a:gd name="T40" fmla="*/ 1444 w 1493"/>
                <a:gd name="T41" fmla="*/ 703 h 721"/>
                <a:gd name="T42" fmla="*/ 1460 w 1493"/>
                <a:gd name="T43" fmla="*/ 695 h 721"/>
                <a:gd name="T44" fmla="*/ 1472 w 1493"/>
                <a:gd name="T45" fmla="*/ 683 h 721"/>
                <a:gd name="T46" fmla="*/ 1482 w 1493"/>
                <a:gd name="T47" fmla="*/ 672 h 721"/>
                <a:gd name="T48" fmla="*/ 1488 w 1493"/>
                <a:gd name="T49" fmla="*/ 660 h 721"/>
                <a:gd name="T50" fmla="*/ 1492 w 1493"/>
                <a:gd name="T51" fmla="*/ 160 h 721"/>
                <a:gd name="T52" fmla="*/ 1486 w 1493"/>
                <a:gd name="T53" fmla="*/ 148 h 721"/>
                <a:gd name="T54" fmla="*/ 1478 w 1493"/>
                <a:gd name="T55" fmla="*/ 136 h 721"/>
                <a:gd name="T56" fmla="*/ 1467 w 1493"/>
                <a:gd name="T57" fmla="*/ 126 h 721"/>
                <a:gd name="T58" fmla="*/ 1453 w 1493"/>
                <a:gd name="T59" fmla="*/ 115 h 721"/>
                <a:gd name="T60" fmla="*/ 1436 w 1493"/>
                <a:gd name="T61" fmla="*/ 107 h 721"/>
                <a:gd name="T62" fmla="*/ 1417 w 1493"/>
                <a:gd name="T63" fmla="*/ 100 h 721"/>
                <a:gd name="T64" fmla="*/ 1396 w 1493"/>
                <a:gd name="T65" fmla="*/ 95 h 721"/>
                <a:gd name="T66" fmla="*/ 1375 w 1493"/>
                <a:gd name="T67" fmla="*/ 92 h 721"/>
                <a:gd name="T68" fmla="*/ 1371 w 1493"/>
                <a:gd name="T69" fmla="*/ 0 h 721"/>
                <a:gd name="T70" fmla="*/ 116 w 1493"/>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93"/>
                <a:gd name="T109" fmla="*/ 0 h 721"/>
                <a:gd name="T110" fmla="*/ 1493 w 149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93" h="721">
                  <a:moveTo>
                    <a:pt x="116" y="92"/>
                  </a:moveTo>
                  <a:lnTo>
                    <a:pt x="104" y="94"/>
                  </a:lnTo>
                  <a:lnTo>
                    <a:pt x="94" y="95"/>
                  </a:lnTo>
                  <a:lnTo>
                    <a:pt x="82" y="98"/>
                  </a:lnTo>
                  <a:lnTo>
                    <a:pt x="72" y="100"/>
                  </a:lnTo>
                  <a:lnTo>
                    <a:pt x="63" y="104"/>
                  </a:lnTo>
                  <a:lnTo>
                    <a:pt x="53" y="107"/>
                  </a:lnTo>
                  <a:lnTo>
                    <a:pt x="45" y="111"/>
                  </a:lnTo>
                  <a:lnTo>
                    <a:pt x="37" y="115"/>
                  </a:lnTo>
                  <a:lnTo>
                    <a:pt x="29" y="121"/>
                  </a:lnTo>
                  <a:lnTo>
                    <a:pt x="22" y="126"/>
                  </a:lnTo>
                  <a:lnTo>
                    <a:pt x="16" y="131"/>
                  </a:lnTo>
                  <a:lnTo>
                    <a:pt x="11" y="136"/>
                  </a:lnTo>
                  <a:lnTo>
                    <a:pt x="6" y="142"/>
                  </a:lnTo>
                  <a:lnTo>
                    <a:pt x="3" y="148"/>
                  </a:lnTo>
                  <a:lnTo>
                    <a:pt x="1" y="154"/>
                  </a:lnTo>
                  <a:lnTo>
                    <a:pt x="0" y="160"/>
                  </a:lnTo>
                  <a:lnTo>
                    <a:pt x="0" y="652"/>
                  </a:lnTo>
                  <a:lnTo>
                    <a:pt x="1" y="660"/>
                  </a:lnTo>
                  <a:lnTo>
                    <a:pt x="3" y="666"/>
                  </a:lnTo>
                  <a:lnTo>
                    <a:pt x="6" y="672"/>
                  </a:lnTo>
                  <a:lnTo>
                    <a:pt x="11" y="677"/>
                  </a:lnTo>
                  <a:lnTo>
                    <a:pt x="16" y="683"/>
                  </a:lnTo>
                  <a:lnTo>
                    <a:pt x="22" y="689"/>
                  </a:lnTo>
                  <a:lnTo>
                    <a:pt x="29" y="695"/>
                  </a:lnTo>
                  <a:lnTo>
                    <a:pt x="37" y="699"/>
                  </a:lnTo>
                  <a:lnTo>
                    <a:pt x="45" y="703"/>
                  </a:lnTo>
                  <a:lnTo>
                    <a:pt x="53" y="707"/>
                  </a:lnTo>
                  <a:lnTo>
                    <a:pt x="63" y="711"/>
                  </a:lnTo>
                  <a:lnTo>
                    <a:pt x="72" y="714"/>
                  </a:lnTo>
                  <a:lnTo>
                    <a:pt x="82" y="716"/>
                  </a:lnTo>
                  <a:lnTo>
                    <a:pt x="94" y="718"/>
                  </a:lnTo>
                  <a:lnTo>
                    <a:pt x="104" y="720"/>
                  </a:lnTo>
                  <a:lnTo>
                    <a:pt x="116" y="720"/>
                  </a:lnTo>
                  <a:lnTo>
                    <a:pt x="1375" y="720"/>
                  </a:lnTo>
                  <a:lnTo>
                    <a:pt x="1385" y="720"/>
                  </a:lnTo>
                  <a:lnTo>
                    <a:pt x="1396" y="718"/>
                  </a:lnTo>
                  <a:lnTo>
                    <a:pt x="1406" y="716"/>
                  </a:lnTo>
                  <a:lnTo>
                    <a:pt x="1417" y="714"/>
                  </a:lnTo>
                  <a:lnTo>
                    <a:pt x="1426" y="711"/>
                  </a:lnTo>
                  <a:lnTo>
                    <a:pt x="1436" y="707"/>
                  </a:lnTo>
                  <a:lnTo>
                    <a:pt x="1444" y="703"/>
                  </a:lnTo>
                  <a:lnTo>
                    <a:pt x="1453" y="699"/>
                  </a:lnTo>
                  <a:lnTo>
                    <a:pt x="1460" y="695"/>
                  </a:lnTo>
                  <a:lnTo>
                    <a:pt x="1467" y="689"/>
                  </a:lnTo>
                  <a:lnTo>
                    <a:pt x="1472" y="683"/>
                  </a:lnTo>
                  <a:lnTo>
                    <a:pt x="1478" y="677"/>
                  </a:lnTo>
                  <a:lnTo>
                    <a:pt x="1482" y="672"/>
                  </a:lnTo>
                  <a:lnTo>
                    <a:pt x="1486" y="666"/>
                  </a:lnTo>
                  <a:lnTo>
                    <a:pt x="1488" y="660"/>
                  </a:lnTo>
                  <a:lnTo>
                    <a:pt x="1492" y="652"/>
                  </a:lnTo>
                  <a:lnTo>
                    <a:pt x="1492" y="160"/>
                  </a:lnTo>
                  <a:lnTo>
                    <a:pt x="1488" y="154"/>
                  </a:lnTo>
                  <a:lnTo>
                    <a:pt x="1486" y="148"/>
                  </a:lnTo>
                  <a:lnTo>
                    <a:pt x="1482" y="142"/>
                  </a:lnTo>
                  <a:lnTo>
                    <a:pt x="1478" y="136"/>
                  </a:lnTo>
                  <a:lnTo>
                    <a:pt x="1472" y="131"/>
                  </a:lnTo>
                  <a:lnTo>
                    <a:pt x="1467" y="126"/>
                  </a:lnTo>
                  <a:lnTo>
                    <a:pt x="1460" y="121"/>
                  </a:lnTo>
                  <a:lnTo>
                    <a:pt x="1453" y="115"/>
                  </a:lnTo>
                  <a:lnTo>
                    <a:pt x="1444" y="111"/>
                  </a:lnTo>
                  <a:lnTo>
                    <a:pt x="1436" y="107"/>
                  </a:lnTo>
                  <a:lnTo>
                    <a:pt x="1426" y="104"/>
                  </a:lnTo>
                  <a:lnTo>
                    <a:pt x="1417" y="100"/>
                  </a:lnTo>
                  <a:lnTo>
                    <a:pt x="1406" y="98"/>
                  </a:lnTo>
                  <a:lnTo>
                    <a:pt x="1396" y="95"/>
                  </a:lnTo>
                  <a:lnTo>
                    <a:pt x="1385" y="94"/>
                  </a:lnTo>
                  <a:lnTo>
                    <a:pt x="1375" y="92"/>
                  </a:lnTo>
                  <a:lnTo>
                    <a:pt x="1266" y="92"/>
                  </a:lnTo>
                  <a:lnTo>
                    <a:pt x="1371" y="0"/>
                  </a:lnTo>
                  <a:lnTo>
                    <a:pt x="1117" y="92"/>
                  </a:lnTo>
                  <a:lnTo>
                    <a:pt x="116" y="92"/>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84425" name="Text Box 6"/>
            <p:cNvSpPr txBox="1">
              <a:spLocks noChangeArrowheads="1"/>
            </p:cNvSpPr>
            <p:nvPr/>
          </p:nvSpPr>
          <p:spPr bwMode="auto">
            <a:xfrm>
              <a:off x="1673" y="3225"/>
              <a:ext cx="1273"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the IP address for ftp.nominum.com</a:t>
              </a:r>
              <a:endParaRPr lang="en-US" sz="2200"/>
            </a:p>
          </p:txBody>
        </p:sp>
      </p:grpSp>
      <p:grpSp>
        <p:nvGrpSpPr>
          <p:cNvPr id="3" name="Group 9"/>
          <p:cNvGrpSpPr>
            <a:grpSpLocks/>
          </p:cNvGrpSpPr>
          <p:nvPr/>
        </p:nvGrpSpPr>
        <p:grpSpPr bwMode="auto">
          <a:xfrm>
            <a:off x="1176338" y="4594225"/>
            <a:ext cx="849312" cy="992188"/>
            <a:chOff x="815" y="3280"/>
            <a:chExt cx="589" cy="708"/>
          </a:xfrm>
        </p:grpSpPr>
        <p:sp>
          <p:nvSpPr>
            <p:cNvPr id="84398"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4399"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4400"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4401"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4402"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4403"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4404"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405"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406"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407"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408"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409"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410" name="Line 22"/>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4411" name="Line 23"/>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4412"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413"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4414"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4415"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4416"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4417"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4418"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4419"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4420"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4421"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422" name="AutoShape 34"/>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4423"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4" name="Group 36"/>
          <p:cNvGrpSpPr>
            <a:grpSpLocks/>
          </p:cNvGrpSpPr>
          <p:nvPr/>
        </p:nvGrpSpPr>
        <p:grpSpPr bwMode="auto">
          <a:xfrm>
            <a:off x="6781800" y="4114800"/>
            <a:ext cx="631825" cy="1074738"/>
            <a:chOff x="4301" y="2849"/>
            <a:chExt cx="438" cy="768"/>
          </a:xfrm>
        </p:grpSpPr>
        <p:sp>
          <p:nvSpPr>
            <p:cNvPr id="84295"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4296"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297" name="Line 39"/>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84298"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299"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300"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301" name="Line 43"/>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84302" name="AutoShape 44"/>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4303"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304"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4305"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306"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307"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4308"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309"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310"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4311"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312"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313"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314"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4315"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316"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317"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18"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19"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20"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63"/>
            <p:cNvGrpSpPr>
              <a:grpSpLocks/>
            </p:cNvGrpSpPr>
            <p:nvPr/>
          </p:nvGrpSpPr>
          <p:grpSpPr bwMode="auto">
            <a:xfrm>
              <a:off x="4451" y="2907"/>
              <a:ext cx="239" cy="152"/>
              <a:chOff x="4451" y="2907"/>
              <a:chExt cx="239" cy="152"/>
            </a:xfrm>
          </p:grpSpPr>
          <p:sp>
            <p:nvSpPr>
              <p:cNvPr id="84378" name="Line 64"/>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84379" name="Line 65"/>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84380" name="Line 66"/>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84381" name="Line 67"/>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84382" name="Line 68"/>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84383" name="Line 69"/>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84384" name="Line 70"/>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84385" name="Line 71"/>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84386" name="Line 72"/>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84387" name="Line 73"/>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84388" name="Line 74"/>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84389" name="Line 75"/>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84390" name="Line 76"/>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84391" name="Line 77"/>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84392" name="Line 78"/>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84393" name="Line 79"/>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84394" name="Line 80"/>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84395" name="Line 81"/>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84396" name="Line 82"/>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84397" name="Line 83"/>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84322"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323"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24"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25"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26"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89"/>
            <p:cNvGrpSpPr>
              <a:grpSpLocks/>
            </p:cNvGrpSpPr>
            <p:nvPr/>
          </p:nvGrpSpPr>
          <p:grpSpPr bwMode="auto">
            <a:xfrm>
              <a:off x="4451" y="3166"/>
              <a:ext cx="239" cy="152"/>
              <a:chOff x="4451" y="3166"/>
              <a:chExt cx="239" cy="152"/>
            </a:xfrm>
          </p:grpSpPr>
          <p:sp>
            <p:nvSpPr>
              <p:cNvPr id="84358" name="Line 90"/>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84359" name="Line 91"/>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84360" name="Line 92"/>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84361" name="Line 93"/>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84362" name="Line 94"/>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84363" name="Line 95"/>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84364" name="Line 96"/>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84365" name="Line 97"/>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84366" name="Line 98"/>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84367" name="Line 99"/>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84368" name="Line 100"/>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84369" name="Line 101"/>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84370" name="Line 102"/>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84371" name="Line 103"/>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84372" name="Line 104"/>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84373" name="Line 105"/>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84374" name="Line 106"/>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84375" name="Line 107"/>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84376" name="Line 108"/>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84377" name="Line 109"/>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84328"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329"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30"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31"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332"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7" name="Group 115"/>
            <p:cNvGrpSpPr>
              <a:grpSpLocks/>
            </p:cNvGrpSpPr>
            <p:nvPr/>
          </p:nvGrpSpPr>
          <p:grpSpPr bwMode="auto">
            <a:xfrm>
              <a:off x="4451" y="3414"/>
              <a:ext cx="239" cy="151"/>
              <a:chOff x="4451" y="3414"/>
              <a:chExt cx="239" cy="151"/>
            </a:xfrm>
          </p:grpSpPr>
          <p:sp>
            <p:nvSpPr>
              <p:cNvPr id="84338" name="Line 116"/>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84339" name="Line 117"/>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84340" name="Line 118"/>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84341" name="Line 119"/>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84342" name="Line 120"/>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84343" name="Line 121"/>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84344" name="Line 122"/>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84345" name="Line 123"/>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84346" name="Line 124"/>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84347" name="Line 125"/>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84348" name="Line 126"/>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84349" name="Line 127"/>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84350" name="Line 128"/>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84351" name="Line 129"/>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84352" name="Line 130"/>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84353" name="Line 131"/>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84354" name="Line 132"/>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84355" name="Line 133"/>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84356" name="Line 134"/>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84357" name="Line 135"/>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84334"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335"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4336"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337"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8" name="Group 140"/>
          <p:cNvGrpSpPr>
            <a:grpSpLocks/>
          </p:cNvGrpSpPr>
          <p:nvPr/>
        </p:nvGrpSpPr>
        <p:grpSpPr bwMode="auto">
          <a:xfrm>
            <a:off x="4552950" y="3698875"/>
            <a:ext cx="630238" cy="1076325"/>
            <a:chOff x="3155" y="2641"/>
            <a:chExt cx="437" cy="768"/>
          </a:xfrm>
        </p:grpSpPr>
        <p:sp>
          <p:nvSpPr>
            <p:cNvPr id="84192"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4193"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194" name="Line 143"/>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84195"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196"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197"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198" name="Line 147"/>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84199" name="AutoShape 148"/>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4200"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201"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4202"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203"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204"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4205"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206"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207"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4208"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209"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210"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211"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4212"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213"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214"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15"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16"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17"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67"/>
            <p:cNvGrpSpPr>
              <a:grpSpLocks/>
            </p:cNvGrpSpPr>
            <p:nvPr/>
          </p:nvGrpSpPr>
          <p:grpSpPr bwMode="auto">
            <a:xfrm>
              <a:off x="3305" y="2699"/>
              <a:ext cx="238" cy="152"/>
              <a:chOff x="3305" y="2699"/>
              <a:chExt cx="238" cy="152"/>
            </a:xfrm>
          </p:grpSpPr>
          <p:sp>
            <p:nvSpPr>
              <p:cNvPr id="84275" name="Line 168"/>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84276" name="Line 169"/>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84277" name="Line 170"/>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84278" name="Line 171"/>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84279" name="Line 172"/>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84280" name="Line 173"/>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84281" name="Line 174"/>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84282" name="Line 175"/>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84283" name="Line 176"/>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84284" name="Line 177"/>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84285" name="Line 178"/>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84286" name="Line 179"/>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84287" name="Line 180"/>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84288" name="Line 181"/>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84289" name="Line 182"/>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84290" name="Line 183"/>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84291" name="Line 184"/>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84292" name="Line 185"/>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84293" name="Line 186"/>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84294" name="Line 187"/>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84219"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220"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1"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2"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3"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193"/>
            <p:cNvGrpSpPr>
              <a:grpSpLocks/>
            </p:cNvGrpSpPr>
            <p:nvPr/>
          </p:nvGrpSpPr>
          <p:grpSpPr bwMode="auto">
            <a:xfrm>
              <a:off x="3305" y="2958"/>
              <a:ext cx="238" cy="152"/>
              <a:chOff x="3305" y="2958"/>
              <a:chExt cx="238" cy="152"/>
            </a:xfrm>
          </p:grpSpPr>
          <p:sp>
            <p:nvSpPr>
              <p:cNvPr id="84255" name="Line 194"/>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84256" name="Line 195"/>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84257" name="Line 196"/>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84258" name="Line 197"/>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84259" name="Line 198"/>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84260" name="Line 199"/>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84261" name="Line 200"/>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84262" name="Line 201"/>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84263" name="Line 202"/>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84264" name="Line 203"/>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84265" name="Line 204"/>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84266" name="Line 205"/>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84267" name="Line 206"/>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84268" name="Line 207"/>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84269" name="Line 208"/>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84270" name="Line 209"/>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84271" name="Line 210"/>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84272" name="Line 211"/>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84273" name="Line 212"/>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84274" name="Line 213"/>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84225"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226"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7"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8"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229"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1" name="Group 219"/>
            <p:cNvGrpSpPr>
              <a:grpSpLocks/>
            </p:cNvGrpSpPr>
            <p:nvPr/>
          </p:nvGrpSpPr>
          <p:grpSpPr bwMode="auto">
            <a:xfrm>
              <a:off x="3305" y="3205"/>
              <a:ext cx="238" cy="152"/>
              <a:chOff x="3305" y="3205"/>
              <a:chExt cx="238" cy="152"/>
            </a:xfrm>
          </p:grpSpPr>
          <p:sp>
            <p:nvSpPr>
              <p:cNvPr id="84235" name="Line 220"/>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84236" name="Line 221"/>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84237" name="Line 222"/>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84238" name="Line 223"/>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84239" name="Line 224"/>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84240" name="Line 225"/>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84241" name="Line 226"/>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84242" name="Line 227"/>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84243" name="Line 228"/>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84244" name="Line 229"/>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84245" name="Line 230"/>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84246" name="Line 231"/>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84247" name="Line 232"/>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84248" name="Line 233"/>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84249" name="Line 234"/>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84250" name="Line 235"/>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84251" name="Line 236"/>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84252" name="Line 237"/>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84253" name="Line 238"/>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84254" name="Line 239"/>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84231"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232"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4233"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234"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3979" name="Text Box 244"/>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83980" name="Text Box 245"/>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2" name="Group 246"/>
          <p:cNvGrpSpPr>
            <a:grpSpLocks/>
          </p:cNvGrpSpPr>
          <p:nvPr/>
        </p:nvGrpSpPr>
        <p:grpSpPr bwMode="auto">
          <a:xfrm>
            <a:off x="5986463" y="2457450"/>
            <a:ext cx="631825" cy="1076325"/>
            <a:chOff x="4148" y="1616"/>
            <a:chExt cx="438" cy="768"/>
          </a:xfrm>
        </p:grpSpPr>
        <p:sp>
          <p:nvSpPr>
            <p:cNvPr id="84089"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4090"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4091" name="Line 249"/>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84092"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093"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094"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4095" name="Line 253"/>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84096" name="AutoShape 254"/>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4097"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098"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4099"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4100"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101"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4102"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103"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104"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4105"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106"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107"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108"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4109"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110"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111"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12"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13"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14"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3"/>
            <p:cNvGrpSpPr>
              <a:grpSpLocks/>
            </p:cNvGrpSpPr>
            <p:nvPr/>
          </p:nvGrpSpPr>
          <p:grpSpPr bwMode="auto">
            <a:xfrm>
              <a:off x="4298" y="1674"/>
              <a:ext cx="238" cy="152"/>
              <a:chOff x="4298" y="1674"/>
              <a:chExt cx="238" cy="152"/>
            </a:xfrm>
          </p:grpSpPr>
          <p:sp>
            <p:nvSpPr>
              <p:cNvPr id="84172" name="Line 274"/>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84173" name="Line 275"/>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84174" name="Line 276"/>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84175" name="Line 277"/>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84176" name="Line 278"/>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84177" name="Line 279"/>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84178" name="Line 280"/>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84179" name="Line 281"/>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84180" name="Line 282"/>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84181" name="Line 283"/>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84182" name="Line 284"/>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84183" name="Line 285"/>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84184" name="Line 286"/>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84185" name="Line 287"/>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84186" name="Line 288"/>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84187" name="Line 289"/>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84188" name="Line 290"/>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84189" name="Line 291"/>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84190" name="Line 292"/>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84191" name="Line 293"/>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84116"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117"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18"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19"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20"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299"/>
            <p:cNvGrpSpPr>
              <a:grpSpLocks/>
            </p:cNvGrpSpPr>
            <p:nvPr/>
          </p:nvGrpSpPr>
          <p:grpSpPr bwMode="auto">
            <a:xfrm>
              <a:off x="4298" y="1933"/>
              <a:ext cx="238" cy="151"/>
              <a:chOff x="4298" y="1933"/>
              <a:chExt cx="238" cy="151"/>
            </a:xfrm>
          </p:grpSpPr>
          <p:sp>
            <p:nvSpPr>
              <p:cNvPr id="84152" name="Line 300"/>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84153" name="Line 301"/>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84154" name="Line 302"/>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84155" name="Line 303"/>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84156" name="Line 304"/>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84157" name="Line 305"/>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84158" name="Line 306"/>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84159" name="Line 307"/>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84160" name="Line 308"/>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84161" name="Line 309"/>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84162" name="Line 310"/>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84163" name="Line 311"/>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84164" name="Line 312"/>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84165" name="Line 313"/>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84166" name="Line 314"/>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84167" name="Line 315"/>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84168" name="Line 316"/>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84169" name="Line 317"/>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84170" name="Line 318"/>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84171" name="Line 319"/>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84122"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123"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24"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25"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126"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5"/>
            <p:cNvGrpSpPr>
              <a:grpSpLocks/>
            </p:cNvGrpSpPr>
            <p:nvPr/>
          </p:nvGrpSpPr>
          <p:grpSpPr bwMode="auto">
            <a:xfrm>
              <a:off x="4298" y="2180"/>
              <a:ext cx="238" cy="152"/>
              <a:chOff x="4298" y="2180"/>
              <a:chExt cx="238" cy="152"/>
            </a:xfrm>
          </p:grpSpPr>
          <p:sp>
            <p:nvSpPr>
              <p:cNvPr id="84132" name="Line 326"/>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84133" name="Line 327"/>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84134" name="Line 328"/>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84135" name="Line 329"/>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84136" name="Line 330"/>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84137" name="Line 331"/>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84138" name="Line 332"/>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84139" name="Line 333"/>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84140" name="Line 334"/>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84141" name="Line 335"/>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84142" name="Line 336"/>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84143" name="Line 337"/>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84144" name="Line 338"/>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84145" name="Line 339"/>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84146" name="Line 340"/>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84147" name="Line 341"/>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84148" name="Line 342"/>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84149" name="Line 343"/>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84150" name="Line 344"/>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84151" name="Line 345"/>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84128"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129"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4130"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131"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3982" name="Text Box 350"/>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6" name="Group 351"/>
          <p:cNvGrpSpPr>
            <a:grpSpLocks/>
          </p:cNvGrpSpPr>
          <p:nvPr/>
        </p:nvGrpSpPr>
        <p:grpSpPr bwMode="auto">
          <a:xfrm>
            <a:off x="2563813" y="2538413"/>
            <a:ext cx="631825" cy="1074737"/>
            <a:chOff x="1777" y="1812"/>
            <a:chExt cx="437" cy="767"/>
          </a:xfrm>
        </p:grpSpPr>
        <p:sp>
          <p:nvSpPr>
            <p:cNvPr id="83986"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3987"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3988" name="Line 354"/>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83989"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990"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991"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3992" name="Line 358"/>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83993" name="AutoShape 359"/>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3994"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995"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3996"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3997"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3998"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3999"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000"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4001"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4002"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003"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004"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4005"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4006"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4007"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008"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09"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10"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11"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378"/>
            <p:cNvGrpSpPr>
              <a:grpSpLocks/>
            </p:cNvGrpSpPr>
            <p:nvPr/>
          </p:nvGrpSpPr>
          <p:grpSpPr bwMode="auto">
            <a:xfrm>
              <a:off x="1927" y="1870"/>
              <a:ext cx="238" cy="152"/>
              <a:chOff x="1927" y="1870"/>
              <a:chExt cx="238" cy="152"/>
            </a:xfrm>
          </p:grpSpPr>
          <p:sp>
            <p:nvSpPr>
              <p:cNvPr id="84069" name="Line 379"/>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84070" name="Line 380"/>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84071" name="Line 381"/>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84072" name="Line 382"/>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84073" name="Line 383"/>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84074" name="Line 384"/>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84075" name="Line 385"/>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84076" name="Line 386"/>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84077" name="Line 387"/>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84078" name="Line 388"/>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84079" name="Line 389"/>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84080" name="Line 390"/>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84081" name="Line 391"/>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84082" name="Line 392"/>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84083" name="Line 393"/>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84084" name="Line 394"/>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84085" name="Line 395"/>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84086" name="Line 396"/>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84087" name="Line 397"/>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84088" name="Line 398"/>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84013"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014"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15"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16"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17"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04"/>
            <p:cNvGrpSpPr>
              <a:grpSpLocks/>
            </p:cNvGrpSpPr>
            <p:nvPr/>
          </p:nvGrpSpPr>
          <p:grpSpPr bwMode="auto">
            <a:xfrm>
              <a:off x="1927" y="2129"/>
              <a:ext cx="238" cy="152"/>
              <a:chOff x="1927" y="2129"/>
              <a:chExt cx="238" cy="152"/>
            </a:xfrm>
          </p:grpSpPr>
          <p:sp>
            <p:nvSpPr>
              <p:cNvPr id="84049" name="Line 405"/>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84050" name="Line 406"/>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84051" name="Line 407"/>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84052" name="Line 408"/>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84053" name="Line 409"/>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84054" name="Line 410"/>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84055" name="Line 411"/>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84056" name="Line 412"/>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84057" name="Line 413"/>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84058" name="Line 414"/>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84059" name="Line 415"/>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84060" name="Line 416"/>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84061" name="Line 417"/>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84062" name="Line 418"/>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84063" name="Line 419"/>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84064" name="Line 420"/>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84065" name="Line 421"/>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84066" name="Line 422"/>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84067" name="Line 423"/>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84068" name="Line 424"/>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84019"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4020"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21"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22"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4023"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9" name="Group 430"/>
            <p:cNvGrpSpPr>
              <a:grpSpLocks/>
            </p:cNvGrpSpPr>
            <p:nvPr/>
          </p:nvGrpSpPr>
          <p:grpSpPr bwMode="auto">
            <a:xfrm>
              <a:off x="1927" y="2376"/>
              <a:ext cx="238" cy="152"/>
              <a:chOff x="1927" y="2376"/>
              <a:chExt cx="238" cy="152"/>
            </a:xfrm>
          </p:grpSpPr>
          <p:sp>
            <p:nvSpPr>
              <p:cNvPr id="84029" name="Line 431"/>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84030" name="Line 432"/>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84031" name="Line 433"/>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84032" name="Line 434"/>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84033" name="Line 435"/>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84034" name="Line 436"/>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84035" name="Line 437"/>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84036" name="Line 438"/>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84037" name="Line 439"/>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84038" name="Line 440"/>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84039" name="Line 441"/>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84040" name="Line 442"/>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84041" name="Line 443"/>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84042" name="Line 444"/>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84043" name="Line 445"/>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84044" name="Line 446"/>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84045" name="Line 447"/>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84046" name="Line 448"/>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84047" name="Line 449"/>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84048" name="Line 450"/>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84025"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026"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4027"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4028"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3984" name="Text Box 455"/>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83985" name="Text Box 456"/>
          <p:cNvSpPr txBox="1">
            <a:spLocks noChangeArrowheads="1"/>
          </p:cNvSpPr>
          <p:nvPr/>
        </p:nvSpPr>
        <p:spPr bwMode="auto">
          <a:xfrm>
            <a:off x="4321175"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right)">
                                      <p:cBhvr>
                                        <p:cTn id="12"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7"/>
          <p:cNvSpPr>
            <a:spLocks noGrp="1" noChangeArrowheads="1"/>
          </p:cNvSpPr>
          <p:nvPr>
            <p:ph type="title"/>
          </p:nvPr>
        </p:nvSpPr>
        <p:spPr/>
        <p:txBody>
          <a:bodyPr/>
          <a:lstStyle/>
          <a:p>
            <a:pPr fontAlgn="auto">
              <a:spcAft>
                <a:spcPts val="0"/>
              </a:spcAft>
              <a:defRPr/>
            </a:pPr>
            <a:r>
              <a:rPr lang="en-US" dirty="0" smtClean="0"/>
              <a:t>Resolution Process (Caching)</a:t>
            </a:r>
          </a:p>
        </p:txBody>
      </p:sp>
      <p:sp>
        <p:nvSpPr>
          <p:cNvPr id="84995" name="Rectangle 8"/>
          <p:cNvSpPr>
            <a:spLocks noGrp="1" noChangeArrowheads="1"/>
          </p:cNvSpPr>
          <p:nvPr>
            <p:ph idx="1"/>
          </p:nvPr>
        </p:nvSpPr>
        <p:spPr>
          <a:xfrm>
            <a:off x="685800" y="1524000"/>
            <a:ext cx="7772400" cy="4114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name server dakota responds to annie with ftp.nominum.com’s address</a:t>
            </a:r>
          </a:p>
        </p:txBody>
      </p:sp>
      <p:sp>
        <p:nvSpPr>
          <p:cNvPr id="84997" name="Text Box 2"/>
          <p:cNvSpPr txBox="1">
            <a:spLocks noChangeArrowheads="1"/>
          </p:cNvSpPr>
          <p:nvPr/>
        </p:nvSpPr>
        <p:spPr bwMode="auto">
          <a:xfrm>
            <a:off x="2133600" y="5867400"/>
            <a:ext cx="3635375" cy="311150"/>
          </a:xfrm>
          <a:prstGeom prst="rect">
            <a:avLst/>
          </a:prstGeom>
          <a:noFill/>
          <a:ln w="9525">
            <a:noFill/>
            <a:miter lim="800000"/>
            <a:headEnd/>
            <a:tailEnd/>
          </a:ln>
        </p:spPr>
        <p:txBody>
          <a:bodyPr lIns="0" tIns="0" rIns="0" bIns="0"/>
          <a:lstStyle/>
          <a:p>
            <a:pPr defTabSz="434975">
              <a:buClr>
                <a:srgbClr val="808080"/>
              </a:buClr>
              <a:buSzPct val="90000"/>
              <a:buFont typeface="Monotype Sorts" pitchFamily="2" charset="2"/>
              <a:buNone/>
            </a:pPr>
            <a:r>
              <a:rPr lang="en-US" sz="2200">
                <a:solidFill>
                  <a:srgbClr val="000000"/>
                </a:solidFill>
                <a:latin typeface="Courier New" pitchFamily="49" charset="0"/>
              </a:rPr>
              <a:t>ping ftp.nominum.com.</a:t>
            </a:r>
            <a:endParaRPr lang="en-US" sz="2200"/>
          </a:p>
        </p:txBody>
      </p:sp>
      <p:grpSp>
        <p:nvGrpSpPr>
          <p:cNvPr id="2" name="Group 3"/>
          <p:cNvGrpSpPr>
            <a:grpSpLocks/>
          </p:cNvGrpSpPr>
          <p:nvPr/>
        </p:nvGrpSpPr>
        <p:grpSpPr bwMode="auto">
          <a:xfrm>
            <a:off x="3373438" y="2486025"/>
            <a:ext cx="2154237" cy="1009650"/>
            <a:chOff x="2338" y="1582"/>
            <a:chExt cx="1492" cy="721"/>
          </a:xfrm>
        </p:grpSpPr>
        <p:sp>
          <p:nvSpPr>
            <p:cNvPr id="85448" name="Freeform 4"/>
            <p:cNvSpPr>
              <a:spLocks/>
            </p:cNvSpPr>
            <p:nvPr/>
          </p:nvSpPr>
          <p:spPr bwMode="auto">
            <a:xfrm>
              <a:off x="2338" y="1582"/>
              <a:ext cx="1492" cy="721"/>
            </a:xfrm>
            <a:custGeom>
              <a:avLst/>
              <a:gdLst>
                <a:gd name="T0" fmla="*/ 1385 w 1492"/>
                <a:gd name="T1" fmla="*/ 628 h 721"/>
                <a:gd name="T2" fmla="*/ 1407 w 1492"/>
                <a:gd name="T3" fmla="*/ 625 h 721"/>
                <a:gd name="T4" fmla="*/ 1427 w 1492"/>
                <a:gd name="T5" fmla="*/ 619 h 721"/>
                <a:gd name="T6" fmla="*/ 1444 w 1492"/>
                <a:gd name="T7" fmla="*/ 612 h 721"/>
                <a:gd name="T8" fmla="*/ 1460 w 1492"/>
                <a:gd name="T9" fmla="*/ 603 h 721"/>
                <a:gd name="T10" fmla="*/ 1473 w 1492"/>
                <a:gd name="T11" fmla="*/ 592 h 721"/>
                <a:gd name="T12" fmla="*/ 1483 w 1492"/>
                <a:gd name="T13" fmla="*/ 580 h 721"/>
                <a:gd name="T14" fmla="*/ 1489 w 1492"/>
                <a:gd name="T15" fmla="*/ 568 h 721"/>
                <a:gd name="T16" fmla="*/ 1491 w 1492"/>
                <a:gd name="T17" fmla="*/ 68 h 721"/>
                <a:gd name="T18" fmla="*/ 1487 w 1492"/>
                <a:gd name="T19" fmla="*/ 56 h 721"/>
                <a:gd name="T20" fmla="*/ 1479 w 1492"/>
                <a:gd name="T21" fmla="*/ 44 h 721"/>
                <a:gd name="T22" fmla="*/ 1468 w 1492"/>
                <a:gd name="T23" fmla="*/ 34 h 721"/>
                <a:gd name="T24" fmla="*/ 1454 w 1492"/>
                <a:gd name="T25" fmla="*/ 23 h 721"/>
                <a:gd name="T26" fmla="*/ 1437 w 1492"/>
                <a:gd name="T27" fmla="*/ 15 h 721"/>
                <a:gd name="T28" fmla="*/ 1418 w 1492"/>
                <a:gd name="T29" fmla="*/ 8 h 721"/>
                <a:gd name="T30" fmla="*/ 1397 w 1492"/>
                <a:gd name="T31" fmla="*/ 3 h 721"/>
                <a:gd name="T32" fmla="*/ 1375 w 1492"/>
                <a:gd name="T33" fmla="*/ 0 h 721"/>
                <a:gd name="T34" fmla="*/ 104 w 1492"/>
                <a:gd name="T35" fmla="*/ 2 h 721"/>
                <a:gd name="T36" fmla="*/ 82 w 1492"/>
                <a:gd name="T37" fmla="*/ 6 h 721"/>
                <a:gd name="T38" fmla="*/ 62 w 1492"/>
                <a:gd name="T39" fmla="*/ 12 h 721"/>
                <a:gd name="T40" fmla="*/ 45 w 1492"/>
                <a:gd name="T41" fmla="*/ 19 h 721"/>
                <a:gd name="T42" fmla="*/ 29 w 1492"/>
                <a:gd name="T43" fmla="*/ 29 h 721"/>
                <a:gd name="T44" fmla="*/ 16 w 1492"/>
                <a:gd name="T45" fmla="*/ 40 h 721"/>
                <a:gd name="T46" fmla="*/ 7 w 1492"/>
                <a:gd name="T47" fmla="*/ 50 h 721"/>
                <a:gd name="T48" fmla="*/ 1 w 1492"/>
                <a:gd name="T49" fmla="*/ 62 h 721"/>
                <a:gd name="T50" fmla="*/ 0 w 1492"/>
                <a:gd name="T51" fmla="*/ 560 h 721"/>
                <a:gd name="T52" fmla="*/ 3 w 1492"/>
                <a:gd name="T53" fmla="*/ 574 h 721"/>
                <a:gd name="T54" fmla="*/ 11 w 1492"/>
                <a:gd name="T55" fmla="*/ 586 h 721"/>
                <a:gd name="T56" fmla="*/ 21 w 1492"/>
                <a:gd name="T57" fmla="*/ 598 h 721"/>
                <a:gd name="T58" fmla="*/ 37 w 1492"/>
                <a:gd name="T59" fmla="*/ 607 h 721"/>
                <a:gd name="T60" fmla="*/ 53 w 1492"/>
                <a:gd name="T61" fmla="*/ 615 h 721"/>
                <a:gd name="T62" fmla="*/ 73 w 1492"/>
                <a:gd name="T63" fmla="*/ 622 h 721"/>
                <a:gd name="T64" fmla="*/ 94 w 1492"/>
                <a:gd name="T65" fmla="*/ 627 h 721"/>
                <a:gd name="T66" fmla="*/ 116 w 1492"/>
                <a:gd name="T67" fmla="*/ 628 h 721"/>
                <a:gd name="T68" fmla="*/ 120 w 1492"/>
                <a:gd name="T69" fmla="*/ 720 h 721"/>
                <a:gd name="T70" fmla="*/ 1375 w 1492"/>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92"/>
                <a:gd name="T109" fmla="*/ 0 h 721"/>
                <a:gd name="T110" fmla="*/ 1492 w 1492"/>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92" h="721">
                  <a:moveTo>
                    <a:pt x="1375" y="628"/>
                  </a:moveTo>
                  <a:lnTo>
                    <a:pt x="1385" y="628"/>
                  </a:lnTo>
                  <a:lnTo>
                    <a:pt x="1397" y="627"/>
                  </a:lnTo>
                  <a:lnTo>
                    <a:pt x="1407" y="625"/>
                  </a:lnTo>
                  <a:lnTo>
                    <a:pt x="1418" y="622"/>
                  </a:lnTo>
                  <a:lnTo>
                    <a:pt x="1427" y="619"/>
                  </a:lnTo>
                  <a:lnTo>
                    <a:pt x="1437" y="615"/>
                  </a:lnTo>
                  <a:lnTo>
                    <a:pt x="1444" y="612"/>
                  </a:lnTo>
                  <a:lnTo>
                    <a:pt x="1454" y="607"/>
                  </a:lnTo>
                  <a:lnTo>
                    <a:pt x="1460" y="603"/>
                  </a:lnTo>
                  <a:lnTo>
                    <a:pt x="1468" y="598"/>
                  </a:lnTo>
                  <a:lnTo>
                    <a:pt x="1473" y="592"/>
                  </a:lnTo>
                  <a:lnTo>
                    <a:pt x="1479" y="586"/>
                  </a:lnTo>
                  <a:lnTo>
                    <a:pt x="1483" y="580"/>
                  </a:lnTo>
                  <a:lnTo>
                    <a:pt x="1487" y="574"/>
                  </a:lnTo>
                  <a:lnTo>
                    <a:pt x="1489" y="568"/>
                  </a:lnTo>
                  <a:lnTo>
                    <a:pt x="1491" y="560"/>
                  </a:lnTo>
                  <a:lnTo>
                    <a:pt x="1491" y="68"/>
                  </a:lnTo>
                  <a:lnTo>
                    <a:pt x="1489" y="62"/>
                  </a:lnTo>
                  <a:lnTo>
                    <a:pt x="1487" y="56"/>
                  </a:lnTo>
                  <a:lnTo>
                    <a:pt x="1483" y="50"/>
                  </a:lnTo>
                  <a:lnTo>
                    <a:pt x="1479" y="44"/>
                  </a:lnTo>
                  <a:lnTo>
                    <a:pt x="1473" y="40"/>
                  </a:lnTo>
                  <a:lnTo>
                    <a:pt x="1468" y="34"/>
                  </a:lnTo>
                  <a:lnTo>
                    <a:pt x="1460" y="29"/>
                  </a:lnTo>
                  <a:lnTo>
                    <a:pt x="1454" y="23"/>
                  </a:lnTo>
                  <a:lnTo>
                    <a:pt x="1444" y="19"/>
                  </a:lnTo>
                  <a:lnTo>
                    <a:pt x="1437" y="15"/>
                  </a:lnTo>
                  <a:lnTo>
                    <a:pt x="1427" y="12"/>
                  </a:lnTo>
                  <a:lnTo>
                    <a:pt x="1418" y="8"/>
                  </a:lnTo>
                  <a:lnTo>
                    <a:pt x="1407" y="6"/>
                  </a:lnTo>
                  <a:lnTo>
                    <a:pt x="1397" y="3"/>
                  </a:lnTo>
                  <a:lnTo>
                    <a:pt x="1385" y="2"/>
                  </a:lnTo>
                  <a:lnTo>
                    <a:pt x="1375" y="0"/>
                  </a:lnTo>
                  <a:lnTo>
                    <a:pt x="116" y="0"/>
                  </a:lnTo>
                  <a:lnTo>
                    <a:pt x="104" y="2"/>
                  </a:lnTo>
                  <a:lnTo>
                    <a:pt x="94" y="3"/>
                  </a:lnTo>
                  <a:lnTo>
                    <a:pt x="82" y="6"/>
                  </a:lnTo>
                  <a:lnTo>
                    <a:pt x="73" y="8"/>
                  </a:lnTo>
                  <a:lnTo>
                    <a:pt x="62" y="12"/>
                  </a:lnTo>
                  <a:lnTo>
                    <a:pt x="53" y="15"/>
                  </a:lnTo>
                  <a:lnTo>
                    <a:pt x="45" y="19"/>
                  </a:lnTo>
                  <a:lnTo>
                    <a:pt x="37" y="23"/>
                  </a:lnTo>
                  <a:lnTo>
                    <a:pt x="29" y="29"/>
                  </a:lnTo>
                  <a:lnTo>
                    <a:pt x="21" y="34"/>
                  </a:lnTo>
                  <a:lnTo>
                    <a:pt x="16" y="40"/>
                  </a:lnTo>
                  <a:lnTo>
                    <a:pt x="11" y="44"/>
                  </a:lnTo>
                  <a:lnTo>
                    <a:pt x="7" y="50"/>
                  </a:lnTo>
                  <a:lnTo>
                    <a:pt x="3" y="56"/>
                  </a:lnTo>
                  <a:lnTo>
                    <a:pt x="1" y="62"/>
                  </a:lnTo>
                  <a:lnTo>
                    <a:pt x="0" y="68"/>
                  </a:lnTo>
                  <a:lnTo>
                    <a:pt x="0" y="560"/>
                  </a:lnTo>
                  <a:lnTo>
                    <a:pt x="1" y="568"/>
                  </a:lnTo>
                  <a:lnTo>
                    <a:pt x="3" y="574"/>
                  </a:lnTo>
                  <a:lnTo>
                    <a:pt x="7" y="580"/>
                  </a:lnTo>
                  <a:lnTo>
                    <a:pt x="11" y="586"/>
                  </a:lnTo>
                  <a:lnTo>
                    <a:pt x="16" y="592"/>
                  </a:lnTo>
                  <a:lnTo>
                    <a:pt x="21" y="598"/>
                  </a:lnTo>
                  <a:lnTo>
                    <a:pt x="29" y="603"/>
                  </a:lnTo>
                  <a:lnTo>
                    <a:pt x="37" y="607"/>
                  </a:lnTo>
                  <a:lnTo>
                    <a:pt x="45" y="612"/>
                  </a:lnTo>
                  <a:lnTo>
                    <a:pt x="53" y="615"/>
                  </a:lnTo>
                  <a:lnTo>
                    <a:pt x="62" y="619"/>
                  </a:lnTo>
                  <a:lnTo>
                    <a:pt x="73" y="622"/>
                  </a:lnTo>
                  <a:lnTo>
                    <a:pt x="82" y="625"/>
                  </a:lnTo>
                  <a:lnTo>
                    <a:pt x="94" y="627"/>
                  </a:lnTo>
                  <a:lnTo>
                    <a:pt x="104" y="628"/>
                  </a:lnTo>
                  <a:lnTo>
                    <a:pt x="116" y="628"/>
                  </a:lnTo>
                  <a:lnTo>
                    <a:pt x="226" y="628"/>
                  </a:lnTo>
                  <a:lnTo>
                    <a:pt x="120" y="720"/>
                  </a:lnTo>
                  <a:lnTo>
                    <a:pt x="374" y="628"/>
                  </a:lnTo>
                  <a:lnTo>
                    <a:pt x="1375" y="628"/>
                  </a:lnTo>
                </a:path>
              </a:pathLst>
            </a:custGeom>
            <a:solidFill>
              <a:srgbClr val="C0C0C0"/>
            </a:solidFill>
            <a:ln w="18811" cap="flat" cmpd="sng">
              <a:solidFill>
                <a:srgbClr val="000000"/>
              </a:solidFill>
              <a:prstDash val="solid"/>
              <a:round/>
              <a:headEnd type="none" w="med" len="med"/>
              <a:tailEnd type="none" w="med" len="med"/>
            </a:ln>
          </p:spPr>
          <p:txBody>
            <a:bodyPr lIns="0" tIns="0" rIns="0" bIns="0" anchor="ctr"/>
            <a:lstStyle/>
            <a:p>
              <a:endParaRPr lang="en-US"/>
            </a:p>
          </p:txBody>
        </p:sp>
        <p:sp>
          <p:nvSpPr>
            <p:cNvPr id="85449" name="Text Box 5"/>
            <p:cNvSpPr txBox="1">
              <a:spLocks noChangeArrowheads="1"/>
            </p:cNvSpPr>
            <p:nvPr/>
          </p:nvSpPr>
          <p:spPr bwMode="auto">
            <a:xfrm>
              <a:off x="2495" y="1651"/>
              <a:ext cx="1273" cy="507"/>
            </a:xfrm>
            <a:prstGeom prst="rect">
              <a:avLst/>
            </a:prstGeom>
            <a:noFill/>
            <a:ln w="9525">
              <a:noFill/>
              <a:miter lim="800000"/>
              <a:headEnd/>
              <a:tailEnd/>
            </a:ln>
          </p:spPr>
          <p:txBody>
            <a:bodyPr lIns="0" tIns="0" rIns="0" bIns="0" anchor="ctr"/>
            <a:lstStyle/>
            <a:p>
              <a:pPr algn="ctr" defTabSz="434975">
                <a:buClr>
                  <a:srgbClr val="808080"/>
                </a:buClr>
                <a:buSzPct val="90000"/>
                <a:buFont typeface="Monotype Sorts" pitchFamily="2" charset="2"/>
                <a:buNone/>
              </a:pPr>
              <a:r>
                <a:rPr lang="en-US" sz="1600">
                  <a:solidFill>
                    <a:srgbClr val="000000"/>
                  </a:solidFill>
                </a:rPr>
                <a:t>Here’s the IP address for ftp.nominum.com</a:t>
              </a:r>
              <a:endParaRPr lang="en-US" sz="2200"/>
            </a:p>
          </p:txBody>
        </p:sp>
      </p:grpSp>
      <p:sp>
        <p:nvSpPr>
          <p:cNvPr id="77830" name="Line 6"/>
          <p:cNvSpPr>
            <a:spLocks noChangeShapeType="1"/>
          </p:cNvSpPr>
          <p:nvPr/>
        </p:nvSpPr>
        <p:spPr bwMode="auto">
          <a:xfrm flipV="1">
            <a:off x="1817688" y="3671888"/>
            <a:ext cx="571500" cy="774700"/>
          </a:xfrm>
          <a:prstGeom prst="line">
            <a:avLst/>
          </a:prstGeom>
          <a:noFill/>
          <a:ln w="31591">
            <a:solidFill>
              <a:srgbClr val="000000"/>
            </a:solidFill>
            <a:round/>
            <a:headEnd type="triangle" w="med" len="med"/>
            <a:tailEnd/>
          </a:ln>
        </p:spPr>
        <p:txBody>
          <a:bodyPr wrap="none" anchor="ctr"/>
          <a:lstStyle/>
          <a:p>
            <a:endParaRPr lang="en-US"/>
          </a:p>
        </p:txBody>
      </p:sp>
      <p:grpSp>
        <p:nvGrpSpPr>
          <p:cNvPr id="3" name="Group 9"/>
          <p:cNvGrpSpPr>
            <a:grpSpLocks/>
          </p:cNvGrpSpPr>
          <p:nvPr/>
        </p:nvGrpSpPr>
        <p:grpSpPr bwMode="auto">
          <a:xfrm>
            <a:off x="1176338" y="4594225"/>
            <a:ext cx="849312" cy="992188"/>
            <a:chOff x="815" y="3280"/>
            <a:chExt cx="589" cy="708"/>
          </a:xfrm>
        </p:grpSpPr>
        <p:sp>
          <p:nvSpPr>
            <p:cNvPr id="85422"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p>
              <a:endParaRPr lang="en-US"/>
            </a:p>
          </p:txBody>
        </p:sp>
        <p:sp>
          <p:nvSpPr>
            <p:cNvPr id="85423"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w="9525">
              <a:noFill/>
              <a:round/>
              <a:headEnd type="none" w="med" len="med"/>
              <a:tailEnd type="none" w="med" len="med"/>
            </a:ln>
          </p:spPr>
          <p:txBody>
            <a:bodyPr/>
            <a:lstStyle/>
            <a:p>
              <a:endParaRPr lang="en-US"/>
            </a:p>
          </p:txBody>
        </p:sp>
        <p:sp>
          <p:nvSpPr>
            <p:cNvPr id="85424"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w="9525">
              <a:noFill/>
              <a:round/>
              <a:headEnd type="none" w="med" len="med"/>
              <a:tailEnd type="none" w="med" len="med"/>
            </a:ln>
          </p:spPr>
          <p:txBody>
            <a:bodyPr/>
            <a:lstStyle/>
            <a:p>
              <a:endParaRPr lang="en-US"/>
            </a:p>
          </p:txBody>
        </p:sp>
        <p:sp>
          <p:nvSpPr>
            <p:cNvPr id="85425"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w="9525">
              <a:noFill/>
              <a:round/>
              <a:headEnd type="none" w="med" len="med"/>
              <a:tailEnd type="none" w="med" len="med"/>
            </a:ln>
          </p:spPr>
          <p:txBody>
            <a:bodyPr/>
            <a:lstStyle/>
            <a:p>
              <a:endParaRPr lang="en-US"/>
            </a:p>
          </p:txBody>
        </p:sp>
        <p:sp>
          <p:nvSpPr>
            <p:cNvPr id="85426"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w="9525">
              <a:noFill/>
              <a:round/>
              <a:headEnd type="none" w="med" len="med"/>
              <a:tailEnd type="none" w="med" len="med"/>
            </a:ln>
          </p:spPr>
          <p:txBody>
            <a:bodyPr/>
            <a:lstStyle/>
            <a:p>
              <a:endParaRPr lang="en-US"/>
            </a:p>
          </p:txBody>
        </p:sp>
        <p:sp>
          <p:nvSpPr>
            <p:cNvPr id="85427"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w="9525">
              <a:noFill/>
              <a:round/>
              <a:headEnd type="none" w="med" len="med"/>
              <a:tailEnd type="none" w="med" len="med"/>
            </a:ln>
          </p:spPr>
          <p:txBody>
            <a:bodyPr/>
            <a:lstStyle/>
            <a:p>
              <a:endParaRPr lang="en-US"/>
            </a:p>
          </p:txBody>
        </p:sp>
        <p:sp>
          <p:nvSpPr>
            <p:cNvPr id="85428"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429"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430"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431"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432"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433"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434" name="Line 22"/>
            <p:cNvSpPr>
              <a:spLocks noChangeShapeType="1"/>
            </p:cNvSpPr>
            <p:nvPr/>
          </p:nvSpPr>
          <p:spPr bwMode="auto">
            <a:xfrm>
              <a:off x="1082" y="3741"/>
              <a:ext cx="158" cy="0"/>
            </a:xfrm>
            <a:prstGeom prst="line">
              <a:avLst/>
            </a:prstGeom>
            <a:noFill/>
            <a:ln w="9405">
              <a:solidFill>
                <a:srgbClr val="000000"/>
              </a:solidFill>
              <a:round/>
              <a:headEnd/>
              <a:tailEnd/>
            </a:ln>
          </p:spPr>
          <p:txBody>
            <a:bodyPr wrap="none" anchor="ctr"/>
            <a:lstStyle/>
            <a:p>
              <a:endParaRPr lang="en-US"/>
            </a:p>
          </p:txBody>
        </p:sp>
        <p:sp>
          <p:nvSpPr>
            <p:cNvPr id="85435" name="Line 23"/>
            <p:cNvSpPr>
              <a:spLocks noChangeShapeType="1"/>
            </p:cNvSpPr>
            <p:nvPr/>
          </p:nvSpPr>
          <p:spPr bwMode="auto">
            <a:xfrm>
              <a:off x="1083" y="3765"/>
              <a:ext cx="156" cy="1"/>
            </a:xfrm>
            <a:prstGeom prst="line">
              <a:avLst/>
            </a:prstGeom>
            <a:noFill/>
            <a:ln w="9405">
              <a:solidFill>
                <a:srgbClr val="000000"/>
              </a:solidFill>
              <a:round/>
              <a:headEnd/>
              <a:tailEnd/>
            </a:ln>
          </p:spPr>
          <p:txBody>
            <a:bodyPr wrap="none" anchor="ctr"/>
            <a:lstStyle/>
            <a:p>
              <a:endParaRPr lang="en-US"/>
            </a:p>
          </p:txBody>
        </p:sp>
        <p:sp>
          <p:nvSpPr>
            <p:cNvPr id="85436"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437"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cap="flat" cmpd="sng">
              <a:solidFill>
                <a:srgbClr val="C0C0C0"/>
              </a:solidFill>
              <a:prstDash val="solid"/>
              <a:round/>
              <a:headEnd type="none" w="med" len="med"/>
              <a:tailEnd type="none" w="med" len="med"/>
            </a:ln>
          </p:spPr>
          <p:txBody>
            <a:bodyPr/>
            <a:lstStyle/>
            <a:p>
              <a:endParaRPr lang="en-US"/>
            </a:p>
          </p:txBody>
        </p:sp>
        <p:sp>
          <p:nvSpPr>
            <p:cNvPr id="85438"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w="9525">
              <a:noFill/>
              <a:round/>
              <a:headEnd type="none" w="med" len="med"/>
              <a:tailEnd type="none" w="med" len="med"/>
            </a:ln>
          </p:spPr>
          <p:txBody>
            <a:bodyPr/>
            <a:lstStyle/>
            <a:p>
              <a:endParaRPr lang="en-US"/>
            </a:p>
          </p:txBody>
        </p:sp>
        <p:sp>
          <p:nvSpPr>
            <p:cNvPr id="85439"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5440"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5441"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5442"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5443"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cap="flat" cmpd="sng">
              <a:solidFill>
                <a:srgbClr val="727272"/>
              </a:solidFill>
              <a:prstDash val="solid"/>
              <a:round/>
              <a:headEnd type="none" w="med" len="med"/>
              <a:tailEnd type="none" w="med" len="med"/>
            </a:ln>
          </p:spPr>
          <p:txBody>
            <a:bodyPr/>
            <a:lstStyle/>
            <a:p>
              <a:endParaRPr lang="en-US"/>
            </a:p>
          </p:txBody>
        </p:sp>
        <p:sp>
          <p:nvSpPr>
            <p:cNvPr id="85444"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p>
              <a:endParaRPr lang="en-US"/>
            </a:p>
          </p:txBody>
        </p:sp>
        <p:sp>
          <p:nvSpPr>
            <p:cNvPr id="85445"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446" name="AutoShape 34"/>
            <p:cNvSpPr>
              <a:spLocks noChangeArrowheads="1"/>
            </p:cNvSpPr>
            <p:nvPr/>
          </p:nvSpPr>
          <p:spPr bwMode="auto">
            <a:xfrm flipV="1">
              <a:off x="967" y="3658"/>
              <a:ext cx="294" cy="27"/>
            </a:xfrm>
            <a:prstGeom prst="roundRect">
              <a:avLst>
                <a:gd name="adj" fmla="val 0"/>
              </a:avLst>
            </a:prstGeom>
            <a:solidFill>
              <a:srgbClr val="C0C0C0"/>
            </a:solidFill>
            <a:ln w="9525">
              <a:noFill/>
              <a:round/>
              <a:headEnd/>
              <a:tailEnd/>
            </a:ln>
          </p:spPr>
          <p:txBody>
            <a:bodyPr wrap="none" anchor="ctr"/>
            <a:lstStyle/>
            <a:p>
              <a:endParaRPr lang="en-US"/>
            </a:p>
          </p:txBody>
        </p:sp>
        <p:sp>
          <p:nvSpPr>
            <p:cNvPr id="85447"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p>
              <a:endParaRPr lang="en-US"/>
            </a:p>
          </p:txBody>
        </p:sp>
      </p:grpSp>
      <p:grpSp>
        <p:nvGrpSpPr>
          <p:cNvPr id="4" name="Group 36"/>
          <p:cNvGrpSpPr>
            <a:grpSpLocks/>
          </p:cNvGrpSpPr>
          <p:nvPr/>
        </p:nvGrpSpPr>
        <p:grpSpPr bwMode="auto">
          <a:xfrm>
            <a:off x="6781800" y="4114800"/>
            <a:ext cx="631825" cy="1074738"/>
            <a:chOff x="4301" y="2849"/>
            <a:chExt cx="438" cy="768"/>
          </a:xfrm>
        </p:grpSpPr>
        <p:sp>
          <p:nvSpPr>
            <p:cNvPr id="85319"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5320"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321" name="Line 39"/>
            <p:cNvSpPr>
              <a:spLocks noChangeShapeType="1"/>
            </p:cNvSpPr>
            <p:nvPr/>
          </p:nvSpPr>
          <p:spPr bwMode="auto">
            <a:xfrm>
              <a:off x="4324" y="2849"/>
              <a:ext cx="0" cy="734"/>
            </a:xfrm>
            <a:prstGeom prst="line">
              <a:avLst/>
            </a:prstGeom>
            <a:noFill/>
            <a:ln w="9405">
              <a:solidFill>
                <a:srgbClr val="2F2F2F"/>
              </a:solidFill>
              <a:round/>
              <a:headEnd/>
              <a:tailEnd/>
            </a:ln>
          </p:spPr>
          <p:txBody>
            <a:bodyPr wrap="none" anchor="ctr"/>
            <a:lstStyle/>
            <a:p>
              <a:endParaRPr lang="en-US"/>
            </a:p>
          </p:txBody>
        </p:sp>
        <p:sp>
          <p:nvSpPr>
            <p:cNvPr id="85322"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323"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324"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325" name="Line 43"/>
            <p:cNvSpPr>
              <a:spLocks noChangeShapeType="1"/>
            </p:cNvSpPr>
            <p:nvPr/>
          </p:nvSpPr>
          <p:spPr bwMode="auto">
            <a:xfrm>
              <a:off x="4717" y="2849"/>
              <a:ext cx="0" cy="737"/>
            </a:xfrm>
            <a:prstGeom prst="line">
              <a:avLst/>
            </a:prstGeom>
            <a:noFill/>
            <a:ln w="9405">
              <a:solidFill>
                <a:srgbClr val="2F2F2F"/>
              </a:solidFill>
              <a:round/>
              <a:headEnd/>
              <a:tailEnd/>
            </a:ln>
          </p:spPr>
          <p:txBody>
            <a:bodyPr wrap="none" anchor="ctr"/>
            <a:lstStyle/>
            <a:p>
              <a:endParaRPr lang="en-US"/>
            </a:p>
          </p:txBody>
        </p:sp>
        <p:sp>
          <p:nvSpPr>
            <p:cNvPr id="85326" name="AutoShape 44"/>
            <p:cNvSpPr>
              <a:spLocks noChangeArrowheads="1"/>
            </p:cNvSpPr>
            <p:nvPr/>
          </p:nvSpPr>
          <p:spPr bwMode="auto">
            <a:xfrm flipV="1">
              <a:off x="4338" y="2901"/>
              <a:ext cx="77"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5327"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328"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5329"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330"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331"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5332"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333"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334"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5335"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336"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337"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338"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5339"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340"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341"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42"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43"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44"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5" name="Group 63"/>
            <p:cNvGrpSpPr>
              <a:grpSpLocks/>
            </p:cNvGrpSpPr>
            <p:nvPr/>
          </p:nvGrpSpPr>
          <p:grpSpPr bwMode="auto">
            <a:xfrm>
              <a:off x="4451" y="2907"/>
              <a:ext cx="239" cy="152"/>
              <a:chOff x="4451" y="2907"/>
              <a:chExt cx="239" cy="152"/>
            </a:xfrm>
          </p:grpSpPr>
          <p:sp>
            <p:nvSpPr>
              <p:cNvPr id="85402" name="Line 64"/>
              <p:cNvSpPr>
                <a:spLocks noChangeShapeType="1"/>
              </p:cNvSpPr>
              <p:nvPr/>
            </p:nvSpPr>
            <p:spPr bwMode="auto">
              <a:xfrm>
                <a:off x="4451" y="2907"/>
                <a:ext cx="0" cy="152"/>
              </a:xfrm>
              <a:prstGeom prst="line">
                <a:avLst/>
              </a:prstGeom>
              <a:noFill/>
              <a:ln w="18811">
                <a:solidFill>
                  <a:srgbClr val="808080"/>
                </a:solidFill>
                <a:round/>
                <a:headEnd/>
                <a:tailEnd/>
              </a:ln>
            </p:spPr>
            <p:txBody>
              <a:bodyPr wrap="none" anchor="ctr"/>
              <a:lstStyle/>
              <a:p>
                <a:endParaRPr lang="en-US"/>
              </a:p>
            </p:txBody>
          </p:sp>
          <p:sp>
            <p:nvSpPr>
              <p:cNvPr id="85403" name="Line 65"/>
              <p:cNvSpPr>
                <a:spLocks noChangeShapeType="1"/>
              </p:cNvSpPr>
              <p:nvPr/>
            </p:nvSpPr>
            <p:spPr bwMode="auto">
              <a:xfrm>
                <a:off x="4465" y="2907"/>
                <a:ext cx="0" cy="152"/>
              </a:xfrm>
              <a:prstGeom prst="line">
                <a:avLst/>
              </a:prstGeom>
              <a:noFill/>
              <a:ln w="18811">
                <a:solidFill>
                  <a:srgbClr val="808080"/>
                </a:solidFill>
                <a:round/>
                <a:headEnd/>
                <a:tailEnd/>
              </a:ln>
            </p:spPr>
            <p:txBody>
              <a:bodyPr wrap="none" anchor="ctr"/>
              <a:lstStyle/>
              <a:p>
                <a:endParaRPr lang="en-US"/>
              </a:p>
            </p:txBody>
          </p:sp>
          <p:sp>
            <p:nvSpPr>
              <p:cNvPr id="85404" name="Line 66"/>
              <p:cNvSpPr>
                <a:spLocks noChangeShapeType="1"/>
              </p:cNvSpPr>
              <p:nvPr/>
            </p:nvSpPr>
            <p:spPr bwMode="auto">
              <a:xfrm>
                <a:off x="4476" y="2907"/>
                <a:ext cx="0" cy="152"/>
              </a:xfrm>
              <a:prstGeom prst="line">
                <a:avLst/>
              </a:prstGeom>
              <a:noFill/>
              <a:ln w="18811">
                <a:solidFill>
                  <a:srgbClr val="808080"/>
                </a:solidFill>
                <a:round/>
                <a:headEnd/>
                <a:tailEnd/>
              </a:ln>
            </p:spPr>
            <p:txBody>
              <a:bodyPr wrap="none" anchor="ctr"/>
              <a:lstStyle/>
              <a:p>
                <a:endParaRPr lang="en-US"/>
              </a:p>
            </p:txBody>
          </p:sp>
          <p:sp>
            <p:nvSpPr>
              <p:cNvPr id="85405" name="Line 67"/>
              <p:cNvSpPr>
                <a:spLocks noChangeShapeType="1"/>
              </p:cNvSpPr>
              <p:nvPr/>
            </p:nvSpPr>
            <p:spPr bwMode="auto">
              <a:xfrm>
                <a:off x="4488" y="2907"/>
                <a:ext cx="0" cy="152"/>
              </a:xfrm>
              <a:prstGeom prst="line">
                <a:avLst/>
              </a:prstGeom>
              <a:noFill/>
              <a:ln w="18811">
                <a:solidFill>
                  <a:srgbClr val="808080"/>
                </a:solidFill>
                <a:round/>
                <a:headEnd/>
                <a:tailEnd/>
              </a:ln>
            </p:spPr>
            <p:txBody>
              <a:bodyPr wrap="none" anchor="ctr"/>
              <a:lstStyle/>
              <a:p>
                <a:endParaRPr lang="en-US"/>
              </a:p>
            </p:txBody>
          </p:sp>
          <p:sp>
            <p:nvSpPr>
              <p:cNvPr id="85406" name="Line 68"/>
              <p:cNvSpPr>
                <a:spLocks noChangeShapeType="1"/>
              </p:cNvSpPr>
              <p:nvPr/>
            </p:nvSpPr>
            <p:spPr bwMode="auto">
              <a:xfrm>
                <a:off x="4501" y="2907"/>
                <a:ext cx="0" cy="152"/>
              </a:xfrm>
              <a:prstGeom prst="line">
                <a:avLst/>
              </a:prstGeom>
              <a:noFill/>
              <a:ln w="18811">
                <a:solidFill>
                  <a:srgbClr val="808080"/>
                </a:solidFill>
                <a:round/>
                <a:headEnd/>
                <a:tailEnd/>
              </a:ln>
            </p:spPr>
            <p:txBody>
              <a:bodyPr wrap="none" anchor="ctr"/>
              <a:lstStyle/>
              <a:p>
                <a:endParaRPr lang="en-US"/>
              </a:p>
            </p:txBody>
          </p:sp>
          <p:sp>
            <p:nvSpPr>
              <p:cNvPr id="85407" name="Line 69"/>
              <p:cNvSpPr>
                <a:spLocks noChangeShapeType="1"/>
              </p:cNvSpPr>
              <p:nvPr/>
            </p:nvSpPr>
            <p:spPr bwMode="auto">
              <a:xfrm>
                <a:off x="4513" y="2907"/>
                <a:ext cx="0" cy="152"/>
              </a:xfrm>
              <a:prstGeom prst="line">
                <a:avLst/>
              </a:prstGeom>
              <a:noFill/>
              <a:ln w="18811">
                <a:solidFill>
                  <a:srgbClr val="808080"/>
                </a:solidFill>
                <a:round/>
                <a:headEnd/>
                <a:tailEnd/>
              </a:ln>
            </p:spPr>
            <p:txBody>
              <a:bodyPr wrap="none" anchor="ctr"/>
              <a:lstStyle/>
              <a:p>
                <a:endParaRPr lang="en-US"/>
              </a:p>
            </p:txBody>
          </p:sp>
          <p:sp>
            <p:nvSpPr>
              <p:cNvPr id="85408" name="Line 70"/>
              <p:cNvSpPr>
                <a:spLocks noChangeShapeType="1"/>
              </p:cNvSpPr>
              <p:nvPr/>
            </p:nvSpPr>
            <p:spPr bwMode="auto">
              <a:xfrm>
                <a:off x="4526" y="2907"/>
                <a:ext cx="0" cy="152"/>
              </a:xfrm>
              <a:prstGeom prst="line">
                <a:avLst/>
              </a:prstGeom>
              <a:noFill/>
              <a:ln w="18811">
                <a:solidFill>
                  <a:srgbClr val="808080"/>
                </a:solidFill>
                <a:round/>
                <a:headEnd/>
                <a:tailEnd/>
              </a:ln>
            </p:spPr>
            <p:txBody>
              <a:bodyPr wrap="none" anchor="ctr"/>
              <a:lstStyle/>
              <a:p>
                <a:endParaRPr lang="en-US"/>
              </a:p>
            </p:txBody>
          </p:sp>
          <p:sp>
            <p:nvSpPr>
              <p:cNvPr id="85409" name="Line 71"/>
              <p:cNvSpPr>
                <a:spLocks noChangeShapeType="1"/>
              </p:cNvSpPr>
              <p:nvPr/>
            </p:nvSpPr>
            <p:spPr bwMode="auto">
              <a:xfrm>
                <a:off x="4539" y="2907"/>
                <a:ext cx="0" cy="152"/>
              </a:xfrm>
              <a:prstGeom prst="line">
                <a:avLst/>
              </a:prstGeom>
              <a:noFill/>
              <a:ln w="18811">
                <a:solidFill>
                  <a:srgbClr val="808080"/>
                </a:solidFill>
                <a:round/>
                <a:headEnd/>
                <a:tailEnd/>
              </a:ln>
            </p:spPr>
            <p:txBody>
              <a:bodyPr wrap="none" anchor="ctr"/>
              <a:lstStyle/>
              <a:p>
                <a:endParaRPr lang="en-US"/>
              </a:p>
            </p:txBody>
          </p:sp>
          <p:sp>
            <p:nvSpPr>
              <p:cNvPr id="85410" name="Line 72"/>
              <p:cNvSpPr>
                <a:spLocks noChangeShapeType="1"/>
              </p:cNvSpPr>
              <p:nvPr/>
            </p:nvSpPr>
            <p:spPr bwMode="auto">
              <a:xfrm>
                <a:off x="4552" y="2907"/>
                <a:ext cx="0" cy="152"/>
              </a:xfrm>
              <a:prstGeom prst="line">
                <a:avLst/>
              </a:prstGeom>
              <a:noFill/>
              <a:ln w="18811">
                <a:solidFill>
                  <a:srgbClr val="808080"/>
                </a:solidFill>
                <a:round/>
                <a:headEnd/>
                <a:tailEnd/>
              </a:ln>
            </p:spPr>
            <p:txBody>
              <a:bodyPr wrap="none" anchor="ctr"/>
              <a:lstStyle/>
              <a:p>
                <a:endParaRPr lang="en-US"/>
              </a:p>
            </p:txBody>
          </p:sp>
          <p:sp>
            <p:nvSpPr>
              <p:cNvPr id="85411" name="Line 73"/>
              <p:cNvSpPr>
                <a:spLocks noChangeShapeType="1"/>
              </p:cNvSpPr>
              <p:nvPr/>
            </p:nvSpPr>
            <p:spPr bwMode="auto">
              <a:xfrm>
                <a:off x="4564" y="2907"/>
                <a:ext cx="0" cy="152"/>
              </a:xfrm>
              <a:prstGeom prst="line">
                <a:avLst/>
              </a:prstGeom>
              <a:noFill/>
              <a:ln w="18811">
                <a:solidFill>
                  <a:srgbClr val="808080"/>
                </a:solidFill>
                <a:round/>
                <a:headEnd/>
                <a:tailEnd/>
              </a:ln>
            </p:spPr>
            <p:txBody>
              <a:bodyPr wrap="none" anchor="ctr"/>
              <a:lstStyle/>
              <a:p>
                <a:endParaRPr lang="en-US"/>
              </a:p>
            </p:txBody>
          </p:sp>
          <p:sp>
            <p:nvSpPr>
              <p:cNvPr id="85412" name="Line 74"/>
              <p:cNvSpPr>
                <a:spLocks noChangeShapeType="1"/>
              </p:cNvSpPr>
              <p:nvPr/>
            </p:nvSpPr>
            <p:spPr bwMode="auto">
              <a:xfrm>
                <a:off x="4576" y="2907"/>
                <a:ext cx="0" cy="152"/>
              </a:xfrm>
              <a:prstGeom prst="line">
                <a:avLst/>
              </a:prstGeom>
              <a:noFill/>
              <a:ln w="18811">
                <a:solidFill>
                  <a:srgbClr val="808080"/>
                </a:solidFill>
                <a:round/>
                <a:headEnd/>
                <a:tailEnd/>
              </a:ln>
            </p:spPr>
            <p:txBody>
              <a:bodyPr wrap="none" anchor="ctr"/>
              <a:lstStyle/>
              <a:p>
                <a:endParaRPr lang="en-US"/>
              </a:p>
            </p:txBody>
          </p:sp>
          <p:sp>
            <p:nvSpPr>
              <p:cNvPr id="85413" name="Line 75"/>
              <p:cNvSpPr>
                <a:spLocks noChangeShapeType="1"/>
              </p:cNvSpPr>
              <p:nvPr/>
            </p:nvSpPr>
            <p:spPr bwMode="auto">
              <a:xfrm>
                <a:off x="4589" y="2907"/>
                <a:ext cx="0" cy="152"/>
              </a:xfrm>
              <a:prstGeom prst="line">
                <a:avLst/>
              </a:prstGeom>
              <a:noFill/>
              <a:ln w="18811">
                <a:solidFill>
                  <a:srgbClr val="808080"/>
                </a:solidFill>
                <a:round/>
                <a:headEnd/>
                <a:tailEnd/>
              </a:ln>
            </p:spPr>
            <p:txBody>
              <a:bodyPr wrap="none" anchor="ctr"/>
              <a:lstStyle/>
              <a:p>
                <a:endParaRPr lang="en-US"/>
              </a:p>
            </p:txBody>
          </p:sp>
          <p:sp>
            <p:nvSpPr>
              <p:cNvPr id="85414" name="Line 76"/>
              <p:cNvSpPr>
                <a:spLocks noChangeShapeType="1"/>
              </p:cNvSpPr>
              <p:nvPr/>
            </p:nvSpPr>
            <p:spPr bwMode="auto">
              <a:xfrm>
                <a:off x="4601" y="2907"/>
                <a:ext cx="0" cy="152"/>
              </a:xfrm>
              <a:prstGeom prst="line">
                <a:avLst/>
              </a:prstGeom>
              <a:noFill/>
              <a:ln w="18811">
                <a:solidFill>
                  <a:srgbClr val="808080"/>
                </a:solidFill>
                <a:round/>
                <a:headEnd/>
                <a:tailEnd/>
              </a:ln>
            </p:spPr>
            <p:txBody>
              <a:bodyPr wrap="none" anchor="ctr"/>
              <a:lstStyle/>
              <a:p>
                <a:endParaRPr lang="en-US"/>
              </a:p>
            </p:txBody>
          </p:sp>
          <p:sp>
            <p:nvSpPr>
              <p:cNvPr id="85415" name="Line 77"/>
              <p:cNvSpPr>
                <a:spLocks noChangeShapeType="1"/>
              </p:cNvSpPr>
              <p:nvPr/>
            </p:nvSpPr>
            <p:spPr bwMode="auto">
              <a:xfrm>
                <a:off x="4614" y="2907"/>
                <a:ext cx="0" cy="152"/>
              </a:xfrm>
              <a:prstGeom prst="line">
                <a:avLst/>
              </a:prstGeom>
              <a:noFill/>
              <a:ln w="18811">
                <a:solidFill>
                  <a:srgbClr val="808080"/>
                </a:solidFill>
                <a:round/>
                <a:headEnd/>
                <a:tailEnd/>
              </a:ln>
            </p:spPr>
            <p:txBody>
              <a:bodyPr wrap="none" anchor="ctr"/>
              <a:lstStyle/>
              <a:p>
                <a:endParaRPr lang="en-US"/>
              </a:p>
            </p:txBody>
          </p:sp>
          <p:sp>
            <p:nvSpPr>
              <p:cNvPr id="85416" name="Line 78"/>
              <p:cNvSpPr>
                <a:spLocks noChangeShapeType="1"/>
              </p:cNvSpPr>
              <p:nvPr/>
            </p:nvSpPr>
            <p:spPr bwMode="auto">
              <a:xfrm>
                <a:off x="4627" y="2907"/>
                <a:ext cx="0" cy="152"/>
              </a:xfrm>
              <a:prstGeom prst="line">
                <a:avLst/>
              </a:prstGeom>
              <a:noFill/>
              <a:ln w="18811">
                <a:solidFill>
                  <a:srgbClr val="808080"/>
                </a:solidFill>
                <a:round/>
                <a:headEnd/>
                <a:tailEnd/>
              </a:ln>
            </p:spPr>
            <p:txBody>
              <a:bodyPr wrap="none" anchor="ctr"/>
              <a:lstStyle/>
              <a:p>
                <a:endParaRPr lang="en-US"/>
              </a:p>
            </p:txBody>
          </p:sp>
          <p:sp>
            <p:nvSpPr>
              <p:cNvPr id="85417" name="Line 79"/>
              <p:cNvSpPr>
                <a:spLocks noChangeShapeType="1"/>
              </p:cNvSpPr>
              <p:nvPr/>
            </p:nvSpPr>
            <p:spPr bwMode="auto">
              <a:xfrm>
                <a:off x="4639" y="2907"/>
                <a:ext cx="0" cy="152"/>
              </a:xfrm>
              <a:prstGeom prst="line">
                <a:avLst/>
              </a:prstGeom>
              <a:noFill/>
              <a:ln w="18811">
                <a:solidFill>
                  <a:srgbClr val="808080"/>
                </a:solidFill>
                <a:round/>
                <a:headEnd/>
                <a:tailEnd/>
              </a:ln>
            </p:spPr>
            <p:txBody>
              <a:bodyPr wrap="none" anchor="ctr"/>
              <a:lstStyle/>
              <a:p>
                <a:endParaRPr lang="en-US"/>
              </a:p>
            </p:txBody>
          </p:sp>
          <p:sp>
            <p:nvSpPr>
              <p:cNvPr id="85418" name="Line 80"/>
              <p:cNvSpPr>
                <a:spLocks noChangeShapeType="1"/>
              </p:cNvSpPr>
              <p:nvPr/>
            </p:nvSpPr>
            <p:spPr bwMode="auto">
              <a:xfrm>
                <a:off x="4652" y="2907"/>
                <a:ext cx="0" cy="152"/>
              </a:xfrm>
              <a:prstGeom prst="line">
                <a:avLst/>
              </a:prstGeom>
              <a:noFill/>
              <a:ln w="18811">
                <a:solidFill>
                  <a:srgbClr val="808080"/>
                </a:solidFill>
                <a:round/>
                <a:headEnd/>
                <a:tailEnd/>
              </a:ln>
            </p:spPr>
            <p:txBody>
              <a:bodyPr wrap="none" anchor="ctr"/>
              <a:lstStyle/>
              <a:p>
                <a:endParaRPr lang="en-US"/>
              </a:p>
            </p:txBody>
          </p:sp>
          <p:sp>
            <p:nvSpPr>
              <p:cNvPr id="85419" name="Line 81"/>
              <p:cNvSpPr>
                <a:spLocks noChangeShapeType="1"/>
              </p:cNvSpPr>
              <p:nvPr/>
            </p:nvSpPr>
            <p:spPr bwMode="auto">
              <a:xfrm>
                <a:off x="4664" y="2907"/>
                <a:ext cx="0" cy="152"/>
              </a:xfrm>
              <a:prstGeom prst="line">
                <a:avLst/>
              </a:prstGeom>
              <a:noFill/>
              <a:ln w="18811">
                <a:solidFill>
                  <a:srgbClr val="808080"/>
                </a:solidFill>
                <a:round/>
                <a:headEnd/>
                <a:tailEnd/>
              </a:ln>
            </p:spPr>
            <p:txBody>
              <a:bodyPr wrap="none" anchor="ctr"/>
              <a:lstStyle/>
              <a:p>
                <a:endParaRPr lang="en-US"/>
              </a:p>
            </p:txBody>
          </p:sp>
          <p:sp>
            <p:nvSpPr>
              <p:cNvPr id="85420" name="Line 82"/>
              <p:cNvSpPr>
                <a:spLocks noChangeShapeType="1"/>
              </p:cNvSpPr>
              <p:nvPr/>
            </p:nvSpPr>
            <p:spPr bwMode="auto">
              <a:xfrm>
                <a:off x="4677" y="2907"/>
                <a:ext cx="0" cy="152"/>
              </a:xfrm>
              <a:prstGeom prst="line">
                <a:avLst/>
              </a:prstGeom>
              <a:noFill/>
              <a:ln w="18811">
                <a:solidFill>
                  <a:srgbClr val="808080"/>
                </a:solidFill>
                <a:round/>
                <a:headEnd/>
                <a:tailEnd/>
              </a:ln>
            </p:spPr>
            <p:txBody>
              <a:bodyPr wrap="none" anchor="ctr"/>
              <a:lstStyle/>
              <a:p>
                <a:endParaRPr lang="en-US"/>
              </a:p>
            </p:txBody>
          </p:sp>
          <p:sp>
            <p:nvSpPr>
              <p:cNvPr id="85421" name="Line 83"/>
              <p:cNvSpPr>
                <a:spLocks noChangeShapeType="1"/>
              </p:cNvSpPr>
              <p:nvPr/>
            </p:nvSpPr>
            <p:spPr bwMode="auto">
              <a:xfrm>
                <a:off x="4690" y="2907"/>
                <a:ext cx="0" cy="152"/>
              </a:xfrm>
              <a:prstGeom prst="line">
                <a:avLst/>
              </a:prstGeom>
              <a:noFill/>
              <a:ln w="18811">
                <a:solidFill>
                  <a:srgbClr val="808080"/>
                </a:solidFill>
                <a:round/>
                <a:headEnd/>
                <a:tailEnd/>
              </a:ln>
            </p:spPr>
            <p:txBody>
              <a:bodyPr wrap="none" anchor="ctr"/>
              <a:lstStyle/>
              <a:p>
                <a:endParaRPr lang="en-US"/>
              </a:p>
            </p:txBody>
          </p:sp>
        </p:grpSp>
        <p:sp>
          <p:nvSpPr>
            <p:cNvPr id="85346"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347"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48"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49"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50"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6" name="Group 89"/>
            <p:cNvGrpSpPr>
              <a:grpSpLocks/>
            </p:cNvGrpSpPr>
            <p:nvPr/>
          </p:nvGrpSpPr>
          <p:grpSpPr bwMode="auto">
            <a:xfrm>
              <a:off x="4451" y="3166"/>
              <a:ext cx="239" cy="152"/>
              <a:chOff x="4451" y="3166"/>
              <a:chExt cx="239" cy="152"/>
            </a:xfrm>
          </p:grpSpPr>
          <p:sp>
            <p:nvSpPr>
              <p:cNvPr id="85382" name="Line 90"/>
              <p:cNvSpPr>
                <a:spLocks noChangeShapeType="1"/>
              </p:cNvSpPr>
              <p:nvPr/>
            </p:nvSpPr>
            <p:spPr bwMode="auto">
              <a:xfrm>
                <a:off x="4451" y="3166"/>
                <a:ext cx="0" cy="152"/>
              </a:xfrm>
              <a:prstGeom prst="line">
                <a:avLst/>
              </a:prstGeom>
              <a:noFill/>
              <a:ln w="18811">
                <a:solidFill>
                  <a:srgbClr val="808080"/>
                </a:solidFill>
                <a:round/>
                <a:headEnd/>
                <a:tailEnd/>
              </a:ln>
            </p:spPr>
            <p:txBody>
              <a:bodyPr wrap="none" anchor="ctr"/>
              <a:lstStyle/>
              <a:p>
                <a:endParaRPr lang="en-US"/>
              </a:p>
            </p:txBody>
          </p:sp>
          <p:sp>
            <p:nvSpPr>
              <p:cNvPr id="85383" name="Line 91"/>
              <p:cNvSpPr>
                <a:spLocks noChangeShapeType="1"/>
              </p:cNvSpPr>
              <p:nvPr/>
            </p:nvSpPr>
            <p:spPr bwMode="auto">
              <a:xfrm>
                <a:off x="4465" y="3166"/>
                <a:ext cx="0" cy="152"/>
              </a:xfrm>
              <a:prstGeom prst="line">
                <a:avLst/>
              </a:prstGeom>
              <a:noFill/>
              <a:ln w="18811">
                <a:solidFill>
                  <a:srgbClr val="808080"/>
                </a:solidFill>
                <a:round/>
                <a:headEnd/>
                <a:tailEnd/>
              </a:ln>
            </p:spPr>
            <p:txBody>
              <a:bodyPr wrap="none" anchor="ctr"/>
              <a:lstStyle/>
              <a:p>
                <a:endParaRPr lang="en-US"/>
              </a:p>
            </p:txBody>
          </p:sp>
          <p:sp>
            <p:nvSpPr>
              <p:cNvPr id="85384" name="Line 92"/>
              <p:cNvSpPr>
                <a:spLocks noChangeShapeType="1"/>
              </p:cNvSpPr>
              <p:nvPr/>
            </p:nvSpPr>
            <p:spPr bwMode="auto">
              <a:xfrm>
                <a:off x="4476" y="3166"/>
                <a:ext cx="0" cy="152"/>
              </a:xfrm>
              <a:prstGeom prst="line">
                <a:avLst/>
              </a:prstGeom>
              <a:noFill/>
              <a:ln w="18811">
                <a:solidFill>
                  <a:srgbClr val="808080"/>
                </a:solidFill>
                <a:round/>
                <a:headEnd/>
                <a:tailEnd/>
              </a:ln>
            </p:spPr>
            <p:txBody>
              <a:bodyPr wrap="none" anchor="ctr"/>
              <a:lstStyle/>
              <a:p>
                <a:endParaRPr lang="en-US"/>
              </a:p>
            </p:txBody>
          </p:sp>
          <p:sp>
            <p:nvSpPr>
              <p:cNvPr id="85385" name="Line 93"/>
              <p:cNvSpPr>
                <a:spLocks noChangeShapeType="1"/>
              </p:cNvSpPr>
              <p:nvPr/>
            </p:nvSpPr>
            <p:spPr bwMode="auto">
              <a:xfrm>
                <a:off x="4488" y="3166"/>
                <a:ext cx="0" cy="152"/>
              </a:xfrm>
              <a:prstGeom prst="line">
                <a:avLst/>
              </a:prstGeom>
              <a:noFill/>
              <a:ln w="18811">
                <a:solidFill>
                  <a:srgbClr val="808080"/>
                </a:solidFill>
                <a:round/>
                <a:headEnd/>
                <a:tailEnd/>
              </a:ln>
            </p:spPr>
            <p:txBody>
              <a:bodyPr wrap="none" anchor="ctr"/>
              <a:lstStyle/>
              <a:p>
                <a:endParaRPr lang="en-US"/>
              </a:p>
            </p:txBody>
          </p:sp>
          <p:sp>
            <p:nvSpPr>
              <p:cNvPr id="85386" name="Line 94"/>
              <p:cNvSpPr>
                <a:spLocks noChangeShapeType="1"/>
              </p:cNvSpPr>
              <p:nvPr/>
            </p:nvSpPr>
            <p:spPr bwMode="auto">
              <a:xfrm>
                <a:off x="4501" y="3166"/>
                <a:ext cx="0" cy="152"/>
              </a:xfrm>
              <a:prstGeom prst="line">
                <a:avLst/>
              </a:prstGeom>
              <a:noFill/>
              <a:ln w="18811">
                <a:solidFill>
                  <a:srgbClr val="808080"/>
                </a:solidFill>
                <a:round/>
                <a:headEnd/>
                <a:tailEnd/>
              </a:ln>
            </p:spPr>
            <p:txBody>
              <a:bodyPr wrap="none" anchor="ctr"/>
              <a:lstStyle/>
              <a:p>
                <a:endParaRPr lang="en-US"/>
              </a:p>
            </p:txBody>
          </p:sp>
          <p:sp>
            <p:nvSpPr>
              <p:cNvPr id="85387" name="Line 95"/>
              <p:cNvSpPr>
                <a:spLocks noChangeShapeType="1"/>
              </p:cNvSpPr>
              <p:nvPr/>
            </p:nvSpPr>
            <p:spPr bwMode="auto">
              <a:xfrm>
                <a:off x="4513" y="3166"/>
                <a:ext cx="0" cy="152"/>
              </a:xfrm>
              <a:prstGeom prst="line">
                <a:avLst/>
              </a:prstGeom>
              <a:noFill/>
              <a:ln w="18811">
                <a:solidFill>
                  <a:srgbClr val="808080"/>
                </a:solidFill>
                <a:round/>
                <a:headEnd/>
                <a:tailEnd/>
              </a:ln>
            </p:spPr>
            <p:txBody>
              <a:bodyPr wrap="none" anchor="ctr"/>
              <a:lstStyle/>
              <a:p>
                <a:endParaRPr lang="en-US"/>
              </a:p>
            </p:txBody>
          </p:sp>
          <p:sp>
            <p:nvSpPr>
              <p:cNvPr id="85388" name="Line 96"/>
              <p:cNvSpPr>
                <a:spLocks noChangeShapeType="1"/>
              </p:cNvSpPr>
              <p:nvPr/>
            </p:nvSpPr>
            <p:spPr bwMode="auto">
              <a:xfrm>
                <a:off x="4526" y="3166"/>
                <a:ext cx="0" cy="152"/>
              </a:xfrm>
              <a:prstGeom prst="line">
                <a:avLst/>
              </a:prstGeom>
              <a:noFill/>
              <a:ln w="18811">
                <a:solidFill>
                  <a:srgbClr val="808080"/>
                </a:solidFill>
                <a:round/>
                <a:headEnd/>
                <a:tailEnd/>
              </a:ln>
            </p:spPr>
            <p:txBody>
              <a:bodyPr wrap="none" anchor="ctr"/>
              <a:lstStyle/>
              <a:p>
                <a:endParaRPr lang="en-US"/>
              </a:p>
            </p:txBody>
          </p:sp>
          <p:sp>
            <p:nvSpPr>
              <p:cNvPr id="85389" name="Line 97"/>
              <p:cNvSpPr>
                <a:spLocks noChangeShapeType="1"/>
              </p:cNvSpPr>
              <p:nvPr/>
            </p:nvSpPr>
            <p:spPr bwMode="auto">
              <a:xfrm>
                <a:off x="4539" y="3166"/>
                <a:ext cx="0" cy="152"/>
              </a:xfrm>
              <a:prstGeom prst="line">
                <a:avLst/>
              </a:prstGeom>
              <a:noFill/>
              <a:ln w="18811">
                <a:solidFill>
                  <a:srgbClr val="808080"/>
                </a:solidFill>
                <a:round/>
                <a:headEnd/>
                <a:tailEnd/>
              </a:ln>
            </p:spPr>
            <p:txBody>
              <a:bodyPr wrap="none" anchor="ctr"/>
              <a:lstStyle/>
              <a:p>
                <a:endParaRPr lang="en-US"/>
              </a:p>
            </p:txBody>
          </p:sp>
          <p:sp>
            <p:nvSpPr>
              <p:cNvPr id="85390" name="Line 98"/>
              <p:cNvSpPr>
                <a:spLocks noChangeShapeType="1"/>
              </p:cNvSpPr>
              <p:nvPr/>
            </p:nvSpPr>
            <p:spPr bwMode="auto">
              <a:xfrm>
                <a:off x="4552" y="3166"/>
                <a:ext cx="0" cy="152"/>
              </a:xfrm>
              <a:prstGeom prst="line">
                <a:avLst/>
              </a:prstGeom>
              <a:noFill/>
              <a:ln w="18811">
                <a:solidFill>
                  <a:srgbClr val="808080"/>
                </a:solidFill>
                <a:round/>
                <a:headEnd/>
                <a:tailEnd/>
              </a:ln>
            </p:spPr>
            <p:txBody>
              <a:bodyPr wrap="none" anchor="ctr"/>
              <a:lstStyle/>
              <a:p>
                <a:endParaRPr lang="en-US"/>
              </a:p>
            </p:txBody>
          </p:sp>
          <p:sp>
            <p:nvSpPr>
              <p:cNvPr id="85391" name="Line 99"/>
              <p:cNvSpPr>
                <a:spLocks noChangeShapeType="1"/>
              </p:cNvSpPr>
              <p:nvPr/>
            </p:nvSpPr>
            <p:spPr bwMode="auto">
              <a:xfrm>
                <a:off x="4564" y="3166"/>
                <a:ext cx="0" cy="152"/>
              </a:xfrm>
              <a:prstGeom prst="line">
                <a:avLst/>
              </a:prstGeom>
              <a:noFill/>
              <a:ln w="18811">
                <a:solidFill>
                  <a:srgbClr val="808080"/>
                </a:solidFill>
                <a:round/>
                <a:headEnd/>
                <a:tailEnd/>
              </a:ln>
            </p:spPr>
            <p:txBody>
              <a:bodyPr wrap="none" anchor="ctr"/>
              <a:lstStyle/>
              <a:p>
                <a:endParaRPr lang="en-US"/>
              </a:p>
            </p:txBody>
          </p:sp>
          <p:sp>
            <p:nvSpPr>
              <p:cNvPr id="85392" name="Line 100"/>
              <p:cNvSpPr>
                <a:spLocks noChangeShapeType="1"/>
              </p:cNvSpPr>
              <p:nvPr/>
            </p:nvSpPr>
            <p:spPr bwMode="auto">
              <a:xfrm>
                <a:off x="4576" y="3166"/>
                <a:ext cx="0" cy="152"/>
              </a:xfrm>
              <a:prstGeom prst="line">
                <a:avLst/>
              </a:prstGeom>
              <a:noFill/>
              <a:ln w="18811">
                <a:solidFill>
                  <a:srgbClr val="808080"/>
                </a:solidFill>
                <a:round/>
                <a:headEnd/>
                <a:tailEnd/>
              </a:ln>
            </p:spPr>
            <p:txBody>
              <a:bodyPr wrap="none" anchor="ctr"/>
              <a:lstStyle/>
              <a:p>
                <a:endParaRPr lang="en-US"/>
              </a:p>
            </p:txBody>
          </p:sp>
          <p:sp>
            <p:nvSpPr>
              <p:cNvPr id="85393" name="Line 101"/>
              <p:cNvSpPr>
                <a:spLocks noChangeShapeType="1"/>
              </p:cNvSpPr>
              <p:nvPr/>
            </p:nvSpPr>
            <p:spPr bwMode="auto">
              <a:xfrm>
                <a:off x="4589" y="3166"/>
                <a:ext cx="0" cy="152"/>
              </a:xfrm>
              <a:prstGeom prst="line">
                <a:avLst/>
              </a:prstGeom>
              <a:noFill/>
              <a:ln w="18811">
                <a:solidFill>
                  <a:srgbClr val="808080"/>
                </a:solidFill>
                <a:round/>
                <a:headEnd/>
                <a:tailEnd/>
              </a:ln>
            </p:spPr>
            <p:txBody>
              <a:bodyPr wrap="none" anchor="ctr"/>
              <a:lstStyle/>
              <a:p>
                <a:endParaRPr lang="en-US"/>
              </a:p>
            </p:txBody>
          </p:sp>
          <p:sp>
            <p:nvSpPr>
              <p:cNvPr id="85394" name="Line 102"/>
              <p:cNvSpPr>
                <a:spLocks noChangeShapeType="1"/>
              </p:cNvSpPr>
              <p:nvPr/>
            </p:nvSpPr>
            <p:spPr bwMode="auto">
              <a:xfrm>
                <a:off x="4601" y="3166"/>
                <a:ext cx="0" cy="152"/>
              </a:xfrm>
              <a:prstGeom prst="line">
                <a:avLst/>
              </a:prstGeom>
              <a:noFill/>
              <a:ln w="18811">
                <a:solidFill>
                  <a:srgbClr val="808080"/>
                </a:solidFill>
                <a:round/>
                <a:headEnd/>
                <a:tailEnd/>
              </a:ln>
            </p:spPr>
            <p:txBody>
              <a:bodyPr wrap="none" anchor="ctr"/>
              <a:lstStyle/>
              <a:p>
                <a:endParaRPr lang="en-US"/>
              </a:p>
            </p:txBody>
          </p:sp>
          <p:sp>
            <p:nvSpPr>
              <p:cNvPr id="85395" name="Line 103"/>
              <p:cNvSpPr>
                <a:spLocks noChangeShapeType="1"/>
              </p:cNvSpPr>
              <p:nvPr/>
            </p:nvSpPr>
            <p:spPr bwMode="auto">
              <a:xfrm>
                <a:off x="4614" y="3166"/>
                <a:ext cx="0" cy="152"/>
              </a:xfrm>
              <a:prstGeom prst="line">
                <a:avLst/>
              </a:prstGeom>
              <a:noFill/>
              <a:ln w="18811">
                <a:solidFill>
                  <a:srgbClr val="808080"/>
                </a:solidFill>
                <a:round/>
                <a:headEnd/>
                <a:tailEnd/>
              </a:ln>
            </p:spPr>
            <p:txBody>
              <a:bodyPr wrap="none" anchor="ctr"/>
              <a:lstStyle/>
              <a:p>
                <a:endParaRPr lang="en-US"/>
              </a:p>
            </p:txBody>
          </p:sp>
          <p:sp>
            <p:nvSpPr>
              <p:cNvPr id="85396" name="Line 104"/>
              <p:cNvSpPr>
                <a:spLocks noChangeShapeType="1"/>
              </p:cNvSpPr>
              <p:nvPr/>
            </p:nvSpPr>
            <p:spPr bwMode="auto">
              <a:xfrm>
                <a:off x="4627" y="3166"/>
                <a:ext cx="0" cy="152"/>
              </a:xfrm>
              <a:prstGeom prst="line">
                <a:avLst/>
              </a:prstGeom>
              <a:noFill/>
              <a:ln w="18811">
                <a:solidFill>
                  <a:srgbClr val="808080"/>
                </a:solidFill>
                <a:round/>
                <a:headEnd/>
                <a:tailEnd/>
              </a:ln>
            </p:spPr>
            <p:txBody>
              <a:bodyPr wrap="none" anchor="ctr"/>
              <a:lstStyle/>
              <a:p>
                <a:endParaRPr lang="en-US"/>
              </a:p>
            </p:txBody>
          </p:sp>
          <p:sp>
            <p:nvSpPr>
              <p:cNvPr id="85397" name="Line 105"/>
              <p:cNvSpPr>
                <a:spLocks noChangeShapeType="1"/>
              </p:cNvSpPr>
              <p:nvPr/>
            </p:nvSpPr>
            <p:spPr bwMode="auto">
              <a:xfrm>
                <a:off x="4639" y="3166"/>
                <a:ext cx="0" cy="152"/>
              </a:xfrm>
              <a:prstGeom prst="line">
                <a:avLst/>
              </a:prstGeom>
              <a:noFill/>
              <a:ln w="18811">
                <a:solidFill>
                  <a:srgbClr val="808080"/>
                </a:solidFill>
                <a:round/>
                <a:headEnd/>
                <a:tailEnd/>
              </a:ln>
            </p:spPr>
            <p:txBody>
              <a:bodyPr wrap="none" anchor="ctr"/>
              <a:lstStyle/>
              <a:p>
                <a:endParaRPr lang="en-US"/>
              </a:p>
            </p:txBody>
          </p:sp>
          <p:sp>
            <p:nvSpPr>
              <p:cNvPr id="85398" name="Line 106"/>
              <p:cNvSpPr>
                <a:spLocks noChangeShapeType="1"/>
              </p:cNvSpPr>
              <p:nvPr/>
            </p:nvSpPr>
            <p:spPr bwMode="auto">
              <a:xfrm>
                <a:off x="4652" y="3166"/>
                <a:ext cx="0" cy="152"/>
              </a:xfrm>
              <a:prstGeom prst="line">
                <a:avLst/>
              </a:prstGeom>
              <a:noFill/>
              <a:ln w="18811">
                <a:solidFill>
                  <a:srgbClr val="808080"/>
                </a:solidFill>
                <a:round/>
                <a:headEnd/>
                <a:tailEnd/>
              </a:ln>
            </p:spPr>
            <p:txBody>
              <a:bodyPr wrap="none" anchor="ctr"/>
              <a:lstStyle/>
              <a:p>
                <a:endParaRPr lang="en-US"/>
              </a:p>
            </p:txBody>
          </p:sp>
          <p:sp>
            <p:nvSpPr>
              <p:cNvPr id="85399" name="Line 107"/>
              <p:cNvSpPr>
                <a:spLocks noChangeShapeType="1"/>
              </p:cNvSpPr>
              <p:nvPr/>
            </p:nvSpPr>
            <p:spPr bwMode="auto">
              <a:xfrm>
                <a:off x="4664" y="3166"/>
                <a:ext cx="0" cy="152"/>
              </a:xfrm>
              <a:prstGeom prst="line">
                <a:avLst/>
              </a:prstGeom>
              <a:noFill/>
              <a:ln w="18811">
                <a:solidFill>
                  <a:srgbClr val="808080"/>
                </a:solidFill>
                <a:round/>
                <a:headEnd/>
                <a:tailEnd/>
              </a:ln>
            </p:spPr>
            <p:txBody>
              <a:bodyPr wrap="none" anchor="ctr"/>
              <a:lstStyle/>
              <a:p>
                <a:endParaRPr lang="en-US"/>
              </a:p>
            </p:txBody>
          </p:sp>
          <p:sp>
            <p:nvSpPr>
              <p:cNvPr id="85400" name="Line 108"/>
              <p:cNvSpPr>
                <a:spLocks noChangeShapeType="1"/>
              </p:cNvSpPr>
              <p:nvPr/>
            </p:nvSpPr>
            <p:spPr bwMode="auto">
              <a:xfrm>
                <a:off x="4677" y="3166"/>
                <a:ext cx="0" cy="152"/>
              </a:xfrm>
              <a:prstGeom prst="line">
                <a:avLst/>
              </a:prstGeom>
              <a:noFill/>
              <a:ln w="18811">
                <a:solidFill>
                  <a:srgbClr val="808080"/>
                </a:solidFill>
                <a:round/>
                <a:headEnd/>
                <a:tailEnd/>
              </a:ln>
            </p:spPr>
            <p:txBody>
              <a:bodyPr wrap="none" anchor="ctr"/>
              <a:lstStyle/>
              <a:p>
                <a:endParaRPr lang="en-US"/>
              </a:p>
            </p:txBody>
          </p:sp>
          <p:sp>
            <p:nvSpPr>
              <p:cNvPr id="85401" name="Line 109"/>
              <p:cNvSpPr>
                <a:spLocks noChangeShapeType="1"/>
              </p:cNvSpPr>
              <p:nvPr/>
            </p:nvSpPr>
            <p:spPr bwMode="auto">
              <a:xfrm>
                <a:off x="4690" y="3166"/>
                <a:ext cx="0" cy="152"/>
              </a:xfrm>
              <a:prstGeom prst="line">
                <a:avLst/>
              </a:prstGeom>
              <a:noFill/>
              <a:ln w="18811">
                <a:solidFill>
                  <a:srgbClr val="808080"/>
                </a:solidFill>
                <a:round/>
                <a:headEnd/>
                <a:tailEnd/>
              </a:ln>
            </p:spPr>
            <p:txBody>
              <a:bodyPr wrap="none" anchor="ctr"/>
              <a:lstStyle/>
              <a:p>
                <a:endParaRPr lang="en-US"/>
              </a:p>
            </p:txBody>
          </p:sp>
        </p:grpSp>
        <p:sp>
          <p:nvSpPr>
            <p:cNvPr id="85352"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353"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54"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55"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356"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7" name="Group 115"/>
            <p:cNvGrpSpPr>
              <a:grpSpLocks/>
            </p:cNvGrpSpPr>
            <p:nvPr/>
          </p:nvGrpSpPr>
          <p:grpSpPr bwMode="auto">
            <a:xfrm>
              <a:off x="4451" y="3414"/>
              <a:ext cx="239" cy="151"/>
              <a:chOff x="4451" y="3414"/>
              <a:chExt cx="239" cy="151"/>
            </a:xfrm>
          </p:grpSpPr>
          <p:sp>
            <p:nvSpPr>
              <p:cNvPr id="85362" name="Line 116"/>
              <p:cNvSpPr>
                <a:spLocks noChangeShapeType="1"/>
              </p:cNvSpPr>
              <p:nvPr/>
            </p:nvSpPr>
            <p:spPr bwMode="auto">
              <a:xfrm>
                <a:off x="4451" y="3414"/>
                <a:ext cx="0" cy="151"/>
              </a:xfrm>
              <a:prstGeom prst="line">
                <a:avLst/>
              </a:prstGeom>
              <a:noFill/>
              <a:ln w="18811">
                <a:solidFill>
                  <a:srgbClr val="808080"/>
                </a:solidFill>
                <a:round/>
                <a:headEnd/>
                <a:tailEnd/>
              </a:ln>
            </p:spPr>
            <p:txBody>
              <a:bodyPr wrap="none" anchor="ctr"/>
              <a:lstStyle/>
              <a:p>
                <a:endParaRPr lang="en-US"/>
              </a:p>
            </p:txBody>
          </p:sp>
          <p:sp>
            <p:nvSpPr>
              <p:cNvPr id="85363" name="Line 117"/>
              <p:cNvSpPr>
                <a:spLocks noChangeShapeType="1"/>
              </p:cNvSpPr>
              <p:nvPr/>
            </p:nvSpPr>
            <p:spPr bwMode="auto">
              <a:xfrm>
                <a:off x="4465" y="3414"/>
                <a:ext cx="0" cy="151"/>
              </a:xfrm>
              <a:prstGeom prst="line">
                <a:avLst/>
              </a:prstGeom>
              <a:noFill/>
              <a:ln w="18811">
                <a:solidFill>
                  <a:srgbClr val="808080"/>
                </a:solidFill>
                <a:round/>
                <a:headEnd/>
                <a:tailEnd/>
              </a:ln>
            </p:spPr>
            <p:txBody>
              <a:bodyPr wrap="none" anchor="ctr"/>
              <a:lstStyle/>
              <a:p>
                <a:endParaRPr lang="en-US"/>
              </a:p>
            </p:txBody>
          </p:sp>
          <p:sp>
            <p:nvSpPr>
              <p:cNvPr id="85364" name="Line 118"/>
              <p:cNvSpPr>
                <a:spLocks noChangeShapeType="1"/>
              </p:cNvSpPr>
              <p:nvPr/>
            </p:nvSpPr>
            <p:spPr bwMode="auto">
              <a:xfrm>
                <a:off x="4476" y="3414"/>
                <a:ext cx="0" cy="151"/>
              </a:xfrm>
              <a:prstGeom prst="line">
                <a:avLst/>
              </a:prstGeom>
              <a:noFill/>
              <a:ln w="18811">
                <a:solidFill>
                  <a:srgbClr val="808080"/>
                </a:solidFill>
                <a:round/>
                <a:headEnd/>
                <a:tailEnd/>
              </a:ln>
            </p:spPr>
            <p:txBody>
              <a:bodyPr wrap="none" anchor="ctr"/>
              <a:lstStyle/>
              <a:p>
                <a:endParaRPr lang="en-US"/>
              </a:p>
            </p:txBody>
          </p:sp>
          <p:sp>
            <p:nvSpPr>
              <p:cNvPr id="85365" name="Line 119"/>
              <p:cNvSpPr>
                <a:spLocks noChangeShapeType="1"/>
              </p:cNvSpPr>
              <p:nvPr/>
            </p:nvSpPr>
            <p:spPr bwMode="auto">
              <a:xfrm>
                <a:off x="4488" y="3414"/>
                <a:ext cx="0" cy="151"/>
              </a:xfrm>
              <a:prstGeom prst="line">
                <a:avLst/>
              </a:prstGeom>
              <a:noFill/>
              <a:ln w="18811">
                <a:solidFill>
                  <a:srgbClr val="808080"/>
                </a:solidFill>
                <a:round/>
                <a:headEnd/>
                <a:tailEnd/>
              </a:ln>
            </p:spPr>
            <p:txBody>
              <a:bodyPr wrap="none" anchor="ctr"/>
              <a:lstStyle/>
              <a:p>
                <a:endParaRPr lang="en-US"/>
              </a:p>
            </p:txBody>
          </p:sp>
          <p:sp>
            <p:nvSpPr>
              <p:cNvPr id="85366" name="Line 120"/>
              <p:cNvSpPr>
                <a:spLocks noChangeShapeType="1"/>
              </p:cNvSpPr>
              <p:nvPr/>
            </p:nvSpPr>
            <p:spPr bwMode="auto">
              <a:xfrm>
                <a:off x="4501" y="3414"/>
                <a:ext cx="0" cy="151"/>
              </a:xfrm>
              <a:prstGeom prst="line">
                <a:avLst/>
              </a:prstGeom>
              <a:noFill/>
              <a:ln w="18811">
                <a:solidFill>
                  <a:srgbClr val="808080"/>
                </a:solidFill>
                <a:round/>
                <a:headEnd/>
                <a:tailEnd/>
              </a:ln>
            </p:spPr>
            <p:txBody>
              <a:bodyPr wrap="none" anchor="ctr"/>
              <a:lstStyle/>
              <a:p>
                <a:endParaRPr lang="en-US"/>
              </a:p>
            </p:txBody>
          </p:sp>
          <p:sp>
            <p:nvSpPr>
              <p:cNvPr id="85367" name="Line 121"/>
              <p:cNvSpPr>
                <a:spLocks noChangeShapeType="1"/>
              </p:cNvSpPr>
              <p:nvPr/>
            </p:nvSpPr>
            <p:spPr bwMode="auto">
              <a:xfrm>
                <a:off x="4513" y="3414"/>
                <a:ext cx="0" cy="151"/>
              </a:xfrm>
              <a:prstGeom prst="line">
                <a:avLst/>
              </a:prstGeom>
              <a:noFill/>
              <a:ln w="18811">
                <a:solidFill>
                  <a:srgbClr val="808080"/>
                </a:solidFill>
                <a:round/>
                <a:headEnd/>
                <a:tailEnd/>
              </a:ln>
            </p:spPr>
            <p:txBody>
              <a:bodyPr wrap="none" anchor="ctr"/>
              <a:lstStyle/>
              <a:p>
                <a:endParaRPr lang="en-US"/>
              </a:p>
            </p:txBody>
          </p:sp>
          <p:sp>
            <p:nvSpPr>
              <p:cNvPr id="85368" name="Line 122"/>
              <p:cNvSpPr>
                <a:spLocks noChangeShapeType="1"/>
              </p:cNvSpPr>
              <p:nvPr/>
            </p:nvSpPr>
            <p:spPr bwMode="auto">
              <a:xfrm>
                <a:off x="4526" y="3414"/>
                <a:ext cx="0" cy="151"/>
              </a:xfrm>
              <a:prstGeom prst="line">
                <a:avLst/>
              </a:prstGeom>
              <a:noFill/>
              <a:ln w="18811">
                <a:solidFill>
                  <a:srgbClr val="808080"/>
                </a:solidFill>
                <a:round/>
                <a:headEnd/>
                <a:tailEnd/>
              </a:ln>
            </p:spPr>
            <p:txBody>
              <a:bodyPr wrap="none" anchor="ctr"/>
              <a:lstStyle/>
              <a:p>
                <a:endParaRPr lang="en-US"/>
              </a:p>
            </p:txBody>
          </p:sp>
          <p:sp>
            <p:nvSpPr>
              <p:cNvPr id="85369" name="Line 123"/>
              <p:cNvSpPr>
                <a:spLocks noChangeShapeType="1"/>
              </p:cNvSpPr>
              <p:nvPr/>
            </p:nvSpPr>
            <p:spPr bwMode="auto">
              <a:xfrm>
                <a:off x="4539" y="3414"/>
                <a:ext cx="0" cy="151"/>
              </a:xfrm>
              <a:prstGeom prst="line">
                <a:avLst/>
              </a:prstGeom>
              <a:noFill/>
              <a:ln w="18811">
                <a:solidFill>
                  <a:srgbClr val="808080"/>
                </a:solidFill>
                <a:round/>
                <a:headEnd/>
                <a:tailEnd/>
              </a:ln>
            </p:spPr>
            <p:txBody>
              <a:bodyPr wrap="none" anchor="ctr"/>
              <a:lstStyle/>
              <a:p>
                <a:endParaRPr lang="en-US"/>
              </a:p>
            </p:txBody>
          </p:sp>
          <p:sp>
            <p:nvSpPr>
              <p:cNvPr id="85370" name="Line 124"/>
              <p:cNvSpPr>
                <a:spLocks noChangeShapeType="1"/>
              </p:cNvSpPr>
              <p:nvPr/>
            </p:nvSpPr>
            <p:spPr bwMode="auto">
              <a:xfrm>
                <a:off x="4552" y="3414"/>
                <a:ext cx="0" cy="151"/>
              </a:xfrm>
              <a:prstGeom prst="line">
                <a:avLst/>
              </a:prstGeom>
              <a:noFill/>
              <a:ln w="18811">
                <a:solidFill>
                  <a:srgbClr val="808080"/>
                </a:solidFill>
                <a:round/>
                <a:headEnd/>
                <a:tailEnd/>
              </a:ln>
            </p:spPr>
            <p:txBody>
              <a:bodyPr wrap="none" anchor="ctr"/>
              <a:lstStyle/>
              <a:p>
                <a:endParaRPr lang="en-US"/>
              </a:p>
            </p:txBody>
          </p:sp>
          <p:sp>
            <p:nvSpPr>
              <p:cNvPr id="85371" name="Line 125"/>
              <p:cNvSpPr>
                <a:spLocks noChangeShapeType="1"/>
              </p:cNvSpPr>
              <p:nvPr/>
            </p:nvSpPr>
            <p:spPr bwMode="auto">
              <a:xfrm>
                <a:off x="4564" y="3414"/>
                <a:ext cx="0" cy="151"/>
              </a:xfrm>
              <a:prstGeom prst="line">
                <a:avLst/>
              </a:prstGeom>
              <a:noFill/>
              <a:ln w="18811">
                <a:solidFill>
                  <a:srgbClr val="808080"/>
                </a:solidFill>
                <a:round/>
                <a:headEnd/>
                <a:tailEnd/>
              </a:ln>
            </p:spPr>
            <p:txBody>
              <a:bodyPr wrap="none" anchor="ctr"/>
              <a:lstStyle/>
              <a:p>
                <a:endParaRPr lang="en-US"/>
              </a:p>
            </p:txBody>
          </p:sp>
          <p:sp>
            <p:nvSpPr>
              <p:cNvPr id="85372" name="Line 126"/>
              <p:cNvSpPr>
                <a:spLocks noChangeShapeType="1"/>
              </p:cNvSpPr>
              <p:nvPr/>
            </p:nvSpPr>
            <p:spPr bwMode="auto">
              <a:xfrm>
                <a:off x="4576" y="3414"/>
                <a:ext cx="0" cy="151"/>
              </a:xfrm>
              <a:prstGeom prst="line">
                <a:avLst/>
              </a:prstGeom>
              <a:noFill/>
              <a:ln w="18811">
                <a:solidFill>
                  <a:srgbClr val="808080"/>
                </a:solidFill>
                <a:round/>
                <a:headEnd/>
                <a:tailEnd/>
              </a:ln>
            </p:spPr>
            <p:txBody>
              <a:bodyPr wrap="none" anchor="ctr"/>
              <a:lstStyle/>
              <a:p>
                <a:endParaRPr lang="en-US"/>
              </a:p>
            </p:txBody>
          </p:sp>
          <p:sp>
            <p:nvSpPr>
              <p:cNvPr id="85373" name="Line 127"/>
              <p:cNvSpPr>
                <a:spLocks noChangeShapeType="1"/>
              </p:cNvSpPr>
              <p:nvPr/>
            </p:nvSpPr>
            <p:spPr bwMode="auto">
              <a:xfrm>
                <a:off x="4589" y="3414"/>
                <a:ext cx="0" cy="151"/>
              </a:xfrm>
              <a:prstGeom prst="line">
                <a:avLst/>
              </a:prstGeom>
              <a:noFill/>
              <a:ln w="18811">
                <a:solidFill>
                  <a:srgbClr val="808080"/>
                </a:solidFill>
                <a:round/>
                <a:headEnd/>
                <a:tailEnd/>
              </a:ln>
            </p:spPr>
            <p:txBody>
              <a:bodyPr wrap="none" anchor="ctr"/>
              <a:lstStyle/>
              <a:p>
                <a:endParaRPr lang="en-US"/>
              </a:p>
            </p:txBody>
          </p:sp>
          <p:sp>
            <p:nvSpPr>
              <p:cNvPr id="85374" name="Line 128"/>
              <p:cNvSpPr>
                <a:spLocks noChangeShapeType="1"/>
              </p:cNvSpPr>
              <p:nvPr/>
            </p:nvSpPr>
            <p:spPr bwMode="auto">
              <a:xfrm>
                <a:off x="4601" y="3414"/>
                <a:ext cx="0" cy="151"/>
              </a:xfrm>
              <a:prstGeom prst="line">
                <a:avLst/>
              </a:prstGeom>
              <a:noFill/>
              <a:ln w="18811">
                <a:solidFill>
                  <a:srgbClr val="808080"/>
                </a:solidFill>
                <a:round/>
                <a:headEnd/>
                <a:tailEnd/>
              </a:ln>
            </p:spPr>
            <p:txBody>
              <a:bodyPr wrap="none" anchor="ctr"/>
              <a:lstStyle/>
              <a:p>
                <a:endParaRPr lang="en-US"/>
              </a:p>
            </p:txBody>
          </p:sp>
          <p:sp>
            <p:nvSpPr>
              <p:cNvPr id="85375" name="Line 129"/>
              <p:cNvSpPr>
                <a:spLocks noChangeShapeType="1"/>
              </p:cNvSpPr>
              <p:nvPr/>
            </p:nvSpPr>
            <p:spPr bwMode="auto">
              <a:xfrm>
                <a:off x="4614" y="3414"/>
                <a:ext cx="0" cy="151"/>
              </a:xfrm>
              <a:prstGeom prst="line">
                <a:avLst/>
              </a:prstGeom>
              <a:noFill/>
              <a:ln w="18811">
                <a:solidFill>
                  <a:srgbClr val="808080"/>
                </a:solidFill>
                <a:round/>
                <a:headEnd/>
                <a:tailEnd/>
              </a:ln>
            </p:spPr>
            <p:txBody>
              <a:bodyPr wrap="none" anchor="ctr"/>
              <a:lstStyle/>
              <a:p>
                <a:endParaRPr lang="en-US"/>
              </a:p>
            </p:txBody>
          </p:sp>
          <p:sp>
            <p:nvSpPr>
              <p:cNvPr id="85376" name="Line 130"/>
              <p:cNvSpPr>
                <a:spLocks noChangeShapeType="1"/>
              </p:cNvSpPr>
              <p:nvPr/>
            </p:nvSpPr>
            <p:spPr bwMode="auto">
              <a:xfrm>
                <a:off x="4627" y="3414"/>
                <a:ext cx="0" cy="151"/>
              </a:xfrm>
              <a:prstGeom prst="line">
                <a:avLst/>
              </a:prstGeom>
              <a:noFill/>
              <a:ln w="18811">
                <a:solidFill>
                  <a:srgbClr val="808080"/>
                </a:solidFill>
                <a:round/>
                <a:headEnd/>
                <a:tailEnd/>
              </a:ln>
            </p:spPr>
            <p:txBody>
              <a:bodyPr wrap="none" anchor="ctr"/>
              <a:lstStyle/>
              <a:p>
                <a:endParaRPr lang="en-US"/>
              </a:p>
            </p:txBody>
          </p:sp>
          <p:sp>
            <p:nvSpPr>
              <p:cNvPr id="85377" name="Line 131"/>
              <p:cNvSpPr>
                <a:spLocks noChangeShapeType="1"/>
              </p:cNvSpPr>
              <p:nvPr/>
            </p:nvSpPr>
            <p:spPr bwMode="auto">
              <a:xfrm>
                <a:off x="4639" y="3414"/>
                <a:ext cx="0" cy="151"/>
              </a:xfrm>
              <a:prstGeom prst="line">
                <a:avLst/>
              </a:prstGeom>
              <a:noFill/>
              <a:ln w="18811">
                <a:solidFill>
                  <a:srgbClr val="808080"/>
                </a:solidFill>
                <a:round/>
                <a:headEnd/>
                <a:tailEnd/>
              </a:ln>
            </p:spPr>
            <p:txBody>
              <a:bodyPr wrap="none" anchor="ctr"/>
              <a:lstStyle/>
              <a:p>
                <a:endParaRPr lang="en-US"/>
              </a:p>
            </p:txBody>
          </p:sp>
          <p:sp>
            <p:nvSpPr>
              <p:cNvPr id="85378" name="Line 132"/>
              <p:cNvSpPr>
                <a:spLocks noChangeShapeType="1"/>
              </p:cNvSpPr>
              <p:nvPr/>
            </p:nvSpPr>
            <p:spPr bwMode="auto">
              <a:xfrm>
                <a:off x="4652" y="3414"/>
                <a:ext cx="0" cy="151"/>
              </a:xfrm>
              <a:prstGeom prst="line">
                <a:avLst/>
              </a:prstGeom>
              <a:noFill/>
              <a:ln w="18811">
                <a:solidFill>
                  <a:srgbClr val="808080"/>
                </a:solidFill>
                <a:round/>
                <a:headEnd/>
                <a:tailEnd/>
              </a:ln>
            </p:spPr>
            <p:txBody>
              <a:bodyPr wrap="none" anchor="ctr"/>
              <a:lstStyle/>
              <a:p>
                <a:endParaRPr lang="en-US"/>
              </a:p>
            </p:txBody>
          </p:sp>
          <p:sp>
            <p:nvSpPr>
              <p:cNvPr id="85379" name="Line 133"/>
              <p:cNvSpPr>
                <a:spLocks noChangeShapeType="1"/>
              </p:cNvSpPr>
              <p:nvPr/>
            </p:nvSpPr>
            <p:spPr bwMode="auto">
              <a:xfrm>
                <a:off x="4664" y="3414"/>
                <a:ext cx="0" cy="151"/>
              </a:xfrm>
              <a:prstGeom prst="line">
                <a:avLst/>
              </a:prstGeom>
              <a:noFill/>
              <a:ln w="18811">
                <a:solidFill>
                  <a:srgbClr val="808080"/>
                </a:solidFill>
                <a:round/>
                <a:headEnd/>
                <a:tailEnd/>
              </a:ln>
            </p:spPr>
            <p:txBody>
              <a:bodyPr wrap="none" anchor="ctr"/>
              <a:lstStyle/>
              <a:p>
                <a:endParaRPr lang="en-US"/>
              </a:p>
            </p:txBody>
          </p:sp>
          <p:sp>
            <p:nvSpPr>
              <p:cNvPr id="85380" name="Line 134"/>
              <p:cNvSpPr>
                <a:spLocks noChangeShapeType="1"/>
              </p:cNvSpPr>
              <p:nvPr/>
            </p:nvSpPr>
            <p:spPr bwMode="auto">
              <a:xfrm>
                <a:off x="4677" y="3414"/>
                <a:ext cx="0" cy="151"/>
              </a:xfrm>
              <a:prstGeom prst="line">
                <a:avLst/>
              </a:prstGeom>
              <a:noFill/>
              <a:ln w="18811">
                <a:solidFill>
                  <a:srgbClr val="808080"/>
                </a:solidFill>
                <a:round/>
                <a:headEnd/>
                <a:tailEnd/>
              </a:ln>
            </p:spPr>
            <p:txBody>
              <a:bodyPr wrap="none" anchor="ctr"/>
              <a:lstStyle/>
              <a:p>
                <a:endParaRPr lang="en-US"/>
              </a:p>
            </p:txBody>
          </p:sp>
          <p:sp>
            <p:nvSpPr>
              <p:cNvPr id="85381" name="Line 135"/>
              <p:cNvSpPr>
                <a:spLocks noChangeShapeType="1"/>
              </p:cNvSpPr>
              <p:nvPr/>
            </p:nvSpPr>
            <p:spPr bwMode="auto">
              <a:xfrm>
                <a:off x="4690" y="3414"/>
                <a:ext cx="0" cy="151"/>
              </a:xfrm>
              <a:prstGeom prst="line">
                <a:avLst/>
              </a:prstGeom>
              <a:noFill/>
              <a:ln w="18811">
                <a:solidFill>
                  <a:srgbClr val="808080"/>
                </a:solidFill>
                <a:round/>
                <a:headEnd/>
                <a:tailEnd/>
              </a:ln>
            </p:spPr>
            <p:txBody>
              <a:bodyPr wrap="none" anchor="ctr"/>
              <a:lstStyle/>
              <a:p>
                <a:endParaRPr lang="en-US"/>
              </a:p>
            </p:txBody>
          </p:sp>
        </p:grpSp>
        <p:sp>
          <p:nvSpPr>
            <p:cNvPr id="85358"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359"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5360"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361"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grpSp>
        <p:nvGrpSpPr>
          <p:cNvPr id="8" name="Group 140"/>
          <p:cNvGrpSpPr>
            <a:grpSpLocks/>
          </p:cNvGrpSpPr>
          <p:nvPr/>
        </p:nvGrpSpPr>
        <p:grpSpPr bwMode="auto">
          <a:xfrm>
            <a:off x="4552950" y="3698875"/>
            <a:ext cx="630238" cy="1076325"/>
            <a:chOff x="3155" y="2641"/>
            <a:chExt cx="437" cy="768"/>
          </a:xfrm>
        </p:grpSpPr>
        <p:sp>
          <p:nvSpPr>
            <p:cNvPr id="85216"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5217"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218" name="Line 143"/>
            <p:cNvSpPr>
              <a:spLocks noChangeShapeType="1"/>
            </p:cNvSpPr>
            <p:nvPr/>
          </p:nvSpPr>
          <p:spPr bwMode="auto">
            <a:xfrm>
              <a:off x="3177" y="2641"/>
              <a:ext cx="0" cy="734"/>
            </a:xfrm>
            <a:prstGeom prst="line">
              <a:avLst/>
            </a:prstGeom>
            <a:noFill/>
            <a:ln w="9405">
              <a:solidFill>
                <a:srgbClr val="2F2F2F"/>
              </a:solidFill>
              <a:round/>
              <a:headEnd/>
              <a:tailEnd/>
            </a:ln>
          </p:spPr>
          <p:txBody>
            <a:bodyPr wrap="none" anchor="ctr"/>
            <a:lstStyle/>
            <a:p>
              <a:endParaRPr lang="en-US"/>
            </a:p>
          </p:txBody>
        </p:sp>
        <p:sp>
          <p:nvSpPr>
            <p:cNvPr id="85219"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220"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221"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222" name="Line 147"/>
            <p:cNvSpPr>
              <a:spLocks noChangeShapeType="1"/>
            </p:cNvSpPr>
            <p:nvPr/>
          </p:nvSpPr>
          <p:spPr bwMode="auto">
            <a:xfrm>
              <a:off x="3571" y="2641"/>
              <a:ext cx="0" cy="738"/>
            </a:xfrm>
            <a:prstGeom prst="line">
              <a:avLst/>
            </a:prstGeom>
            <a:noFill/>
            <a:ln w="9405">
              <a:solidFill>
                <a:srgbClr val="2F2F2F"/>
              </a:solidFill>
              <a:round/>
              <a:headEnd/>
              <a:tailEnd/>
            </a:ln>
          </p:spPr>
          <p:txBody>
            <a:bodyPr wrap="none" anchor="ctr"/>
            <a:lstStyle/>
            <a:p>
              <a:endParaRPr lang="en-US"/>
            </a:p>
          </p:txBody>
        </p:sp>
        <p:sp>
          <p:nvSpPr>
            <p:cNvPr id="85223" name="AutoShape 148"/>
            <p:cNvSpPr>
              <a:spLocks noChangeArrowheads="1"/>
            </p:cNvSpPr>
            <p:nvPr/>
          </p:nvSpPr>
          <p:spPr bwMode="auto">
            <a:xfrm flipV="1">
              <a:off x="3192" y="2693"/>
              <a:ext cx="76" cy="161"/>
            </a:xfrm>
            <a:prstGeom prst="roundRect">
              <a:avLst>
                <a:gd name="adj" fmla="val 0"/>
              </a:avLst>
            </a:prstGeom>
            <a:solidFill>
              <a:srgbClr val="E1E1E1"/>
            </a:solidFill>
            <a:ln w="9525">
              <a:noFill/>
              <a:round/>
              <a:headEnd/>
              <a:tailEnd/>
            </a:ln>
          </p:spPr>
          <p:txBody>
            <a:bodyPr wrap="none" anchor="ctr"/>
            <a:lstStyle/>
            <a:p>
              <a:endParaRPr lang="en-US"/>
            </a:p>
          </p:txBody>
        </p:sp>
        <p:sp>
          <p:nvSpPr>
            <p:cNvPr id="85224"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225"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5226"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227"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228"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5229"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230"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231"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5232"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233"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234"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235"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5236"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237"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238"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39"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40"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41"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9" name="Group 167"/>
            <p:cNvGrpSpPr>
              <a:grpSpLocks/>
            </p:cNvGrpSpPr>
            <p:nvPr/>
          </p:nvGrpSpPr>
          <p:grpSpPr bwMode="auto">
            <a:xfrm>
              <a:off x="3305" y="2699"/>
              <a:ext cx="238" cy="152"/>
              <a:chOff x="3305" y="2699"/>
              <a:chExt cx="238" cy="152"/>
            </a:xfrm>
          </p:grpSpPr>
          <p:sp>
            <p:nvSpPr>
              <p:cNvPr id="85299" name="Line 168"/>
              <p:cNvSpPr>
                <a:spLocks noChangeShapeType="1"/>
              </p:cNvSpPr>
              <p:nvPr/>
            </p:nvSpPr>
            <p:spPr bwMode="auto">
              <a:xfrm>
                <a:off x="3305" y="2699"/>
                <a:ext cx="0" cy="152"/>
              </a:xfrm>
              <a:prstGeom prst="line">
                <a:avLst/>
              </a:prstGeom>
              <a:noFill/>
              <a:ln w="18811">
                <a:solidFill>
                  <a:srgbClr val="808080"/>
                </a:solidFill>
                <a:round/>
                <a:headEnd/>
                <a:tailEnd/>
              </a:ln>
            </p:spPr>
            <p:txBody>
              <a:bodyPr wrap="none" anchor="ctr"/>
              <a:lstStyle/>
              <a:p>
                <a:endParaRPr lang="en-US"/>
              </a:p>
            </p:txBody>
          </p:sp>
          <p:sp>
            <p:nvSpPr>
              <p:cNvPr id="85300" name="Line 169"/>
              <p:cNvSpPr>
                <a:spLocks noChangeShapeType="1"/>
              </p:cNvSpPr>
              <p:nvPr/>
            </p:nvSpPr>
            <p:spPr bwMode="auto">
              <a:xfrm>
                <a:off x="3318" y="2699"/>
                <a:ext cx="0" cy="152"/>
              </a:xfrm>
              <a:prstGeom prst="line">
                <a:avLst/>
              </a:prstGeom>
              <a:noFill/>
              <a:ln w="18811">
                <a:solidFill>
                  <a:srgbClr val="808080"/>
                </a:solidFill>
                <a:round/>
                <a:headEnd/>
                <a:tailEnd/>
              </a:ln>
            </p:spPr>
            <p:txBody>
              <a:bodyPr wrap="none" anchor="ctr"/>
              <a:lstStyle/>
              <a:p>
                <a:endParaRPr lang="en-US"/>
              </a:p>
            </p:txBody>
          </p:sp>
          <p:sp>
            <p:nvSpPr>
              <p:cNvPr id="85301" name="Line 170"/>
              <p:cNvSpPr>
                <a:spLocks noChangeShapeType="1"/>
              </p:cNvSpPr>
              <p:nvPr/>
            </p:nvSpPr>
            <p:spPr bwMode="auto">
              <a:xfrm>
                <a:off x="3329" y="2699"/>
                <a:ext cx="0" cy="152"/>
              </a:xfrm>
              <a:prstGeom prst="line">
                <a:avLst/>
              </a:prstGeom>
              <a:noFill/>
              <a:ln w="18811">
                <a:solidFill>
                  <a:srgbClr val="808080"/>
                </a:solidFill>
                <a:round/>
                <a:headEnd/>
                <a:tailEnd/>
              </a:ln>
            </p:spPr>
            <p:txBody>
              <a:bodyPr wrap="none" anchor="ctr"/>
              <a:lstStyle/>
              <a:p>
                <a:endParaRPr lang="en-US"/>
              </a:p>
            </p:txBody>
          </p:sp>
          <p:sp>
            <p:nvSpPr>
              <p:cNvPr id="85302" name="Line 171"/>
              <p:cNvSpPr>
                <a:spLocks noChangeShapeType="1"/>
              </p:cNvSpPr>
              <p:nvPr/>
            </p:nvSpPr>
            <p:spPr bwMode="auto">
              <a:xfrm>
                <a:off x="3341" y="2699"/>
                <a:ext cx="0" cy="152"/>
              </a:xfrm>
              <a:prstGeom prst="line">
                <a:avLst/>
              </a:prstGeom>
              <a:noFill/>
              <a:ln w="18811">
                <a:solidFill>
                  <a:srgbClr val="808080"/>
                </a:solidFill>
                <a:round/>
                <a:headEnd/>
                <a:tailEnd/>
              </a:ln>
            </p:spPr>
            <p:txBody>
              <a:bodyPr wrap="none" anchor="ctr"/>
              <a:lstStyle/>
              <a:p>
                <a:endParaRPr lang="en-US"/>
              </a:p>
            </p:txBody>
          </p:sp>
          <p:sp>
            <p:nvSpPr>
              <p:cNvPr id="85303" name="Line 172"/>
              <p:cNvSpPr>
                <a:spLocks noChangeShapeType="1"/>
              </p:cNvSpPr>
              <p:nvPr/>
            </p:nvSpPr>
            <p:spPr bwMode="auto">
              <a:xfrm>
                <a:off x="3354" y="2699"/>
                <a:ext cx="0" cy="152"/>
              </a:xfrm>
              <a:prstGeom prst="line">
                <a:avLst/>
              </a:prstGeom>
              <a:noFill/>
              <a:ln w="18811">
                <a:solidFill>
                  <a:srgbClr val="808080"/>
                </a:solidFill>
                <a:round/>
                <a:headEnd/>
                <a:tailEnd/>
              </a:ln>
            </p:spPr>
            <p:txBody>
              <a:bodyPr wrap="none" anchor="ctr"/>
              <a:lstStyle/>
              <a:p>
                <a:endParaRPr lang="en-US"/>
              </a:p>
            </p:txBody>
          </p:sp>
          <p:sp>
            <p:nvSpPr>
              <p:cNvPr id="85304" name="Line 173"/>
              <p:cNvSpPr>
                <a:spLocks noChangeShapeType="1"/>
              </p:cNvSpPr>
              <p:nvPr/>
            </p:nvSpPr>
            <p:spPr bwMode="auto">
              <a:xfrm>
                <a:off x="3366" y="2699"/>
                <a:ext cx="0" cy="152"/>
              </a:xfrm>
              <a:prstGeom prst="line">
                <a:avLst/>
              </a:prstGeom>
              <a:noFill/>
              <a:ln w="18811">
                <a:solidFill>
                  <a:srgbClr val="808080"/>
                </a:solidFill>
                <a:round/>
                <a:headEnd/>
                <a:tailEnd/>
              </a:ln>
            </p:spPr>
            <p:txBody>
              <a:bodyPr wrap="none" anchor="ctr"/>
              <a:lstStyle/>
              <a:p>
                <a:endParaRPr lang="en-US"/>
              </a:p>
            </p:txBody>
          </p:sp>
          <p:sp>
            <p:nvSpPr>
              <p:cNvPr id="85305" name="Line 174"/>
              <p:cNvSpPr>
                <a:spLocks noChangeShapeType="1"/>
              </p:cNvSpPr>
              <p:nvPr/>
            </p:nvSpPr>
            <p:spPr bwMode="auto">
              <a:xfrm>
                <a:off x="3379" y="2699"/>
                <a:ext cx="0" cy="152"/>
              </a:xfrm>
              <a:prstGeom prst="line">
                <a:avLst/>
              </a:prstGeom>
              <a:noFill/>
              <a:ln w="18811">
                <a:solidFill>
                  <a:srgbClr val="808080"/>
                </a:solidFill>
                <a:round/>
                <a:headEnd/>
                <a:tailEnd/>
              </a:ln>
            </p:spPr>
            <p:txBody>
              <a:bodyPr wrap="none" anchor="ctr"/>
              <a:lstStyle/>
              <a:p>
                <a:endParaRPr lang="en-US"/>
              </a:p>
            </p:txBody>
          </p:sp>
          <p:sp>
            <p:nvSpPr>
              <p:cNvPr id="85306" name="Line 175"/>
              <p:cNvSpPr>
                <a:spLocks noChangeShapeType="1"/>
              </p:cNvSpPr>
              <p:nvPr/>
            </p:nvSpPr>
            <p:spPr bwMode="auto">
              <a:xfrm>
                <a:off x="3392" y="2699"/>
                <a:ext cx="0" cy="152"/>
              </a:xfrm>
              <a:prstGeom prst="line">
                <a:avLst/>
              </a:prstGeom>
              <a:noFill/>
              <a:ln w="18811">
                <a:solidFill>
                  <a:srgbClr val="808080"/>
                </a:solidFill>
                <a:round/>
                <a:headEnd/>
                <a:tailEnd/>
              </a:ln>
            </p:spPr>
            <p:txBody>
              <a:bodyPr wrap="none" anchor="ctr"/>
              <a:lstStyle/>
              <a:p>
                <a:endParaRPr lang="en-US"/>
              </a:p>
            </p:txBody>
          </p:sp>
          <p:sp>
            <p:nvSpPr>
              <p:cNvPr id="85307" name="Line 176"/>
              <p:cNvSpPr>
                <a:spLocks noChangeShapeType="1"/>
              </p:cNvSpPr>
              <p:nvPr/>
            </p:nvSpPr>
            <p:spPr bwMode="auto">
              <a:xfrm>
                <a:off x="3406" y="2699"/>
                <a:ext cx="0" cy="152"/>
              </a:xfrm>
              <a:prstGeom prst="line">
                <a:avLst/>
              </a:prstGeom>
              <a:noFill/>
              <a:ln w="18811">
                <a:solidFill>
                  <a:srgbClr val="808080"/>
                </a:solidFill>
                <a:round/>
                <a:headEnd/>
                <a:tailEnd/>
              </a:ln>
            </p:spPr>
            <p:txBody>
              <a:bodyPr wrap="none" anchor="ctr"/>
              <a:lstStyle/>
              <a:p>
                <a:endParaRPr lang="en-US"/>
              </a:p>
            </p:txBody>
          </p:sp>
          <p:sp>
            <p:nvSpPr>
              <p:cNvPr id="85308" name="Line 177"/>
              <p:cNvSpPr>
                <a:spLocks noChangeShapeType="1"/>
              </p:cNvSpPr>
              <p:nvPr/>
            </p:nvSpPr>
            <p:spPr bwMode="auto">
              <a:xfrm>
                <a:off x="3417" y="2699"/>
                <a:ext cx="0" cy="152"/>
              </a:xfrm>
              <a:prstGeom prst="line">
                <a:avLst/>
              </a:prstGeom>
              <a:noFill/>
              <a:ln w="18811">
                <a:solidFill>
                  <a:srgbClr val="808080"/>
                </a:solidFill>
                <a:round/>
                <a:headEnd/>
                <a:tailEnd/>
              </a:ln>
            </p:spPr>
            <p:txBody>
              <a:bodyPr wrap="none" anchor="ctr"/>
              <a:lstStyle/>
              <a:p>
                <a:endParaRPr lang="en-US"/>
              </a:p>
            </p:txBody>
          </p:sp>
          <p:sp>
            <p:nvSpPr>
              <p:cNvPr id="85309" name="Line 178"/>
              <p:cNvSpPr>
                <a:spLocks noChangeShapeType="1"/>
              </p:cNvSpPr>
              <p:nvPr/>
            </p:nvSpPr>
            <p:spPr bwMode="auto">
              <a:xfrm>
                <a:off x="3429" y="2699"/>
                <a:ext cx="0" cy="152"/>
              </a:xfrm>
              <a:prstGeom prst="line">
                <a:avLst/>
              </a:prstGeom>
              <a:noFill/>
              <a:ln w="18811">
                <a:solidFill>
                  <a:srgbClr val="808080"/>
                </a:solidFill>
                <a:round/>
                <a:headEnd/>
                <a:tailEnd/>
              </a:ln>
            </p:spPr>
            <p:txBody>
              <a:bodyPr wrap="none" anchor="ctr"/>
              <a:lstStyle/>
              <a:p>
                <a:endParaRPr lang="en-US"/>
              </a:p>
            </p:txBody>
          </p:sp>
          <p:sp>
            <p:nvSpPr>
              <p:cNvPr id="85310" name="Line 179"/>
              <p:cNvSpPr>
                <a:spLocks noChangeShapeType="1"/>
              </p:cNvSpPr>
              <p:nvPr/>
            </p:nvSpPr>
            <p:spPr bwMode="auto">
              <a:xfrm>
                <a:off x="3442" y="2699"/>
                <a:ext cx="0" cy="152"/>
              </a:xfrm>
              <a:prstGeom prst="line">
                <a:avLst/>
              </a:prstGeom>
              <a:noFill/>
              <a:ln w="18811">
                <a:solidFill>
                  <a:srgbClr val="808080"/>
                </a:solidFill>
                <a:round/>
                <a:headEnd/>
                <a:tailEnd/>
              </a:ln>
            </p:spPr>
            <p:txBody>
              <a:bodyPr wrap="none" anchor="ctr"/>
              <a:lstStyle/>
              <a:p>
                <a:endParaRPr lang="en-US"/>
              </a:p>
            </p:txBody>
          </p:sp>
          <p:sp>
            <p:nvSpPr>
              <p:cNvPr id="85311" name="Line 180"/>
              <p:cNvSpPr>
                <a:spLocks noChangeShapeType="1"/>
              </p:cNvSpPr>
              <p:nvPr/>
            </p:nvSpPr>
            <p:spPr bwMode="auto">
              <a:xfrm>
                <a:off x="3454" y="2699"/>
                <a:ext cx="0" cy="152"/>
              </a:xfrm>
              <a:prstGeom prst="line">
                <a:avLst/>
              </a:prstGeom>
              <a:noFill/>
              <a:ln w="18811">
                <a:solidFill>
                  <a:srgbClr val="808080"/>
                </a:solidFill>
                <a:round/>
                <a:headEnd/>
                <a:tailEnd/>
              </a:ln>
            </p:spPr>
            <p:txBody>
              <a:bodyPr wrap="none" anchor="ctr"/>
              <a:lstStyle/>
              <a:p>
                <a:endParaRPr lang="en-US"/>
              </a:p>
            </p:txBody>
          </p:sp>
          <p:sp>
            <p:nvSpPr>
              <p:cNvPr id="85312" name="Line 181"/>
              <p:cNvSpPr>
                <a:spLocks noChangeShapeType="1"/>
              </p:cNvSpPr>
              <p:nvPr/>
            </p:nvSpPr>
            <p:spPr bwMode="auto">
              <a:xfrm>
                <a:off x="3467" y="2699"/>
                <a:ext cx="0" cy="152"/>
              </a:xfrm>
              <a:prstGeom prst="line">
                <a:avLst/>
              </a:prstGeom>
              <a:noFill/>
              <a:ln w="18811">
                <a:solidFill>
                  <a:srgbClr val="808080"/>
                </a:solidFill>
                <a:round/>
                <a:headEnd/>
                <a:tailEnd/>
              </a:ln>
            </p:spPr>
            <p:txBody>
              <a:bodyPr wrap="none" anchor="ctr"/>
              <a:lstStyle/>
              <a:p>
                <a:endParaRPr lang="en-US"/>
              </a:p>
            </p:txBody>
          </p:sp>
          <p:sp>
            <p:nvSpPr>
              <p:cNvPr id="85313" name="Line 182"/>
              <p:cNvSpPr>
                <a:spLocks noChangeShapeType="1"/>
              </p:cNvSpPr>
              <p:nvPr/>
            </p:nvSpPr>
            <p:spPr bwMode="auto">
              <a:xfrm>
                <a:off x="3480" y="2699"/>
                <a:ext cx="0" cy="152"/>
              </a:xfrm>
              <a:prstGeom prst="line">
                <a:avLst/>
              </a:prstGeom>
              <a:noFill/>
              <a:ln w="18811">
                <a:solidFill>
                  <a:srgbClr val="808080"/>
                </a:solidFill>
                <a:round/>
                <a:headEnd/>
                <a:tailEnd/>
              </a:ln>
            </p:spPr>
            <p:txBody>
              <a:bodyPr wrap="none" anchor="ctr"/>
              <a:lstStyle/>
              <a:p>
                <a:endParaRPr lang="en-US"/>
              </a:p>
            </p:txBody>
          </p:sp>
          <p:sp>
            <p:nvSpPr>
              <p:cNvPr id="85314" name="Line 183"/>
              <p:cNvSpPr>
                <a:spLocks noChangeShapeType="1"/>
              </p:cNvSpPr>
              <p:nvPr/>
            </p:nvSpPr>
            <p:spPr bwMode="auto">
              <a:xfrm>
                <a:off x="3492" y="2699"/>
                <a:ext cx="0" cy="152"/>
              </a:xfrm>
              <a:prstGeom prst="line">
                <a:avLst/>
              </a:prstGeom>
              <a:noFill/>
              <a:ln w="18811">
                <a:solidFill>
                  <a:srgbClr val="808080"/>
                </a:solidFill>
                <a:round/>
                <a:headEnd/>
                <a:tailEnd/>
              </a:ln>
            </p:spPr>
            <p:txBody>
              <a:bodyPr wrap="none" anchor="ctr"/>
              <a:lstStyle/>
              <a:p>
                <a:endParaRPr lang="en-US"/>
              </a:p>
            </p:txBody>
          </p:sp>
          <p:sp>
            <p:nvSpPr>
              <p:cNvPr id="85315" name="Line 184"/>
              <p:cNvSpPr>
                <a:spLocks noChangeShapeType="1"/>
              </p:cNvSpPr>
              <p:nvPr/>
            </p:nvSpPr>
            <p:spPr bwMode="auto">
              <a:xfrm>
                <a:off x="3505" y="2699"/>
                <a:ext cx="0" cy="152"/>
              </a:xfrm>
              <a:prstGeom prst="line">
                <a:avLst/>
              </a:prstGeom>
              <a:noFill/>
              <a:ln w="18811">
                <a:solidFill>
                  <a:srgbClr val="808080"/>
                </a:solidFill>
                <a:round/>
                <a:headEnd/>
                <a:tailEnd/>
              </a:ln>
            </p:spPr>
            <p:txBody>
              <a:bodyPr wrap="none" anchor="ctr"/>
              <a:lstStyle/>
              <a:p>
                <a:endParaRPr lang="en-US"/>
              </a:p>
            </p:txBody>
          </p:sp>
          <p:sp>
            <p:nvSpPr>
              <p:cNvPr id="85316" name="Line 185"/>
              <p:cNvSpPr>
                <a:spLocks noChangeShapeType="1"/>
              </p:cNvSpPr>
              <p:nvPr/>
            </p:nvSpPr>
            <p:spPr bwMode="auto">
              <a:xfrm>
                <a:off x="3517" y="2699"/>
                <a:ext cx="0" cy="152"/>
              </a:xfrm>
              <a:prstGeom prst="line">
                <a:avLst/>
              </a:prstGeom>
              <a:noFill/>
              <a:ln w="18811">
                <a:solidFill>
                  <a:srgbClr val="808080"/>
                </a:solidFill>
                <a:round/>
                <a:headEnd/>
                <a:tailEnd/>
              </a:ln>
            </p:spPr>
            <p:txBody>
              <a:bodyPr wrap="none" anchor="ctr"/>
              <a:lstStyle/>
              <a:p>
                <a:endParaRPr lang="en-US"/>
              </a:p>
            </p:txBody>
          </p:sp>
          <p:sp>
            <p:nvSpPr>
              <p:cNvPr id="85317" name="Line 186"/>
              <p:cNvSpPr>
                <a:spLocks noChangeShapeType="1"/>
              </p:cNvSpPr>
              <p:nvPr/>
            </p:nvSpPr>
            <p:spPr bwMode="auto">
              <a:xfrm>
                <a:off x="3530" y="2699"/>
                <a:ext cx="0" cy="152"/>
              </a:xfrm>
              <a:prstGeom prst="line">
                <a:avLst/>
              </a:prstGeom>
              <a:noFill/>
              <a:ln w="18811">
                <a:solidFill>
                  <a:srgbClr val="808080"/>
                </a:solidFill>
                <a:round/>
                <a:headEnd/>
                <a:tailEnd/>
              </a:ln>
            </p:spPr>
            <p:txBody>
              <a:bodyPr wrap="none" anchor="ctr"/>
              <a:lstStyle/>
              <a:p>
                <a:endParaRPr lang="en-US"/>
              </a:p>
            </p:txBody>
          </p:sp>
          <p:sp>
            <p:nvSpPr>
              <p:cNvPr id="85318" name="Line 187"/>
              <p:cNvSpPr>
                <a:spLocks noChangeShapeType="1"/>
              </p:cNvSpPr>
              <p:nvPr/>
            </p:nvSpPr>
            <p:spPr bwMode="auto">
              <a:xfrm>
                <a:off x="3543" y="2699"/>
                <a:ext cx="0" cy="152"/>
              </a:xfrm>
              <a:prstGeom prst="line">
                <a:avLst/>
              </a:prstGeom>
              <a:noFill/>
              <a:ln w="18811">
                <a:solidFill>
                  <a:srgbClr val="808080"/>
                </a:solidFill>
                <a:round/>
                <a:headEnd/>
                <a:tailEnd/>
              </a:ln>
            </p:spPr>
            <p:txBody>
              <a:bodyPr wrap="none" anchor="ctr"/>
              <a:lstStyle/>
              <a:p>
                <a:endParaRPr lang="en-US"/>
              </a:p>
            </p:txBody>
          </p:sp>
        </p:grpSp>
        <p:sp>
          <p:nvSpPr>
            <p:cNvPr id="85243"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244"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45"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46"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47"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0" name="Group 193"/>
            <p:cNvGrpSpPr>
              <a:grpSpLocks/>
            </p:cNvGrpSpPr>
            <p:nvPr/>
          </p:nvGrpSpPr>
          <p:grpSpPr bwMode="auto">
            <a:xfrm>
              <a:off x="3305" y="2958"/>
              <a:ext cx="238" cy="152"/>
              <a:chOff x="3305" y="2958"/>
              <a:chExt cx="238" cy="152"/>
            </a:xfrm>
          </p:grpSpPr>
          <p:sp>
            <p:nvSpPr>
              <p:cNvPr id="85279" name="Line 194"/>
              <p:cNvSpPr>
                <a:spLocks noChangeShapeType="1"/>
              </p:cNvSpPr>
              <p:nvPr/>
            </p:nvSpPr>
            <p:spPr bwMode="auto">
              <a:xfrm>
                <a:off x="3305" y="2958"/>
                <a:ext cx="0" cy="152"/>
              </a:xfrm>
              <a:prstGeom prst="line">
                <a:avLst/>
              </a:prstGeom>
              <a:noFill/>
              <a:ln w="18811">
                <a:solidFill>
                  <a:srgbClr val="808080"/>
                </a:solidFill>
                <a:round/>
                <a:headEnd/>
                <a:tailEnd/>
              </a:ln>
            </p:spPr>
            <p:txBody>
              <a:bodyPr wrap="none" anchor="ctr"/>
              <a:lstStyle/>
              <a:p>
                <a:endParaRPr lang="en-US"/>
              </a:p>
            </p:txBody>
          </p:sp>
          <p:sp>
            <p:nvSpPr>
              <p:cNvPr id="85280" name="Line 195"/>
              <p:cNvSpPr>
                <a:spLocks noChangeShapeType="1"/>
              </p:cNvSpPr>
              <p:nvPr/>
            </p:nvSpPr>
            <p:spPr bwMode="auto">
              <a:xfrm>
                <a:off x="3318" y="2958"/>
                <a:ext cx="0" cy="152"/>
              </a:xfrm>
              <a:prstGeom prst="line">
                <a:avLst/>
              </a:prstGeom>
              <a:noFill/>
              <a:ln w="18811">
                <a:solidFill>
                  <a:srgbClr val="808080"/>
                </a:solidFill>
                <a:round/>
                <a:headEnd/>
                <a:tailEnd/>
              </a:ln>
            </p:spPr>
            <p:txBody>
              <a:bodyPr wrap="none" anchor="ctr"/>
              <a:lstStyle/>
              <a:p>
                <a:endParaRPr lang="en-US"/>
              </a:p>
            </p:txBody>
          </p:sp>
          <p:sp>
            <p:nvSpPr>
              <p:cNvPr id="85281" name="Line 196"/>
              <p:cNvSpPr>
                <a:spLocks noChangeShapeType="1"/>
              </p:cNvSpPr>
              <p:nvPr/>
            </p:nvSpPr>
            <p:spPr bwMode="auto">
              <a:xfrm>
                <a:off x="3329" y="2958"/>
                <a:ext cx="0" cy="152"/>
              </a:xfrm>
              <a:prstGeom prst="line">
                <a:avLst/>
              </a:prstGeom>
              <a:noFill/>
              <a:ln w="18811">
                <a:solidFill>
                  <a:srgbClr val="808080"/>
                </a:solidFill>
                <a:round/>
                <a:headEnd/>
                <a:tailEnd/>
              </a:ln>
            </p:spPr>
            <p:txBody>
              <a:bodyPr wrap="none" anchor="ctr"/>
              <a:lstStyle/>
              <a:p>
                <a:endParaRPr lang="en-US"/>
              </a:p>
            </p:txBody>
          </p:sp>
          <p:sp>
            <p:nvSpPr>
              <p:cNvPr id="85282" name="Line 197"/>
              <p:cNvSpPr>
                <a:spLocks noChangeShapeType="1"/>
              </p:cNvSpPr>
              <p:nvPr/>
            </p:nvSpPr>
            <p:spPr bwMode="auto">
              <a:xfrm>
                <a:off x="3341" y="2958"/>
                <a:ext cx="0" cy="152"/>
              </a:xfrm>
              <a:prstGeom prst="line">
                <a:avLst/>
              </a:prstGeom>
              <a:noFill/>
              <a:ln w="18811">
                <a:solidFill>
                  <a:srgbClr val="808080"/>
                </a:solidFill>
                <a:round/>
                <a:headEnd/>
                <a:tailEnd/>
              </a:ln>
            </p:spPr>
            <p:txBody>
              <a:bodyPr wrap="none" anchor="ctr"/>
              <a:lstStyle/>
              <a:p>
                <a:endParaRPr lang="en-US"/>
              </a:p>
            </p:txBody>
          </p:sp>
          <p:sp>
            <p:nvSpPr>
              <p:cNvPr id="85283" name="Line 198"/>
              <p:cNvSpPr>
                <a:spLocks noChangeShapeType="1"/>
              </p:cNvSpPr>
              <p:nvPr/>
            </p:nvSpPr>
            <p:spPr bwMode="auto">
              <a:xfrm>
                <a:off x="3354" y="2958"/>
                <a:ext cx="0" cy="152"/>
              </a:xfrm>
              <a:prstGeom prst="line">
                <a:avLst/>
              </a:prstGeom>
              <a:noFill/>
              <a:ln w="18811">
                <a:solidFill>
                  <a:srgbClr val="808080"/>
                </a:solidFill>
                <a:round/>
                <a:headEnd/>
                <a:tailEnd/>
              </a:ln>
            </p:spPr>
            <p:txBody>
              <a:bodyPr wrap="none" anchor="ctr"/>
              <a:lstStyle/>
              <a:p>
                <a:endParaRPr lang="en-US"/>
              </a:p>
            </p:txBody>
          </p:sp>
          <p:sp>
            <p:nvSpPr>
              <p:cNvPr id="85284" name="Line 199"/>
              <p:cNvSpPr>
                <a:spLocks noChangeShapeType="1"/>
              </p:cNvSpPr>
              <p:nvPr/>
            </p:nvSpPr>
            <p:spPr bwMode="auto">
              <a:xfrm>
                <a:off x="3366" y="2958"/>
                <a:ext cx="0" cy="152"/>
              </a:xfrm>
              <a:prstGeom prst="line">
                <a:avLst/>
              </a:prstGeom>
              <a:noFill/>
              <a:ln w="18811">
                <a:solidFill>
                  <a:srgbClr val="808080"/>
                </a:solidFill>
                <a:round/>
                <a:headEnd/>
                <a:tailEnd/>
              </a:ln>
            </p:spPr>
            <p:txBody>
              <a:bodyPr wrap="none" anchor="ctr"/>
              <a:lstStyle/>
              <a:p>
                <a:endParaRPr lang="en-US"/>
              </a:p>
            </p:txBody>
          </p:sp>
          <p:sp>
            <p:nvSpPr>
              <p:cNvPr id="85285" name="Line 200"/>
              <p:cNvSpPr>
                <a:spLocks noChangeShapeType="1"/>
              </p:cNvSpPr>
              <p:nvPr/>
            </p:nvSpPr>
            <p:spPr bwMode="auto">
              <a:xfrm>
                <a:off x="3379" y="2958"/>
                <a:ext cx="0" cy="152"/>
              </a:xfrm>
              <a:prstGeom prst="line">
                <a:avLst/>
              </a:prstGeom>
              <a:noFill/>
              <a:ln w="18811">
                <a:solidFill>
                  <a:srgbClr val="808080"/>
                </a:solidFill>
                <a:round/>
                <a:headEnd/>
                <a:tailEnd/>
              </a:ln>
            </p:spPr>
            <p:txBody>
              <a:bodyPr wrap="none" anchor="ctr"/>
              <a:lstStyle/>
              <a:p>
                <a:endParaRPr lang="en-US"/>
              </a:p>
            </p:txBody>
          </p:sp>
          <p:sp>
            <p:nvSpPr>
              <p:cNvPr id="85286" name="Line 201"/>
              <p:cNvSpPr>
                <a:spLocks noChangeShapeType="1"/>
              </p:cNvSpPr>
              <p:nvPr/>
            </p:nvSpPr>
            <p:spPr bwMode="auto">
              <a:xfrm>
                <a:off x="3392" y="2958"/>
                <a:ext cx="0" cy="152"/>
              </a:xfrm>
              <a:prstGeom prst="line">
                <a:avLst/>
              </a:prstGeom>
              <a:noFill/>
              <a:ln w="18811">
                <a:solidFill>
                  <a:srgbClr val="808080"/>
                </a:solidFill>
                <a:round/>
                <a:headEnd/>
                <a:tailEnd/>
              </a:ln>
            </p:spPr>
            <p:txBody>
              <a:bodyPr wrap="none" anchor="ctr"/>
              <a:lstStyle/>
              <a:p>
                <a:endParaRPr lang="en-US"/>
              </a:p>
            </p:txBody>
          </p:sp>
          <p:sp>
            <p:nvSpPr>
              <p:cNvPr id="85287" name="Line 202"/>
              <p:cNvSpPr>
                <a:spLocks noChangeShapeType="1"/>
              </p:cNvSpPr>
              <p:nvPr/>
            </p:nvSpPr>
            <p:spPr bwMode="auto">
              <a:xfrm>
                <a:off x="3406" y="2958"/>
                <a:ext cx="0" cy="152"/>
              </a:xfrm>
              <a:prstGeom prst="line">
                <a:avLst/>
              </a:prstGeom>
              <a:noFill/>
              <a:ln w="18811">
                <a:solidFill>
                  <a:srgbClr val="808080"/>
                </a:solidFill>
                <a:round/>
                <a:headEnd/>
                <a:tailEnd/>
              </a:ln>
            </p:spPr>
            <p:txBody>
              <a:bodyPr wrap="none" anchor="ctr"/>
              <a:lstStyle/>
              <a:p>
                <a:endParaRPr lang="en-US"/>
              </a:p>
            </p:txBody>
          </p:sp>
          <p:sp>
            <p:nvSpPr>
              <p:cNvPr id="85288" name="Line 203"/>
              <p:cNvSpPr>
                <a:spLocks noChangeShapeType="1"/>
              </p:cNvSpPr>
              <p:nvPr/>
            </p:nvSpPr>
            <p:spPr bwMode="auto">
              <a:xfrm>
                <a:off x="3417" y="2958"/>
                <a:ext cx="0" cy="152"/>
              </a:xfrm>
              <a:prstGeom prst="line">
                <a:avLst/>
              </a:prstGeom>
              <a:noFill/>
              <a:ln w="18811">
                <a:solidFill>
                  <a:srgbClr val="808080"/>
                </a:solidFill>
                <a:round/>
                <a:headEnd/>
                <a:tailEnd/>
              </a:ln>
            </p:spPr>
            <p:txBody>
              <a:bodyPr wrap="none" anchor="ctr"/>
              <a:lstStyle/>
              <a:p>
                <a:endParaRPr lang="en-US"/>
              </a:p>
            </p:txBody>
          </p:sp>
          <p:sp>
            <p:nvSpPr>
              <p:cNvPr id="85289" name="Line 204"/>
              <p:cNvSpPr>
                <a:spLocks noChangeShapeType="1"/>
              </p:cNvSpPr>
              <p:nvPr/>
            </p:nvSpPr>
            <p:spPr bwMode="auto">
              <a:xfrm>
                <a:off x="3429" y="2958"/>
                <a:ext cx="0" cy="152"/>
              </a:xfrm>
              <a:prstGeom prst="line">
                <a:avLst/>
              </a:prstGeom>
              <a:noFill/>
              <a:ln w="18811">
                <a:solidFill>
                  <a:srgbClr val="808080"/>
                </a:solidFill>
                <a:round/>
                <a:headEnd/>
                <a:tailEnd/>
              </a:ln>
            </p:spPr>
            <p:txBody>
              <a:bodyPr wrap="none" anchor="ctr"/>
              <a:lstStyle/>
              <a:p>
                <a:endParaRPr lang="en-US"/>
              </a:p>
            </p:txBody>
          </p:sp>
          <p:sp>
            <p:nvSpPr>
              <p:cNvPr id="85290" name="Line 205"/>
              <p:cNvSpPr>
                <a:spLocks noChangeShapeType="1"/>
              </p:cNvSpPr>
              <p:nvPr/>
            </p:nvSpPr>
            <p:spPr bwMode="auto">
              <a:xfrm>
                <a:off x="3442" y="2958"/>
                <a:ext cx="0" cy="152"/>
              </a:xfrm>
              <a:prstGeom prst="line">
                <a:avLst/>
              </a:prstGeom>
              <a:noFill/>
              <a:ln w="18811">
                <a:solidFill>
                  <a:srgbClr val="808080"/>
                </a:solidFill>
                <a:round/>
                <a:headEnd/>
                <a:tailEnd/>
              </a:ln>
            </p:spPr>
            <p:txBody>
              <a:bodyPr wrap="none" anchor="ctr"/>
              <a:lstStyle/>
              <a:p>
                <a:endParaRPr lang="en-US"/>
              </a:p>
            </p:txBody>
          </p:sp>
          <p:sp>
            <p:nvSpPr>
              <p:cNvPr id="85291" name="Line 206"/>
              <p:cNvSpPr>
                <a:spLocks noChangeShapeType="1"/>
              </p:cNvSpPr>
              <p:nvPr/>
            </p:nvSpPr>
            <p:spPr bwMode="auto">
              <a:xfrm>
                <a:off x="3454" y="2958"/>
                <a:ext cx="0" cy="152"/>
              </a:xfrm>
              <a:prstGeom prst="line">
                <a:avLst/>
              </a:prstGeom>
              <a:noFill/>
              <a:ln w="18811">
                <a:solidFill>
                  <a:srgbClr val="808080"/>
                </a:solidFill>
                <a:round/>
                <a:headEnd/>
                <a:tailEnd/>
              </a:ln>
            </p:spPr>
            <p:txBody>
              <a:bodyPr wrap="none" anchor="ctr"/>
              <a:lstStyle/>
              <a:p>
                <a:endParaRPr lang="en-US"/>
              </a:p>
            </p:txBody>
          </p:sp>
          <p:sp>
            <p:nvSpPr>
              <p:cNvPr id="85292" name="Line 207"/>
              <p:cNvSpPr>
                <a:spLocks noChangeShapeType="1"/>
              </p:cNvSpPr>
              <p:nvPr/>
            </p:nvSpPr>
            <p:spPr bwMode="auto">
              <a:xfrm>
                <a:off x="3467" y="2958"/>
                <a:ext cx="0" cy="152"/>
              </a:xfrm>
              <a:prstGeom prst="line">
                <a:avLst/>
              </a:prstGeom>
              <a:noFill/>
              <a:ln w="18811">
                <a:solidFill>
                  <a:srgbClr val="808080"/>
                </a:solidFill>
                <a:round/>
                <a:headEnd/>
                <a:tailEnd/>
              </a:ln>
            </p:spPr>
            <p:txBody>
              <a:bodyPr wrap="none" anchor="ctr"/>
              <a:lstStyle/>
              <a:p>
                <a:endParaRPr lang="en-US"/>
              </a:p>
            </p:txBody>
          </p:sp>
          <p:sp>
            <p:nvSpPr>
              <p:cNvPr id="85293" name="Line 208"/>
              <p:cNvSpPr>
                <a:spLocks noChangeShapeType="1"/>
              </p:cNvSpPr>
              <p:nvPr/>
            </p:nvSpPr>
            <p:spPr bwMode="auto">
              <a:xfrm>
                <a:off x="3480" y="2958"/>
                <a:ext cx="0" cy="152"/>
              </a:xfrm>
              <a:prstGeom prst="line">
                <a:avLst/>
              </a:prstGeom>
              <a:noFill/>
              <a:ln w="18811">
                <a:solidFill>
                  <a:srgbClr val="808080"/>
                </a:solidFill>
                <a:round/>
                <a:headEnd/>
                <a:tailEnd/>
              </a:ln>
            </p:spPr>
            <p:txBody>
              <a:bodyPr wrap="none" anchor="ctr"/>
              <a:lstStyle/>
              <a:p>
                <a:endParaRPr lang="en-US"/>
              </a:p>
            </p:txBody>
          </p:sp>
          <p:sp>
            <p:nvSpPr>
              <p:cNvPr id="85294" name="Line 209"/>
              <p:cNvSpPr>
                <a:spLocks noChangeShapeType="1"/>
              </p:cNvSpPr>
              <p:nvPr/>
            </p:nvSpPr>
            <p:spPr bwMode="auto">
              <a:xfrm>
                <a:off x="3492" y="2958"/>
                <a:ext cx="0" cy="152"/>
              </a:xfrm>
              <a:prstGeom prst="line">
                <a:avLst/>
              </a:prstGeom>
              <a:noFill/>
              <a:ln w="18811">
                <a:solidFill>
                  <a:srgbClr val="808080"/>
                </a:solidFill>
                <a:round/>
                <a:headEnd/>
                <a:tailEnd/>
              </a:ln>
            </p:spPr>
            <p:txBody>
              <a:bodyPr wrap="none" anchor="ctr"/>
              <a:lstStyle/>
              <a:p>
                <a:endParaRPr lang="en-US"/>
              </a:p>
            </p:txBody>
          </p:sp>
          <p:sp>
            <p:nvSpPr>
              <p:cNvPr id="85295" name="Line 210"/>
              <p:cNvSpPr>
                <a:spLocks noChangeShapeType="1"/>
              </p:cNvSpPr>
              <p:nvPr/>
            </p:nvSpPr>
            <p:spPr bwMode="auto">
              <a:xfrm>
                <a:off x="3505" y="2958"/>
                <a:ext cx="0" cy="152"/>
              </a:xfrm>
              <a:prstGeom prst="line">
                <a:avLst/>
              </a:prstGeom>
              <a:noFill/>
              <a:ln w="18811">
                <a:solidFill>
                  <a:srgbClr val="808080"/>
                </a:solidFill>
                <a:round/>
                <a:headEnd/>
                <a:tailEnd/>
              </a:ln>
            </p:spPr>
            <p:txBody>
              <a:bodyPr wrap="none" anchor="ctr"/>
              <a:lstStyle/>
              <a:p>
                <a:endParaRPr lang="en-US"/>
              </a:p>
            </p:txBody>
          </p:sp>
          <p:sp>
            <p:nvSpPr>
              <p:cNvPr id="85296" name="Line 211"/>
              <p:cNvSpPr>
                <a:spLocks noChangeShapeType="1"/>
              </p:cNvSpPr>
              <p:nvPr/>
            </p:nvSpPr>
            <p:spPr bwMode="auto">
              <a:xfrm>
                <a:off x="3517" y="2958"/>
                <a:ext cx="0" cy="152"/>
              </a:xfrm>
              <a:prstGeom prst="line">
                <a:avLst/>
              </a:prstGeom>
              <a:noFill/>
              <a:ln w="18811">
                <a:solidFill>
                  <a:srgbClr val="808080"/>
                </a:solidFill>
                <a:round/>
                <a:headEnd/>
                <a:tailEnd/>
              </a:ln>
            </p:spPr>
            <p:txBody>
              <a:bodyPr wrap="none" anchor="ctr"/>
              <a:lstStyle/>
              <a:p>
                <a:endParaRPr lang="en-US"/>
              </a:p>
            </p:txBody>
          </p:sp>
          <p:sp>
            <p:nvSpPr>
              <p:cNvPr id="85297" name="Line 212"/>
              <p:cNvSpPr>
                <a:spLocks noChangeShapeType="1"/>
              </p:cNvSpPr>
              <p:nvPr/>
            </p:nvSpPr>
            <p:spPr bwMode="auto">
              <a:xfrm>
                <a:off x="3530" y="2958"/>
                <a:ext cx="0" cy="152"/>
              </a:xfrm>
              <a:prstGeom prst="line">
                <a:avLst/>
              </a:prstGeom>
              <a:noFill/>
              <a:ln w="18811">
                <a:solidFill>
                  <a:srgbClr val="808080"/>
                </a:solidFill>
                <a:round/>
                <a:headEnd/>
                <a:tailEnd/>
              </a:ln>
            </p:spPr>
            <p:txBody>
              <a:bodyPr wrap="none" anchor="ctr"/>
              <a:lstStyle/>
              <a:p>
                <a:endParaRPr lang="en-US"/>
              </a:p>
            </p:txBody>
          </p:sp>
          <p:sp>
            <p:nvSpPr>
              <p:cNvPr id="85298" name="Line 213"/>
              <p:cNvSpPr>
                <a:spLocks noChangeShapeType="1"/>
              </p:cNvSpPr>
              <p:nvPr/>
            </p:nvSpPr>
            <p:spPr bwMode="auto">
              <a:xfrm>
                <a:off x="3543" y="2958"/>
                <a:ext cx="0" cy="152"/>
              </a:xfrm>
              <a:prstGeom prst="line">
                <a:avLst/>
              </a:prstGeom>
              <a:noFill/>
              <a:ln w="18811">
                <a:solidFill>
                  <a:srgbClr val="808080"/>
                </a:solidFill>
                <a:round/>
                <a:headEnd/>
                <a:tailEnd/>
              </a:ln>
            </p:spPr>
            <p:txBody>
              <a:bodyPr wrap="none" anchor="ctr"/>
              <a:lstStyle/>
              <a:p>
                <a:endParaRPr lang="en-US"/>
              </a:p>
            </p:txBody>
          </p:sp>
        </p:grpSp>
        <p:sp>
          <p:nvSpPr>
            <p:cNvPr id="85249"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250"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51"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52"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253"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1" name="Group 219"/>
            <p:cNvGrpSpPr>
              <a:grpSpLocks/>
            </p:cNvGrpSpPr>
            <p:nvPr/>
          </p:nvGrpSpPr>
          <p:grpSpPr bwMode="auto">
            <a:xfrm>
              <a:off x="3305" y="3205"/>
              <a:ext cx="238" cy="152"/>
              <a:chOff x="3305" y="3205"/>
              <a:chExt cx="238" cy="152"/>
            </a:xfrm>
          </p:grpSpPr>
          <p:sp>
            <p:nvSpPr>
              <p:cNvPr id="85259" name="Line 220"/>
              <p:cNvSpPr>
                <a:spLocks noChangeShapeType="1"/>
              </p:cNvSpPr>
              <p:nvPr/>
            </p:nvSpPr>
            <p:spPr bwMode="auto">
              <a:xfrm>
                <a:off x="3305" y="3205"/>
                <a:ext cx="0" cy="152"/>
              </a:xfrm>
              <a:prstGeom prst="line">
                <a:avLst/>
              </a:prstGeom>
              <a:noFill/>
              <a:ln w="18811">
                <a:solidFill>
                  <a:srgbClr val="808080"/>
                </a:solidFill>
                <a:round/>
                <a:headEnd/>
                <a:tailEnd/>
              </a:ln>
            </p:spPr>
            <p:txBody>
              <a:bodyPr wrap="none" anchor="ctr"/>
              <a:lstStyle/>
              <a:p>
                <a:endParaRPr lang="en-US"/>
              </a:p>
            </p:txBody>
          </p:sp>
          <p:sp>
            <p:nvSpPr>
              <p:cNvPr id="85260" name="Line 221"/>
              <p:cNvSpPr>
                <a:spLocks noChangeShapeType="1"/>
              </p:cNvSpPr>
              <p:nvPr/>
            </p:nvSpPr>
            <p:spPr bwMode="auto">
              <a:xfrm>
                <a:off x="3318" y="3205"/>
                <a:ext cx="0" cy="152"/>
              </a:xfrm>
              <a:prstGeom prst="line">
                <a:avLst/>
              </a:prstGeom>
              <a:noFill/>
              <a:ln w="18811">
                <a:solidFill>
                  <a:srgbClr val="808080"/>
                </a:solidFill>
                <a:round/>
                <a:headEnd/>
                <a:tailEnd/>
              </a:ln>
            </p:spPr>
            <p:txBody>
              <a:bodyPr wrap="none" anchor="ctr"/>
              <a:lstStyle/>
              <a:p>
                <a:endParaRPr lang="en-US"/>
              </a:p>
            </p:txBody>
          </p:sp>
          <p:sp>
            <p:nvSpPr>
              <p:cNvPr id="85261" name="Line 222"/>
              <p:cNvSpPr>
                <a:spLocks noChangeShapeType="1"/>
              </p:cNvSpPr>
              <p:nvPr/>
            </p:nvSpPr>
            <p:spPr bwMode="auto">
              <a:xfrm>
                <a:off x="3329" y="3205"/>
                <a:ext cx="0" cy="152"/>
              </a:xfrm>
              <a:prstGeom prst="line">
                <a:avLst/>
              </a:prstGeom>
              <a:noFill/>
              <a:ln w="18811">
                <a:solidFill>
                  <a:srgbClr val="808080"/>
                </a:solidFill>
                <a:round/>
                <a:headEnd/>
                <a:tailEnd/>
              </a:ln>
            </p:spPr>
            <p:txBody>
              <a:bodyPr wrap="none" anchor="ctr"/>
              <a:lstStyle/>
              <a:p>
                <a:endParaRPr lang="en-US"/>
              </a:p>
            </p:txBody>
          </p:sp>
          <p:sp>
            <p:nvSpPr>
              <p:cNvPr id="85262" name="Line 223"/>
              <p:cNvSpPr>
                <a:spLocks noChangeShapeType="1"/>
              </p:cNvSpPr>
              <p:nvPr/>
            </p:nvSpPr>
            <p:spPr bwMode="auto">
              <a:xfrm>
                <a:off x="3341" y="3205"/>
                <a:ext cx="0" cy="152"/>
              </a:xfrm>
              <a:prstGeom prst="line">
                <a:avLst/>
              </a:prstGeom>
              <a:noFill/>
              <a:ln w="18811">
                <a:solidFill>
                  <a:srgbClr val="808080"/>
                </a:solidFill>
                <a:round/>
                <a:headEnd/>
                <a:tailEnd/>
              </a:ln>
            </p:spPr>
            <p:txBody>
              <a:bodyPr wrap="none" anchor="ctr"/>
              <a:lstStyle/>
              <a:p>
                <a:endParaRPr lang="en-US"/>
              </a:p>
            </p:txBody>
          </p:sp>
          <p:sp>
            <p:nvSpPr>
              <p:cNvPr id="85263" name="Line 224"/>
              <p:cNvSpPr>
                <a:spLocks noChangeShapeType="1"/>
              </p:cNvSpPr>
              <p:nvPr/>
            </p:nvSpPr>
            <p:spPr bwMode="auto">
              <a:xfrm>
                <a:off x="3354" y="3205"/>
                <a:ext cx="0" cy="152"/>
              </a:xfrm>
              <a:prstGeom prst="line">
                <a:avLst/>
              </a:prstGeom>
              <a:noFill/>
              <a:ln w="18811">
                <a:solidFill>
                  <a:srgbClr val="808080"/>
                </a:solidFill>
                <a:round/>
                <a:headEnd/>
                <a:tailEnd/>
              </a:ln>
            </p:spPr>
            <p:txBody>
              <a:bodyPr wrap="none" anchor="ctr"/>
              <a:lstStyle/>
              <a:p>
                <a:endParaRPr lang="en-US"/>
              </a:p>
            </p:txBody>
          </p:sp>
          <p:sp>
            <p:nvSpPr>
              <p:cNvPr id="85264" name="Line 225"/>
              <p:cNvSpPr>
                <a:spLocks noChangeShapeType="1"/>
              </p:cNvSpPr>
              <p:nvPr/>
            </p:nvSpPr>
            <p:spPr bwMode="auto">
              <a:xfrm>
                <a:off x="3366" y="3205"/>
                <a:ext cx="0" cy="152"/>
              </a:xfrm>
              <a:prstGeom prst="line">
                <a:avLst/>
              </a:prstGeom>
              <a:noFill/>
              <a:ln w="18811">
                <a:solidFill>
                  <a:srgbClr val="808080"/>
                </a:solidFill>
                <a:round/>
                <a:headEnd/>
                <a:tailEnd/>
              </a:ln>
            </p:spPr>
            <p:txBody>
              <a:bodyPr wrap="none" anchor="ctr"/>
              <a:lstStyle/>
              <a:p>
                <a:endParaRPr lang="en-US"/>
              </a:p>
            </p:txBody>
          </p:sp>
          <p:sp>
            <p:nvSpPr>
              <p:cNvPr id="85265" name="Line 226"/>
              <p:cNvSpPr>
                <a:spLocks noChangeShapeType="1"/>
              </p:cNvSpPr>
              <p:nvPr/>
            </p:nvSpPr>
            <p:spPr bwMode="auto">
              <a:xfrm>
                <a:off x="3379" y="3205"/>
                <a:ext cx="0" cy="152"/>
              </a:xfrm>
              <a:prstGeom prst="line">
                <a:avLst/>
              </a:prstGeom>
              <a:noFill/>
              <a:ln w="18811">
                <a:solidFill>
                  <a:srgbClr val="808080"/>
                </a:solidFill>
                <a:round/>
                <a:headEnd/>
                <a:tailEnd/>
              </a:ln>
            </p:spPr>
            <p:txBody>
              <a:bodyPr wrap="none" anchor="ctr"/>
              <a:lstStyle/>
              <a:p>
                <a:endParaRPr lang="en-US"/>
              </a:p>
            </p:txBody>
          </p:sp>
          <p:sp>
            <p:nvSpPr>
              <p:cNvPr id="85266" name="Line 227"/>
              <p:cNvSpPr>
                <a:spLocks noChangeShapeType="1"/>
              </p:cNvSpPr>
              <p:nvPr/>
            </p:nvSpPr>
            <p:spPr bwMode="auto">
              <a:xfrm>
                <a:off x="3392" y="3205"/>
                <a:ext cx="0" cy="152"/>
              </a:xfrm>
              <a:prstGeom prst="line">
                <a:avLst/>
              </a:prstGeom>
              <a:noFill/>
              <a:ln w="18811">
                <a:solidFill>
                  <a:srgbClr val="808080"/>
                </a:solidFill>
                <a:round/>
                <a:headEnd/>
                <a:tailEnd/>
              </a:ln>
            </p:spPr>
            <p:txBody>
              <a:bodyPr wrap="none" anchor="ctr"/>
              <a:lstStyle/>
              <a:p>
                <a:endParaRPr lang="en-US"/>
              </a:p>
            </p:txBody>
          </p:sp>
          <p:sp>
            <p:nvSpPr>
              <p:cNvPr id="85267" name="Line 228"/>
              <p:cNvSpPr>
                <a:spLocks noChangeShapeType="1"/>
              </p:cNvSpPr>
              <p:nvPr/>
            </p:nvSpPr>
            <p:spPr bwMode="auto">
              <a:xfrm>
                <a:off x="3406" y="3205"/>
                <a:ext cx="0" cy="152"/>
              </a:xfrm>
              <a:prstGeom prst="line">
                <a:avLst/>
              </a:prstGeom>
              <a:noFill/>
              <a:ln w="18811">
                <a:solidFill>
                  <a:srgbClr val="808080"/>
                </a:solidFill>
                <a:round/>
                <a:headEnd/>
                <a:tailEnd/>
              </a:ln>
            </p:spPr>
            <p:txBody>
              <a:bodyPr wrap="none" anchor="ctr"/>
              <a:lstStyle/>
              <a:p>
                <a:endParaRPr lang="en-US"/>
              </a:p>
            </p:txBody>
          </p:sp>
          <p:sp>
            <p:nvSpPr>
              <p:cNvPr id="85268" name="Line 229"/>
              <p:cNvSpPr>
                <a:spLocks noChangeShapeType="1"/>
              </p:cNvSpPr>
              <p:nvPr/>
            </p:nvSpPr>
            <p:spPr bwMode="auto">
              <a:xfrm>
                <a:off x="3417" y="3205"/>
                <a:ext cx="0" cy="152"/>
              </a:xfrm>
              <a:prstGeom prst="line">
                <a:avLst/>
              </a:prstGeom>
              <a:noFill/>
              <a:ln w="18811">
                <a:solidFill>
                  <a:srgbClr val="808080"/>
                </a:solidFill>
                <a:round/>
                <a:headEnd/>
                <a:tailEnd/>
              </a:ln>
            </p:spPr>
            <p:txBody>
              <a:bodyPr wrap="none" anchor="ctr"/>
              <a:lstStyle/>
              <a:p>
                <a:endParaRPr lang="en-US"/>
              </a:p>
            </p:txBody>
          </p:sp>
          <p:sp>
            <p:nvSpPr>
              <p:cNvPr id="85269" name="Line 230"/>
              <p:cNvSpPr>
                <a:spLocks noChangeShapeType="1"/>
              </p:cNvSpPr>
              <p:nvPr/>
            </p:nvSpPr>
            <p:spPr bwMode="auto">
              <a:xfrm>
                <a:off x="3429" y="3205"/>
                <a:ext cx="0" cy="152"/>
              </a:xfrm>
              <a:prstGeom prst="line">
                <a:avLst/>
              </a:prstGeom>
              <a:noFill/>
              <a:ln w="18811">
                <a:solidFill>
                  <a:srgbClr val="808080"/>
                </a:solidFill>
                <a:round/>
                <a:headEnd/>
                <a:tailEnd/>
              </a:ln>
            </p:spPr>
            <p:txBody>
              <a:bodyPr wrap="none" anchor="ctr"/>
              <a:lstStyle/>
              <a:p>
                <a:endParaRPr lang="en-US"/>
              </a:p>
            </p:txBody>
          </p:sp>
          <p:sp>
            <p:nvSpPr>
              <p:cNvPr id="85270" name="Line 231"/>
              <p:cNvSpPr>
                <a:spLocks noChangeShapeType="1"/>
              </p:cNvSpPr>
              <p:nvPr/>
            </p:nvSpPr>
            <p:spPr bwMode="auto">
              <a:xfrm>
                <a:off x="3442" y="3205"/>
                <a:ext cx="0" cy="152"/>
              </a:xfrm>
              <a:prstGeom prst="line">
                <a:avLst/>
              </a:prstGeom>
              <a:noFill/>
              <a:ln w="18811">
                <a:solidFill>
                  <a:srgbClr val="808080"/>
                </a:solidFill>
                <a:round/>
                <a:headEnd/>
                <a:tailEnd/>
              </a:ln>
            </p:spPr>
            <p:txBody>
              <a:bodyPr wrap="none" anchor="ctr"/>
              <a:lstStyle/>
              <a:p>
                <a:endParaRPr lang="en-US"/>
              </a:p>
            </p:txBody>
          </p:sp>
          <p:sp>
            <p:nvSpPr>
              <p:cNvPr id="85271" name="Line 232"/>
              <p:cNvSpPr>
                <a:spLocks noChangeShapeType="1"/>
              </p:cNvSpPr>
              <p:nvPr/>
            </p:nvSpPr>
            <p:spPr bwMode="auto">
              <a:xfrm>
                <a:off x="3454" y="3205"/>
                <a:ext cx="0" cy="152"/>
              </a:xfrm>
              <a:prstGeom prst="line">
                <a:avLst/>
              </a:prstGeom>
              <a:noFill/>
              <a:ln w="18811">
                <a:solidFill>
                  <a:srgbClr val="808080"/>
                </a:solidFill>
                <a:round/>
                <a:headEnd/>
                <a:tailEnd/>
              </a:ln>
            </p:spPr>
            <p:txBody>
              <a:bodyPr wrap="none" anchor="ctr"/>
              <a:lstStyle/>
              <a:p>
                <a:endParaRPr lang="en-US"/>
              </a:p>
            </p:txBody>
          </p:sp>
          <p:sp>
            <p:nvSpPr>
              <p:cNvPr id="85272" name="Line 233"/>
              <p:cNvSpPr>
                <a:spLocks noChangeShapeType="1"/>
              </p:cNvSpPr>
              <p:nvPr/>
            </p:nvSpPr>
            <p:spPr bwMode="auto">
              <a:xfrm>
                <a:off x="3467" y="3205"/>
                <a:ext cx="0" cy="152"/>
              </a:xfrm>
              <a:prstGeom prst="line">
                <a:avLst/>
              </a:prstGeom>
              <a:noFill/>
              <a:ln w="18811">
                <a:solidFill>
                  <a:srgbClr val="808080"/>
                </a:solidFill>
                <a:round/>
                <a:headEnd/>
                <a:tailEnd/>
              </a:ln>
            </p:spPr>
            <p:txBody>
              <a:bodyPr wrap="none" anchor="ctr"/>
              <a:lstStyle/>
              <a:p>
                <a:endParaRPr lang="en-US"/>
              </a:p>
            </p:txBody>
          </p:sp>
          <p:sp>
            <p:nvSpPr>
              <p:cNvPr id="85273" name="Line 234"/>
              <p:cNvSpPr>
                <a:spLocks noChangeShapeType="1"/>
              </p:cNvSpPr>
              <p:nvPr/>
            </p:nvSpPr>
            <p:spPr bwMode="auto">
              <a:xfrm>
                <a:off x="3480" y="3205"/>
                <a:ext cx="0" cy="152"/>
              </a:xfrm>
              <a:prstGeom prst="line">
                <a:avLst/>
              </a:prstGeom>
              <a:noFill/>
              <a:ln w="18811">
                <a:solidFill>
                  <a:srgbClr val="808080"/>
                </a:solidFill>
                <a:round/>
                <a:headEnd/>
                <a:tailEnd/>
              </a:ln>
            </p:spPr>
            <p:txBody>
              <a:bodyPr wrap="none" anchor="ctr"/>
              <a:lstStyle/>
              <a:p>
                <a:endParaRPr lang="en-US"/>
              </a:p>
            </p:txBody>
          </p:sp>
          <p:sp>
            <p:nvSpPr>
              <p:cNvPr id="85274" name="Line 235"/>
              <p:cNvSpPr>
                <a:spLocks noChangeShapeType="1"/>
              </p:cNvSpPr>
              <p:nvPr/>
            </p:nvSpPr>
            <p:spPr bwMode="auto">
              <a:xfrm>
                <a:off x="3492" y="3205"/>
                <a:ext cx="0" cy="152"/>
              </a:xfrm>
              <a:prstGeom prst="line">
                <a:avLst/>
              </a:prstGeom>
              <a:noFill/>
              <a:ln w="18811">
                <a:solidFill>
                  <a:srgbClr val="808080"/>
                </a:solidFill>
                <a:round/>
                <a:headEnd/>
                <a:tailEnd/>
              </a:ln>
            </p:spPr>
            <p:txBody>
              <a:bodyPr wrap="none" anchor="ctr"/>
              <a:lstStyle/>
              <a:p>
                <a:endParaRPr lang="en-US"/>
              </a:p>
            </p:txBody>
          </p:sp>
          <p:sp>
            <p:nvSpPr>
              <p:cNvPr id="85275" name="Line 236"/>
              <p:cNvSpPr>
                <a:spLocks noChangeShapeType="1"/>
              </p:cNvSpPr>
              <p:nvPr/>
            </p:nvSpPr>
            <p:spPr bwMode="auto">
              <a:xfrm>
                <a:off x="3505" y="3205"/>
                <a:ext cx="0" cy="152"/>
              </a:xfrm>
              <a:prstGeom prst="line">
                <a:avLst/>
              </a:prstGeom>
              <a:noFill/>
              <a:ln w="18811">
                <a:solidFill>
                  <a:srgbClr val="808080"/>
                </a:solidFill>
                <a:round/>
                <a:headEnd/>
                <a:tailEnd/>
              </a:ln>
            </p:spPr>
            <p:txBody>
              <a:bodyPr wrap="none" anchor="ctr"/>
              <a:lstStyle/>
              <a:p>
                <a:endParaRPr lang="en-US"/>
              </a:p>
            </p:txBody>
          </p:sp>
          <p:sp>
            <p:nvSpPr>
              <p:cNvPr id="85276" name="Line 237"/>
              <p:cNvSpPr>
                <a:spLocks noChangeShapeType="1"/>
              </p:cNvSpPr>
              <p:nvPr/>
            </p:nvSpPr>
            <p:spPr bwMode="auto">
              <a:xfrm>
                <a:off x="3517" y="3205"/>
                <a:ext cx="0" cy="152"/>
              </a:xfrm>
              <a:prstGeom prst="line">
                <a:avLst/>
              </a:prstGeom>
              <a:noFill/>
              <a:ln w="18811">
                <a:solidFill>
                  <a:srgbClr val="808080"/>
                </a:solidFill>
                <a:round/>
                <a:headEnd/>
                <a:tailEnd/>
              </a:ln>
            </p:spPr>
            <p:txBody>
              <a:bodyPr wrap="none" anchor="ctr"/>
              <a:lstStyle/>
              <a:p>
                <a:endParaRPr lang="en-US"/>
              </a:p>
            </p:txBody>
          </p:sp>
          <p:sp>
            <p:nvSpPr>
              <p:cNvPr id="85277" name="Line 238"/>
              <p:cNvSpPr>
                <a:spLocks noChangeShapeType="1"/>
              </p:cNvSpPr>
              <p:nvPr/>
            </p:nvSpPr>
            <p:spPr bwMode="auto">
              <a:xfrm>
                <a:off x="3530" y="3205"/>
                <a:ext cx="0" cy="152"/>
              </a:xfrm>
              <a:prstGeom prst="line">
                <a:avLst/>
              </a:prstGeom>
              <a:noFill/>
              <a:ln w="18811">
                <a:solidFill>
                  <a:srgbClr val="808080"/>
                </a:solidFill>
                <a:round/>
                <a:headEnd/>
                <a:tailEnd/>
              </a:ln>
            </p:spPr>
            <p:txBody>
              <a:bodyPr wrap="none" anchor="ctr"/>
              <a:lstStyle/>
              <a:p>
                <a:endParaRPr lang="en-US"/>
              </a:p>
            </p:txBody>
          </p:sp>
          <p:sp>
            <p:nvSpPr>
              <p:cNvPr id="85278" name="Line 239"/>
              <p:cNvSpPr>
                <a:spLocks noChangeShapeType="1"/>
              </p:cNvSpPr>
              <p:nvPr/>
            </p:nvSpPr>
            <p:spPr bwMode="auto">
              <a:xfrm>
                <a:off x="3543" y="3205"/>
                <a:ext cx="0" cy="152"/>
              </a:xfrm>
              <a:prstGeom prst="line">
                <a:avLst/>
              </a:prstGeom>
              <a:noFill/>
              <a:ln w="18811">
                <a:solidFill>
                  <a:srgbClr val="808080"/>
                </a:solidFill>
                <a:round/>
                <a:headEnd/>
                <a:tailEnd/>
              </a:ln>
            </p:spPr>
            <p:txBody>
              <a:bodyPr wrap="none" anchor="ctr"/>
              <a:lstStyle/>
              <a:p>
                <a:endParaRPr lang="en-US"/>
              </a:p>
            </p:txBody>
          </p:sp>
        </p:grpSp>
        <p:sp>
          <p:nvSpPr>
            <p:cNvPr id="85255"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256"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5257"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258"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5003" name="Text Box 244"/>
          <p:cNvSpPr txBox="1">
            <a:spLocks noChangeArrowheads="1"/>
          </p:cNvSpPr>
          <p:nvPr/>
        </p:nvSpPr>
        <p:spPr bwMode="auto">
          <a:xfrm>
            <a:off x="725488" y="5676900"/>
            <a:ext cx="178911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annie.west.sprockets.com</a:t>
            </a:r>
            <a:endParaRPr lang="en-US"/>
          </a:p>
        </p:txBody>
      </p:sp>
      <p:sp>
        <p:nvSpPr>
          <p:cNvPr id="85004" name="Text Box 245"/>
          <p:cNvSpPr txBox="1">
            <a:spLocks noChangeArrowheads="1"/>
          </p:cNvSpPr>
          <p:nvPr/>
        </p:nvSpPr>
        <p:spPr bwMode="auto">
          <a:xfrm>
            <a:off x="6400800" y="5334000"/>
            <a:ext cx="1220788"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f.gtld-servers.net</a:t>
            </a:r>
            <a:endParaRPr lang="en-US"/>
          </a:p>
        </p:txBody>
      </p:sp>
      <p:grpSp>
        <p:nvGrpSpPr>
          <p:cNvPr id="12" name="Group 246"/>
          <p:cNvGrpSpPr>
            <a:grpSpLocks/>
          </p:cNvGrpSpPr>
          <p:nvPr/>
        </p:nvGrpSpPr>
        <p:grpSpPr bwMode="auto">
          <a:xfrm>
            <a:off x="5986463" y="2457450"/>
            <a:ext cx="631825" cy="1076325"/>
            <a:chOff x="4148" y="1616"/>
            <a:chExt cx="438" cy="768"/>
          </a:xfrm>
        </p:grpSpPr>
        <p:sp>
          <p:nvSpPr>
            <p:cNvPr id="85113"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5114"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115" name="Line 249"/>
            <p:cNvSpPr>
              <a:spLocks noChangeShapeType="1"/>
            </p:cNvSpPr>
            <p:nvPr/>
          </p:nvSpPr>
          <p:spPr bwMode="auto">
            <a:xfrm>
              <a:off x="4171" y="1616"/>
              <a:ext cx="0" cy="734"/>
            </a:xfrm>
            <a:prstGeom prst="line">
              <a:avLst/>
            </a:prstGeom>
            <a:noFill/>
            <a:ln w="9405">
              <a:solidFill>
                <a:srgbClr val="2F2F2F"/>
              </a:solidFill>
              <a:round/>
              <a:headEnd/>
              <a:tailEnd/>
            </a:ln>
          </p:spPr>
          <p:txBody>
            <a:bodyPr wrap="none" anchor="ctr"/>
            <a:lstStyle/>
            <a:p>
              <a:endParaRPr lang="en-US"/>
            </a:p>
          </p:txBody>
        </p:sp>
        <p:sp>
          <p:nvSpPr>
            <p:cNvPr id="85116"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117"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118"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119" name="Line 253"/>
            <p:cNvSpPr>
              <a:spLocks noChangeShapeType="1"/>
            </p:cNvSpPr>
            <p:nvPr/>
          </p:nvSpPr>
          <p:spPr bwMode="auto">
            <a:xfrm>
              <a:off x="4564" y="1616"/>
              <a:ext cx="0" cy="737"/>
            </a:xfrm>
            <a:prstGeom prst="line">
              <a:avLst/>
            </a:prstGeom>
            <a:noFill/>
            <a:ln w="9405">
              <a:solidFill>
                <a:srgbClr val="2F2F2F"/>
              </a:solidFill>
              <a:round/>
              <a:headEnd/>
              <a:tailEnd/>
            </a:ln>
          </p:spPr>
          <p:txBody>
            <a:bodyPr wrap="none" anchor="ctr"/>
            <a:lstStyle/>
            <a:p>
              <a:endParaRPr lang="en-US"/>
            </a:p>
          </p:txBody>
        </p:sp>
        <p:sp>
          <p:nvSpPr>
            <p:cNvPr id="85120" name="AutoShape 254"/>
            <p:cNvSpPr>
              <a:spLocks noChangeArrowheads="1"/>
            </p:cNvSpPr>
            <p:nvPr/>
          </p:nvSpPr>
          <p:spPr bwMode="auto">
            <a:xfrm flipV="1">
              <a:off x="4185" y="1668"/>
              <a:ext cx="77"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5121"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122"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5123"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124"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125"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5126"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127"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128"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5129"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130"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131"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132"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5133"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134"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135"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36"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37"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38"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3" name="Group 273"/>
            <p:cNvGrpSpPr>
              <a:grpSpLocks/>
            </p:cNvGrpSpPr>
            <p:nvPr/>
          </p:nvGrpSpPr>
          <p:grpSpPr bwMode="auto">
            <a:xfrm>
              <a:off x="4298" y="1674"/>
              <a:ext cx="238" cy="152"/>
              <a:chOff x="4298" y="1674"/>
              <a:chExt cx="238" cy="152"/>
            </a:xfrm>
          </p:grpSpPr>
          <p:sp>
            <p:nvSpPr>
              <p:cNvPr id="85196" name="Line 274"/>
              <p:cNvSpPr>
                <a:spLocks noChangeShapeType="1"/>
              </p:cNvSpPr>
              <p:nvPr/>
            </p:nvSpPr>
            <p:spPr bwMode="auto">
              <a:xfrm>
                <a:off x="4298" y="1674"/>
                <a:ext cx="0" cy="152"/>
              </a:xfrm>
              <a:prstGeom prst="line">
                <a:avLst/>
              </a:prstGeom>
              <a:noFill/>
              <a:ln w="18811">
                <a:solidFill>
                  <a:srgbClr val="808080"/>
                </a:solidFill>
                <a:round/>
                <a:headEnd/>
                <a:tailEnd/>
              </a:ln>
            </p:spPr>
            <p:txBody>
              <a:bodyPr wrap="none" anchor="ctr"/>
              <a:lstStyle/>
              <a:p>
                <a:endParaRPr lang="en-US"/>
              </a:p>
            </p:txBody>
          </p:sp>
          <p:sp>
            <p:nvSpPr>
              <p:cNvPr id="85197" name="Line 275"/>
              <p:cNvSpPr>
                <a:spLocks noChangeShapeType="1"/>
              </p:cNvSpPr>
              <p:nvPr/>
            </p:nvSpPr>
            <p:spPr bwMode="auto">
              <a:xfrm>
                <a:off x="4311" y="1674"/>
                <a:ext cx="0" cy="152"/>
              </a:xfrm>
              <a:prstGeom prst="line">
                <a:avLst/>
              </a:prstGeom>
              <a:noFill/>
              <a:ln w="18811">
                <a:solidFill>
                  <a:srgbClr val="808080"/>
                </a:solidFill>
                <a:round/>
                <a:headEnd/>
                <a:tailEnd/>
              </a:ln>
            </p:spPr>
            <p:txBody>
              <a:bodyPr wrap="none" anchor="ctr"/>
              <a:lstStyle/>
              <a:p>
                <a:endParaRPr lang="en-US"/>
              </a:p>
            </p:txBody>
          </p:sp>
          <p:sp>
            <p:nvSpPr>
              <p:cNvPr id="85198" name="Line 276"/>
              <p:cNvSpPr>
                <a:spLocks noChangeShapeType="1"/>
              </p:cNvSpPr>
              <p:nvPr/>
            </p:nvSpPr>
            <p:spPr bwMode="auto">
              <a:xfrm>
                <a:off x="4323" y="1674"/>
                <a:ext cx="0" cy="152"/>
              </a:xfrm>
              <a:prstGeom prst="line">
                <a:avLst/>
              </a:prstGeom>
              <a:noFill/>
              <a:ln w="18811">
                <a:solidFill>
                  <a:srgbClr val="808080"/>
                </a:solidFill>
                <a:round/>
                <a:headEnd/>
                <a:tailEnd/>
              </a:ln>
            </p:spPr>
            <p:txBody>
              <a:bodyPr wrap="none" anchor="ctr"/>
              <a:lstStyle/>
              <a:p>
                <a:endParaRPr lang="en-US"/>
              </a:p>
            </p:txBody>
          </p:sp>
          <p:sp>
            <p:nvSpPr>
              <p:cNvPr id="85199" name="Line 277"/>
              <p:cNvSpPr>
                <a:spLocks noChangeShapeType="1"/>
              </p:cNvSpPr>
              <p:nvPr/>
            </p:nvSpPr>
            <p:spPr bwMode="auto">
              <a:xfrm>
                <a:off x="4335" y="1674"/>
                <a:ext cx="0" cy="152"/>
              </a:xfrm>
              <a:prstGeom prst="line">
                <a:avLst/>
              </a:prstGeom>
              <a:noFill/>
              <a:ln w="18811">
                <a:solidFill>
                  <a:srgbClr val="808080"/>
                </a:solidFill>
                <a:round/>
                <a:headEnd/>
                <a:tailEnd/>
              </a:ln>
            </p:spPr>
            <p:txBody>
              <a:bodyPr wrap="none" anchor="ctr"/>
              <a:lstStyle/>
              <a:p>
                <a:endParaRPr lang="en-US"/>
              </a:p>
            </p:txBody>
          </p:sp>
          <p:sp>
            <p:nvSpPr>
              <p:cNvPr id="85200" name="Line 278"/>
              <p:cNvSpPr>
                <a:spLocks noChangeShapeType="1"/>
              </p:cNvSpPr>
              <p:nvPr/>
            </p:nvSpPr>
            <p:spPr bwMode="auto">
              <a:xfrm>
                <a:off x="4348" y="1674"/>
                <a:ext cx="0" cy="152"/>
              </a:xfrm>
              <a:prstGeom prst="line">
                <a:avLst/>
              </a:prstGeom>
              <a:noFill/>
              <a:ln w="18811">
                <a:solidFill>
                  <a:srgbClr val="808080"/>
                </a:solidFill>
                <a:round/>
                <a:headEnd/>
                <a:tailEnd/>
              </a:ln>
            </p:spPr>
            <p:txBody>
              <a:bodyPr wrap="none" anchor="ctr"/>
              <a:lstStyle/>
              <a:p>
                <a:endParaRPr lang="en-US"/>
              </a:p>
            </p:txBody>
          </p:sp>
          <p:sp>
            <p:nvSpPr>
              <p:cNvPr id="85201" name="Line 279"/>
              <p:cNvSpPr>
                <a:spLocks noChangeShapeType="1"/>
              </p:cNvSpPr>
              <p:nvPr/>
            </p:nvSpPr>
            <p:spPr bwMode="auto">
              <a:xfrm>
                <a:off x="4360" y="1674"/>
                <a:ext cx="0" cy="152"/>
              </a:xfrm>
              <a:prstGeom prst="line">
                <a:avLst/>
              </a:prstGeom>
              <a:noFill/>
              <a:ln w="18811">
                <a:solidFill>
                  <a:srgbClr val="808080"/>
                </a:solidFill>
                <a:round/>
                <a:headEnd/>
                <a:tailEnd/>
              </a:ln>
            </p:spPr>
            <p:txBody>
              <a:bodyPr wrap="none" anchor="ctr"/>
              <a:lstStyle/>
              <a:p>
                <a:endParaRPr lang="en-US"/>
              </a:p>
            </p:txBody>
          </p:sp>
          <p:sp>
            <p:nvSpPr>
              <p:cNvPr id="85202" name="Line 280"/>
              <p:cNvSpPr>
                <a:spLocks noChangeShapeType="1"/>
              </p:cNvSpPr>
              <p:nvPr/>
            </p:nvSpPr>
            <p:spPr bwMode="auto">
              <a:xfrm>
                <a:off x="4373" y="1674"/>
                <a:ext cx="0" cy="152"/>
              </a:xfrm>
              <a:prstGeom prst="line">
                <a:avLst/>
              </a:prstGeom>
              <a:noFill/>
              <a:ln w="18811">
                <a:solidFill>
                  <a:srgbClr val="808080"/>
                </a:solidFill>
                <a:round/>
                <a:headEnd/>
                <a:tailEnd/>
              </a:ln>
            </p:spPr>
            <p:txBody>
              <a:bodyPr wrap="none" anchor="ctr"/>
              <a:lstStyle/>
              <a:p>
                <a:endParaRPr lang="en-US"/>
              </a:p>
            </p:txBody>
          </p:sp>
          <p:sp>
            <p:nvSpPr>
              <p:cNvPr id="85203" name="Line 281"/>
              <p:cNvSpPr>
                <a:spLocks noChangeShapeType="1"/>
              </p:cNvSpPr>
              <p:nvPr/>
            </p:nvSpPr>
            <p:spPr bwMode="auto">
              <a:xfrm>
                <a:off x="4386" y="1674"/>
                <a:ext cx="0" cy="152"/>
              </a:xfrm>
              <a:prstGeom prst="line">
                <a:avLst/>
              </a:prstGeom>
              <a:noFill/>
              <a:ln w="18811">
                <a:solidFill>
                  <a:srgbClr val="808080"/>
                </a:solidFill>
                <a:round/>
                <a:headEnd/>
                <a:tailEnd/>
              </a:ln>
            </p:spPr>
            <p:txBody>
              <a:bodyPr wrap="none" anchor="ctr"/>
              <a:lstStyle/>
              <a:p>
                <a:endParaRPr lang="en-US"/>
              </a:p>
            </p:txBody>
          </p:sp>
          <p:sp>
            <p:nvSpPr>
              <p:cNvPr id="85204" name="Line 282"/>
              <p:cNvSpPr>
                <a:spLocks noChangeShapeType="1"/>
              </p:cNvSpPr>
              <p:nvPr/>
            </p:nvSpPr>
            <p:spPr bwMode="auto">
              <a:xfrm>
                <a:off x="4399" y="1674"/>
                <a:ext cx="0" cy="152"/>
              </a:xfrm>
              <a:prstGeom prst="line">
                <a:avLst/>
              </a:prstGeom>
              <a:noFill/>
              <a:ln w="18811">
                <a:solidFill>
                  <a:srgbClr val="808080"/>
                </a:solidFill>
                <a:round/>
                <a:headEnd/>
                <a:tailEnd/>
              </a:ln>
            </p:spPr>
            <p:txBody>
              <a:bodyPr wrap="none" anchor="ctr"/>
              <a:lstStyle/>
              <a:p>
                <a:endParaRPr lang="en-US"/>
              </a:p>
            </p:txBody>
          </p:sp>
          <p:sp>
            <p:nvSpPr>
              <p:cNvPr id="85205" name="Line 283"/>
              <p:cNvSpPr>
                <a:spLocks noChangeShapeType="1"/>
              </p:cNvSpPr>
              <p:nvPr/>
            </p:nvSpPr>
            <p:spPr bwMode="auto">
              <a:xfrm>
                <a:off x="4411" y="1674"/>
                <a:ext cx="0" cy="152"/>
              </a:xfrm>
              <a:prstGeom prst="line">
                <a:avLst/>
              </a:prstGeom>
              <a:noFill/>
              <a:ln w="18811">
                <a:solidFill>
                  <a:srgbClr val="808080"/>
                </a:solidFill>
                <a:round/>
                <a:headEnd/>
                <a:tailEnd/>
              </a:ln>
            </p:spPr>
            <p:txBody>
              <a:bodyPr wrap="none" anchor="ctr"/>
              <a:lstStyle/>
              <a:p>
                <a:endParaRPr lang="en-US"/>
              </a:p>
            </p:txBody>
          </p:sp>
          <p:sp>
            <p:nvSpPr>
              <p:cNvPr id="85206" name="Line 284"/>
              <p:cNvSpPr>
                <a:spLocks noChangeShapeType="1"/>
              </p:cNvSpPr>
              <p:nvPr/>
            </p:nvSpPr>
            <p:spPr bwMode="auto">
              <a:xfrm>
                <a:off x="4423" y="1674"/>
                <a:ext cx="0" cy="152"/>
              </a:xfrm>
              <a:prstGeom prst="line">
                <a:avLst/>
              </a:prstGeom>
              <a:noFill/>
              <a:ln w="18811">
                <a:solidFill>
                  <a:srgbClr val="808080"/>
                </a:solidFill>
                <a:round/>
                <a:headEnd/>
                <a:tailEnd/>
              </a:ln>
            </p:spPr>
            <p:txBody>
              <a:bodyPr wrap="none" anchor="ctr"/>
              <a:lstStyle/>
              <a:p>
                <a:endParaRPr lang="en-US"/>
              </a:p>
            </p:txBody>
          </p:sp>
          <p:sp>
            <p:nvSpPr>
              <p:cNvPr id="85207" name="Line 285"/>
              <p:cNvSpPr>
                <a:spLocks noChangeShapeType="1"/>
              </p:cNvSpPr>
              <p:nvPr/>
            </p:nvSpPr>
            <p:spPr bwMode="auto">
              <a:xfrm>
                <a:off x="4436" y="1674"/>
                <a:ext cx="0" cy="152"/>
              </a:xfrm>
              <a:prstGeom prst="line">
                <a:avLst/>
              </a:prstGeom>
              <a:noFill/>
              <a:ln w="18811">
                <a:solidFill>
                  <a:srgbClr val="808080"/>
                </a:solidFill>
                <a:round/>
                <a:headEnd/>
                <a:tailEnd/>
              </a:ln>
            </p:spPr>
            <p:txBody>
              <a:bodyPr wrap="none" anchor="ctr"/>
              <a:lstStyle/>
              <a:p>
                <a:endParaRPr lang="en-US"/>
              </a:p>
            </p:txBody>
          </p:sp>
          <p:sp>
            <p:nvSpPr>
              <p:cNvPr id="85208" name="Line 286"/>
              <p:cNvSpPr>
                <a:spLocks noChangeShapeType="1"/>
              </p:cNvSpPr>
              <p:nvPr/>
            </p:nvSpPr>
            <p:spPr bwMode="auto">
              <a:xfrm>
                <a:off x="4448" y="1674"/>
                <a:ext cx="0" cy="152"/>
              </a:xfrm>
              <a:prstGeom prst="line">
                <a:avLst/>
              </a:prstGeom>
              <a:noFill/>
              <a:ln w="18811">
                <a:solidFill>
                  <a:srgbClr val="808080"/>
                </a:solidFill>
                <a:round/>
                <a:headEnd/>
                <a:tailEnd/>
              </a:ln>
            </p:spPr>
            <p:txBody>
              <a:bodyPr wrap="none" anchor="ctr"/>
              <a:lstStyle/>
              <a:p>
                <a:endParaRPr lang="en-US"/>
              </a:p>
            </p:txBody>
          </p:sp>
          <p:sp>
            <p:nvSpPr>
              <p:cNvPr id="85209" name="Line 287"/>
              <p:cNvSpPr>
                <a:spLocks noChangeShapeType="1"/>
              </p:cNvSpPr>
              <p:nvPr/>
            </p:nvSpPr>
            <p:spPr bwMode="auto">
              <a:xfrm>
                <a:off x="4460" y="1674"/>
                <a:ext cx="0" cy="152"/>
              </a:xfrm>
              <a:prstGeom prst="line">
                <a:avLst/>
              </a:prstGeom>
              <a:noFill/>
              <a:ln w="18811">
                <a:solidFill>
                  <a:srgbClr val="808080"/>
                </a:solidFill>
                <a:round/>
                <a:headEnd/>
                <a:tailEnd/>
              </a:ln>
            </p:spPr>
            <p:txBody>
              <a:bodyPr wrap="none" anchor="ctr"/>
              <a:lstStyle/>
              <a:p>
                <a:endParaRPr lang="en-US"/>
              </a:p>
            </p:txBody>
          </p:sp>
          <p:sp>
            <p:nvSpPr>
              <p:cNvPr id="85210" name="Line 288"/>
              <p:cNvSpPr>
                <a:spLocks noChangeShapeType="1"/>
              </p:cNvSpPr>
              <p:nvPr/>
            </p:nvSpPr>
            <p:spPr bwMode="auto">
              <a:xfrm>
                <a:off x="4474" y="1674"/>
                <a:ext cx="0" cy="152"/>
              </a:xfrm>
              <a:prstGeom prst="line">
                <a:avLst/>
              </a:prstGeom>
              <a:noFill/>
              <a:ln w="18811">
                <a:solidFill>
                  <a:srgbClr val="808080"/>
                </a:solidFill>
                <a:round/>
                <a:headEnd/>
                <a:tailEnd/>
              </a:ln>
            </p:spPr>
            <p:txBody>
              <a:bodyPr wrap="none" anchor="ctr"/>
              <a:lstStyle/>
              <a:p>
                <a:endParaRPr lang="en-US"/>
              </a:p>
            </p:txBody>
          </p:sp>
          <p:sp>
            <p:nvSpPr>
              <p:cNvPr id="85211" name="Line 289"/>
              <p:cNvSpPr>
                <a:spLocks noChangeShapeType="1"/>
              </p:cNvSpPr>
              <p:nvPr/>
            </p:nvSpPr>
            <p:spPr bwMode="auto">
              <a:xfrm>
                <a:off x="4486" y="1674"/>
                <a:ext cx="0" cy="152"/>
              </a:xfrm>
              <a:prstGeom prst="line">
                <a:avLst/>
              </a:prstGeom>
              <a:noFill/>
              <a:ln w="18811">
                <a:solidFill>
                  <a:srgbClr val="808080"/>
                </a:solidFill>
                <a:round/>
                <a:headEnd/>
                <a:tailEnd/>
              </a:ln>
            </p:spPr>
            <p:txBody>
              <a:bodyPr wrap="none" anchor="ctr"/>
              <a:lstStyle/>
              <a:p>
                <a:endParaRPr lang="en-US"/>
              </a:p>
            </p:txBody>
          </p:sp>
          <p:sp>
            <p:nvSpPr>
              <p:cNvPr id="85212" name="Line 290"/>
              <p:cNvSpPr>
                <a:spLocks noChangeShapeType="1"/>
              </p:cNvSpPr>
              <p:nvPr/>
            </p:nvSpPr>
            <p:spPr bwMode="auto">
              <a:xfrm>
                <a:off x="4499" y="1674"/>
                <a:ext cx="0" cy="152"/>
              </a:xfrm>
              <a:prstGeom prst="line">
                <a:avLst/>
              </a:prstGeom>
              <a:noFill/>
              <a:ln w="18811">
                <a:solidFill>
                  <a:srgbClr val="808080"/>
                </a:solidFill>
                <a:round/>
                <a:headEnd/>
                <a:tailEnd/>
              </a:ln>
            </p:spPr>
            <p:txBody>
              <a:bodyPr wrap="none" anchor="ctr"/>
              <a:lstStyle/>
              <a:p>
                <a:endParaRPr lang="en-US"/>
              </a:p>
            </p:txBody>
          </p:sp>
          <p:sp>
            <p:nvSpPr>
              <p:cNvPr id="85213" name="Line 291"/>
              <p:cNvSpPr>
                <a:spLocks noChangeShapeType="1"/>
              </p:cNvSpPr>
              <p:nvPr/>
            </p:nvSpPr>
            <p:spPr bwMode="auto">
              <a:xfrm>
                <a:off x="4511" y="1674"/>
                <a:ext cx="0" cy="152"/>
              </a:xfrm>
              <a:prstGeom prst="line">
                <a:avLst/>
              </a:prstGeom>
              <a:noFill/>
              <a:ln w="18811">
                <a:solidFill>
                  <a:srgbClr val="808080"/>
                </a:solidFill>
                <a:round/>
                <a:headEnd/>
                <a:tailEnd/>
              </a:ln>
            </p:spPr>
            <p:txBody>
              <a:bodyPr wrap="none" anchor="ctr"/>
              <a:lstStyle/>
              <a:p>
                <a:endParaRPr lang="en-US"/>
              </a:p>
            </p:txBody>
          </p:sp>
          <p:sp>
            <p:nvSpPr>
              <p:cNvPr id="85214" name="Line 292"/>
              <p:cNvSpPr>
                <a:spLocks noChangeShapeType="1"/>
              </p:cNvSpPr>
              <p:nvPr/>
            </p:nvSpPr>
            <p:spPr bwMode="auto">
              <a:xfrm>
                <a:off x="4523" y="1674"/>
                <a:ext cx="0" cy="152"/>
              </a:xfrm>
              <a:prstGeom prst="line">
                <a:avLst/>
              </a:prstGeom>
              <a:noFill/>
              <a:ln w="18811">
                <a:solidFill>
                  <a:srgbClr val="808080"/>
                </a:solidFill>
                <a:round/>
                <a:headEnd/>
                <a:tailEnd/>
              </a:ln>
            </p:spPr>
            <p:txBody>
              <a:bodyPr wrap="none" anchor="ctr"/>
              <a:lstStyle/>
              <a:p>
                <a:endParaRPr lang="en-US"/>
              </a:p>
            </p:txBody>
          </p:sp>
          <p:sp>
            <p:nvSpPr>
              <p:cNvPr id="85215" name="Line 293"/>
              <p:cNvSpPr>
                <a:spLocks noChangeShapeType="1"/>
              </p:cNvSpPr>
              <p:nvPr/>
            </p:nvSpPr>
            <p:spPr bwMode="auto">
              <a:xfrm>
                <a:off x="4536" y="1674"/>
                <a:ext cx="0" cy="152"/>
              </a:xfrm>
              <a:prstGeom prst="line">
                <a:avLst/>
              </a:prstGeom>
              <a:noFill/>
              <a:ln w="18811">
                <a:solidFill>
                  <a:srgbClr val="808080"/>
                </a:solidFill>
                <a:round/>
                <a:headEnd/>
                <a:tailEnd/>
              </a:ln>
            </p:spPr>
            <p:txBody>
              <a:bodyPr wrap="none" anchor="ctr"/>
              <a:lstStyle/>
              <a:p>
                <a:endParaRPr lang="en-US"/>
              </a:p>
            </p:txBody>
          </p:sp>
        </p:grpSp>
        <p:sp>
          <p:nvSpPr>
            <p:cNvPr id="85140"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141"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42"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43"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44"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4" name="Group 299"/>
            <p:cNvGrpSpPr>
              <a:grpSpLocks/>
            </p:cNvGrpSpPr>
            <p:nvPr/>
          </p:nvGrpSpPr>
          <p:grpSpPr bwMode="auto">
            <a:xfrm>
              <a:off x="4298" y="1933"/>
              <a:ext cx="238" cy="151"/>
              <a:chOff x="4298" y="1933"/>
              <a:chExt cx="238" cy="151"/>
            </a:xfrm>
          </p:grpSpPr>
          <p:sp>
            <p:nvSpPr>
              <p:cNvPr id="85176" name="Line 300"/>
              <p:cNvSpPr>
                <a:spLocks noChangeShapeType="1"/>
              </p:cNvSpPr>
              <p:nvPr/>
            </p:nvSpPr>
            <p:spPr bwMode="auto">
              <a:xfrm>
                <a:off x="4298" y="1933"/>
                <a:ext cx="0" cy="151"/>
              </a:xfrm>
              <a:prstGeom prst="line">
                <a:avLst/>
              </a:prstGeom>
              <a:noFill/>
              <a:ln w="18811">
                <a:solidFill>
                  <a:srgbClr val="808080"/>
                </a:solidFill>
                <a:round/>
                <a:headEnd/>
                <a:tailEnd/>
              </a:ln>
            </p:spPr>
            <p:txBody>
              <a:bodyPr wrap="none" anchor="ctr"/>
              <a:lstStyle/>
              <a:p>
                <a:endParaRPr lang="en-US"/>
              </a:p>
            </p:txBody>
          </p:sp>
          <p:sp>
            <p:nvSpPr>
              <p:cNvPr id="85177" name="Line 301"/>
              <p:cNvSpPr>
                <a:spLocks noChangeShapeType="1"/>
              </p:cNvSpPr>
              <p:nvPr/>
            </p:nvSpPr>
            <p:spPr bwMode="auto">
              <a:xfrm>
                <a:off x="4311" y="1933"/>
                <a:ext cx="0" cy="151"/>
              </a:xfrm>
              <a:prstGeom prst="line">
                <a:avLst/>
              </a:prstGeom>
              <a:noFill/>
              <a:ln w="18811">
                <a:solidFill>
                  <a:srgbClr val="808080"/>
                </a:solidFill>
                <a:round/>
                <a:headEnd/>
                <a:tailEnd/>
              </a:ln>
            </p:spPr>
            <p:txBody>
              <a:bodyPr wrap="none" anchor="ctr"/>
              <a:lstStyle/>
              <a:p>
                <a:endParaRPr lang="en-US"/>
              </a:p>
            </p:txBody>
          </p:sp>
          <p:sp>
            <p:nvSpPr>
              <p:cNvPr id="85178" name="Line 302"/>
              <p:cNvSpPr>
                <a:spLocks noChangeShapeType="1"/>
              </p:cNvSpPr>
              <p:nvPr/>
            </p:nvSpPr>
            <p:spPr bwMode="auto">
              <a:xfrm>
                <a:off x="4323" y="1933"/>
                <a:ext cx="0" cy="151"/>
              </a:xfrm>
              <a:prstGeom prst="line">
                <a:avLst/>
              </a:prstGeom>
              <a:noFill/>
              <a:ln w="18811">
                <a:solidFill>
                  <a:srgbClr val="808080"/>
                </a:solidFill>
                <a:round/>
                <a:headEnd/>
                <a:tailEnd/>
              </a:ln>
            </p:spPr>
            <p:txBody>
              <a:bodyPr wrap="none" anchor="ctr"/>
              <a:lstStyle/>
              <a:p>
                <a:endParaRPr lang="en-US"/>
              </a:p>
            </p:txBody>
          </p:sp>
          <p:sp>
            <p:nvSpPr>
              <p:cNvPr id="85179" name="Line 303"/>
              <p:cNvSpPr>
                <a:spLocks noChangeShapeType="1"/>
              </p:cNvSpPr>
              <p:nvPr/>
            </p:nvSpPr>
            <p:spPr bwMode="auto">
              <a:xfrm>
                <a:off x="4335" y="1933"/>
                <a:ext cx="0" cy="151"/>
              </a:xfrm>
              <a:prstGeom prst="line">
                <a:avLst/>
              </a:prstGeom>
              <a:noFill/>
              <a:ln w="18811">
                <a:solidFill>
                  <a:srgbClr val="808080"/>
                </a:solidFill>
                <a:round/>
                <a:headEnd/>
                <a:tailEnd/>
              </a:ln>
            </p:spPr>
            <p:txBody>
              <a:bodyPr wrap="none" anchor="ctr"/>
              <a:lstStyle/>
              <a:p>
                <a:endParaRPr lang="en-US"/>
              </a:p>
            </p:txBody>
          </p:sp>
          <p:sp>
            <p:nvSpPr>
              <p:cNvPr id="85180" name="Line 304"/>
              <p:cNvSpPr>
                <a:spLocks noChangeShapeType="1"/>
              </p:cNvSpPr>
              <p:nvPr/>
            </p:nvSpPr>
            <p:spPr bwMode="auto">
              <a:xfrm>
                <a:off x="4348" y="1933"/>
                <a:ext cx="0" cy="151"/>
              </a:xfrm>
              <a:prstGeom prst="line">
                <a:avLst/>
              </a:prstGeom>
              <a:noFill/>
              <a:ln w="18811">
                <a:solidFill>
                  <a:srgbClr val="808080"/>
                </a:solidFill>
                <a:round/>
                <a:headEnd/>
                <a:tailEnd/>
              </a:ln>
            </p:spPr>
            <p:txBody>
              <a:bodyPr wrap="none" anchor="ctr"/>
              <a:lstStyle/>
              <a:p>
                <a:endParaRPr lang="en-US"/>
              </a:p>
            </p:txBody>
          </p:sp>
          <p:sp>
            <p:nvSpPr>
              <p:cNvPr id="85181" name="Line 305"/>
              <p:cNvSpPr>
                <a:spLocks noChangeShapeType="1"/>
              </p:cNvSpPr>
              <p:nvPr/>
            </p:nvSpPr>
            <p:spPr bwMode="auto">
              <a:xfrm>
                <a:off x="4360" y="1933"/>
                <a:ext cx="0" cy="151"/>
              </a:xfrm>
              <a:prstGeom prst="line">
                <a:avLst/>
              </a:prstGeom>
              <a:noFill/>
              <a:ln w="18811">
                <a:solidFill>
                  <a:srgbClr val="808080"/>
                </a:solidFill>
                <a:round/>
                <a:headEnd/>
                <a:tailEnd/>
              </a:ln>
            </p:spPr>
            <p:txBody>
              <a:bodyPr wrap="none" anchor="ctr"/>
              <a:lstStyle/>
              <a:p>
                <a:endParaRPr lang="en-US"/>
              </a:p>
            </p:txBody>
          </p:sp>
          <p:sp>
            <p:nvSpPr>
              <p:cNvPr id="85182" name="Line 306"/>
              <p:cNvSpPr>
                <a:spLocks noChangeShapeType="1"/>
              </p:cNvSpPr>
              <p:nvPr/>
            </p:nvSpPr>
            <p:spPr bwMode="auto">
              <a:xfrm>
                <a:off x="4373" y="1933"/>
                <a:ext cx="0" cy="151"/>
              </a:xfrm>
              <a:prstGeom prst="line">
                <a:avLst/>
              </a:prstGeom>
              <a:noFill/>
              <a:ln w="18811">
                <a:solidFill>
                  <a:srgbClr val="808080"/>
                </a:solidFill>
                <a:round/>
                <a:headEnd/>
                <a:tailEnd/>
              </a:ln>
            </p:spPr>
            <p:txBody>
              <a:bodyPr wrap="none" anchor="ctr"/>
              <a:lstStyle/>
              <a:p>
                <a:endParaRPr lang="en-US"/>
              </a:p>
            </p:txBody>
          </p:sp>
          <p:sp>
            <p:nvSpPr>
              <p:cNvPr id="85183" name="Line 307"/>
              <p:cNvSpPr>
                <a:spLocks noChangeShapeType="1"/>
              </p:cNvSpPr>
              <p:nvPr/>
            </p:nvSpPr>
            <p:spPr bwMode="auto">
              <a:xfrm>
                <a:off x="4386" y="1933"/>
                <a:ext cx="0" cy="151"/>
              </a:xfrm>
              <a:prstGeom prst="line">
                <a:avLst/>
              </a:prstGeom>
              <a:noFill/>
              <a:ln w="18811">
                <a:solidFill>
                  <a:srgbClr val="808080"/>
                </a:solidFill>
                <a:round/>
                <a:headEnd/>
                <a:tailEnd/>
              </a:ln>
            </p:spPr>
            <p:txBody>
              <a:bodyPr wrap="none" anchor="ctr"/>
              <a:lstStyle/>
              <a:p>
                <a:endParaRPr lang="en-US"/>
              </a:p>
            </p:txBody>
          </p:sp>
          <p:sp>
            <p:nvSpPr>
              <p:cNvPr id="85184" name="Line 308"/>
              <p:cNvSpPr>
                <a:spLocks noChangeShapeType="1"/>
              </p:cNvSpPr>
              <p:nvPr/>
            </p:nvSpPr>
            <p:spPr bwMode="auto">
              <a:xfrm>
                <a:off x="4399" y="1933"/>
                <a:ext cx="0" cy="151"/>
              </a:xfrm>
              <a:prstGeom prst="line">
                <a:avLst/>
              </a:prstGeom>
              <a:noFill/>
              <a:ln w="18811">
                <a:solidFill>
                  <a:srgbClr val="808080"/>
                </a:solidFill>
                <a:round/>
                <a:headEnd/>
                <a:tailEnd/>
              </a:ln>
            </p:spPr>
            <p:txBody>
              <a:bodyPr wrap="none" anchor="ctr"/>
              <a:lstStyle/>
              <a:p>
                <a:endParaRPr lang="en-US"/>
              </a:p>
            </p:txBody>
          </p:sp>
          <p:sp>
            <p:nvSpPr>
              <p:cNvPr id="85185" name="Line 309"/>
              <p:cNvSpPr>
                <a:spLocks noChangeShapeType="1"/>
              </p:cNvSpPr>
              <p:nvPr/>
            </p:nvSpPr>
            <p:spPr bwMode="auto">
              <a:xfrm>
                <a:off x="4411" y="1933"/>
                <a:ext cx="0" cy="151"/>
              </a:xfrm>
              <a:prstGeom prst="line">
                <a:avLst/>
              </a:prstGeom>
              <a:noFill/>
              <a:ln w="18811">
                <a:solidFill>
                  <a:srgbClr val="808080"/>
                </a:solidFill>
                <a:round/>
                <a:headEnd/>
                <a:tailEnd/>
              </a:ln>
            </p:spPr>
            <p:txBody>
              <a:bodyPr wrap="none" anchor="ctr"/>
              <a:lstStyle/>
              <a:p>
                <a:endParaRPr lang="en-US"/>
              </a:p>
            </p:txBody>
          </p:sp>
          <p:sp>
            <p:nvSpPr>
              <p:cNvPr id="85186" name="Line 310"/>
              <p:cNvSpPr>
                <a:spLocks noChangeShapeType="1"/>
              </p:cNvSpPr>
              <p:nvPr/>
            </p:nvSpPr>
            <p:spPr bwMode="auto">
              <a:xfrm>
                <a:off x="4423" y="1933"/>
                <a:ext cx="0" cy="151"/>
              </a:xfrm>
              <a:prstGeom prst="line">
                <a:avLst/>
              </a:prstGeom>
              <a:noFill/>
              <a:ln w="18811">
                <a:solidFill>
                  <a:srgbClr val="808080"/>
                </a:solidFill>
                <a:round/>
                <a:headEnd/>
                <a:tailEnd/>
              </a:ln>
            </p:spPr>
            <p:txBody>
              <a:bodyPr wrap="none" anchor="ctr"/>
              <a:lstStyle/>
              <a:p>
                <a:endParaRPr lang="en-US"/>
              </a:p>
            </p:txBody>
          </p:sp>
          <p:sp>
            <p:nvSpPr>
              <p:cNvPr id="85187" name="Line 311"/>
              <p:cNvSpPr>
                <a:spLocks noChangeShapeType="1"/>
              </p:cNvSpPr>
              <p:nvPr/>
            </p:nvSpPr>
            <p:spPr bwMode="auto">
              <a:xfrm>
                <a:off x="4436" y="1933"/>
                <a:ext cx="0" cy="151"/>
              </a:xfrm>
              <a:prstGeom prst="line">
                <a:avLst/>
              </a:prstGeom>
              <a:noFill/>
              <a:ln w="18811">
                <a:solidFill>
                  <a:srgbClr val="808080"/>
                </a:solidFill>
                <a:round/>
                <a:headEnd/>
                <a:tailEnd/>
              </a:ln>
            </p:spPr>
            <p:txBody>
              <a:bodyPr wrap="none" anchor="ctr"/>
              <a:lstStyle/>
              <a:p>
                <a:endParaRPr lang="en-US"/>
              </a:p>
            </p:txBody>
          </p:sp>
          <p:sp>
            <p:nvSpPr>
              <p:cNvPr id="85188" name="Line 312"/>
              <p:cNvSpPr>
                <a:spLocks noChangeShapeType="1"/>
              </p:cNvSpPr>
              <p:nvPr/>
            </p:nvSpPr>
            <p:spPr bwMode="auto">
              <a:xfrm>
                <a:off x="4448" y="1933"/>
                <a:ext cx="0" cy="151"/>
              </a:xfrm>
              <a:prstGeom prst="line">
                <a:avLst/>
              </a:prstGeom>
              <a:noFill/>
              <a:ln w="18811">
                <a:solidFill>
                  <a:srgbClr val="808080"/>
                </a:solidFill>
                <a:round/>
                <a:headEnd/>
                <a:tailEnd/>
              </a:ln>
            </p:spPr>
            <p:txBody>
              <a:bodyPr wrap="none" anchor="ctr"/>
              <a:lstStyle/>
              <a:p>
                <a:endParaRPr lang="en-US"/>
              </a:p>
            </p:txBody>
          </p:sp>
          <p:sp>
            <p:nvSpPr>
              <p:cNvPr id="85189" name="Line 313"/>
              <p:cNvSpPr>
                <a:spLocks noChangeShapeType="1"/>
              </p:cNvSpPr>
              <p:nvPr/>
            </p:nvSpPr>
            <p:spPr bwMode="auto">
              <a:xfrm>
                <a:off x="4460" y="1933"/>
                <a:ext cx="0" cy="151"/>
              </a:xfrm>
              <a:prstGeom prst="line">
                <a:avLst/>
              </a:prstGeom>
              <a:noFill/>
              <a:ln w="18811">
                <a:solidFill>
                  <a:srgbClr val="808080"/>
                </a:solidFill>
                <a:round/>
                <a:headEnd/>
                <a:tailEnd/>
              </a:ln>
            </p:spPr>
            <p:txBody>
              <a:bodyPr wrap="none" anchor="ctr"/>
              <a:lstStyle/>
              <a:p>
                <a:endParaRPr lang="en-US"/>
              </a:p>
            </p:txBody>
          </p:sp>
          <p:sp>
            <p:nvSpPr>
              <p:cNvPr id="85190" name="Line 314"/>
              <p:cNvSpPr>
                <a:spLocks noChangeShapeType="1"/>
              </p:cNvSpPr>
              <p:nvPr/>
            </p:nvSpPr>
            <p:spPr bwMode="auto">
              <a:xfrm>
                <a:off x="4474" y="1933"/>
                <a:ext cx="0" cy="151"/>
              </a:xfrm>
              <a:prstGeom prst="line">
                <a:avLst/>
              </a:prstGeom>
              <a:noFill/>
              <a:ln w="18811">
                <a:solidFill>
                  <a:srgbClr val="808080"/>
                </a:solidFill>
                <a:round/>
                <a:headEnd/>
                <a:tailEnd/>
              </a:ln>
            </p:spPr>
            <p:txBody>
              <a:bodyPr wrap="none" anchor="ctr"/>
              <a:lstStyle/>
              <a:p>
                <a:endParaRPr lang="en-US"/>
              </a:p>
            </p:txBody>
          </p:sp>
          <p:sp>
            <p:nvSpPr>
              <p:cNvPr id="85191" name="Line 315"/>
              <p:cNvSpPr>
                <a:spLocks noChangeShapeType="1"/>
              </p:cNvSpPr>
              <p:nvPr/>
            </p:nvSpPr>
            <p:spPr bwMode="auto">
              <a:xfrm>
                <a:off x="4486" y="1933"/>
                <a:ext cx="0" cy="151"/>
              </a:xfrm>
              <a:prstGeom prst="line">
                <a:avLst/>
              </a:prstGeom>
              <a:noFill/>
              <a:ln w="18811">
                <a:solidFill>
                  <a:srgbClr val="808080"/>
                </a:solidFill>
                <a:round/>
                <a:headEnd/>
                <a:tailEnd/>
              </a:ln>
            </p:spPr>
            <p:txBody>
              <a:bodyPr wrap="none" anchor="ctr"/>
              <a:lstStyle/>
              <a:p>
                <a:endParaRPr lang="en-US"/>
              </a:p>
            </p:txBody>
          </p:sp>
          <p:sp>
            <p:nvSpPr>
              <p:cNvPr id="85192" name="Line 316"/>
              <p:cNvSpPr>
                <a:spLocks noChangeShapeType="1"/>
              </p:cNvSpPr>
              <p:nvPr/>
            </p:nvSpPr>
            <p:spPr bwMode="auto">
              <a:xfrm>
                <a:off x="4499" y="1933"/>
                <a:ext cx="0" cy="151"/>
              </a:xfrm>
              <a:prstGeom prst="line">
                <a:avLst/>
              </a:prstGeom>
              <a:noFill/>
              <a:ln w="18811">
                <a:solidFill>
                  <a:srgbClr val="808080"/>
                </a:solidFill>
                <a:round/>
                <a:headEnd/>
                <a:tailEnd/>
              </a:ln>
            </p:spPr>
            <p:txBody>
              <a:bodyPr wrap="none" anchor="ctr"/>
              <a:lstStyle/>
              <a:p>
                <a:endParaRPr lang="en-US"/>
              </a:p>
            </p:txBody>
          </p:sp>
          <p:sp>
            <p:nvSpPr>
              <p:cNvPr id="85193" name="Line 317"/>
              <p:cNvSpPr>
                <a:spLocks noChangeShapeType="1"/>
              </p:cNvSpPr>
              <p:nvPr/>
            </p:nvSpPr>
            <p:spPr bwMode="auto">
              <a:xfrm>
                <a:off x="4511" y="1933"/>
                <a:ext cx="0" cy="151"/>
              </a:xfrm>
              <a:prstGeom prst="line">
                <a:avLst/>
              </a:prstGeom>
              <a:noFill/>
              <a:ln w="18811">
                <a:solidFill>
                  <a:srgbClr val="808080"/>
                </a:solidFill>
                <a:round/>
                <a:headEnd/>
                <a:tailEnd/>
              </a:ln>
            </p:spPr>
            <p:txBody>
              <a:bodyPr wrap="none" anchor="ctr"/>
              <a:lstStyle/>
              <a:p>
                <a:endParaRPr lang="en-US"/>
              </a:p>
            </p:txBody>
          </p:sp>
          <p:sp>
            <p:nvSpPr>
              <p:cNvPr id="85194" name="Line 318"/>
              <p:cNvSpPr>
                <a:spLocks noChangeShapeType="1"/>
              </p:cNvSpPr>
              <p:nvPr/>
            </p:nvSpPr>
            <p:spPr bwMode="auto">
              <a:xfrm>
                <a:off x="4523" y="1933"/>
                <a:ext cx="0" cy="151"/>
              </a:xfrm>
              <a:prstGeom prst="line">
                <a:avLst/>
              </a:prstGeom>
              <a:noFill/>
              <a:ln w="18811">
                <a:solidFill>
                  <a:srgbClr val="808080"/>
                </a:solidFill>
                <a:round/>
                <a:headEnd/>
                <a:tailEnd/>
              </a:ln>
            </p:spPr>
            <p:txBody>
              <a:bodyPr wrap="none" anchor="ctr"/>
              <a:lstStyle/>
              <a:p>
                <a:endParaRPr lang="en-US"/>
              </a:p>
            </p:txBody>
          </p:sp>
          <p:sp>
            <p:nvSpPr>
              <p:cNvPr id="85195" name="Line 319"/>
              <p:cNvSpPr>
                <a:spLocks noChangeShapeType="1"/>
              </p:cNvSpPr>
              <p:nvPr/>
            </p:nvSpPr>
            <p:spPr bwMode="auto">
              <a:xfrm>
                <a:off x="4536" y="1933"/>
                <a:ext cx="0" cy="151"/>
              </a:xfrm>
              <a:prstGeom prst="line">
                <a:avLst/>
              </a:prstGeom>
              <a:noFill/>
              <a:ln w="18811">
                <a:solidFill>
                  <a:srgbClr val="808080"/>
                </a:solidFill>
                <a:round/>
                <a:headEnd/>
                <a:tailEnd/>
              </a:ln>
            </p:spPr>
            <p:txBody>
              <a:bodyPr wrap="none" anchor="ctr"/>
              <a:lstStyle/>
              <a:p>
                <a:endParaRPr lang="en-US"/>
              </a:p>
            </p:txBody>
          </p:sp>
        </p:grpSp>
        <p:sp>
          <p:nvSpPr>
            <p:cNvPr id="85146"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147"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48"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49"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150"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5" name="Group 325"/>
            <p:cNvGrpSpPr>
              <a:grpSpLocks/>
            </p:cNvGrpSpPr>
            <p:nvPr/>
          </p:nvGrpSpPr>
          <p:grpSpPr bwMode="auto">
            <a:xfrm>
              <a:off x="4298" y="2180"/>
              <a:ext cx="238" cy="152"/>
              <a:chOff x="4298" y="2180"/>
              <a:chExt cx="238" cy="152"/>
            </a:xfrm>
          </p:grpSpPr>
          <p:sp>
            <p:nvSpPr>
              <p:cNvPr id="85156" name="Line 326"/>
              <p:cNvSpPr>
                <a:spLocks noChangeShapeType="1"/>
              </p:cNvSpPr>
              <p:nvPr/>
            </p:nvSpPr>
            <p:spPr bwMode="auto">
              <a:xfrm>
                <a:off x="4298" y="2180"/>
                <a:ext cx="0" cy="152"/>
              </a:xfrm>
              <a:prstGeom prst="line">
                <a:avLst/>
              </a:prstGeom>
              <a:noFill/>
              <a:ln w="18811">
                <a:solidFill>
                  <a:srgbClr val="808080"/>
                </a:solidFill>
                <a:round/>
                <a:headEnd/>
                <a:tailEnd/>
              </a:ln>
            </p:spPr>
            <p:txBody>
              <a:bodyPr wrap="none" anchor="ctr"/>
              <a:lstStyle/>
              <a:p>
                <a:endParaRPr lang="en-US"/>
              </a:p>
            </p:txBody>
          </p:sp>
          <p:sp>
            <p:nvSpPr>
              <p:cNvPr id="85157" name="Line 327"/>
              <p:cNvSpPr>
                <a:spLocks noChangeShapeType="1"/>
              </p:cNvSpPr>
              <p:nvPr/>
            </p:nvSpPr>
            <p:spPr bwMode="auto">
              <a:xfrm>
                <a:off x="4311" y="2180"/>
                <a:ext cx="0" cy="152"/>
              </a:xfrm>
              <a:prstGeom prst="line">
                <a:avLst/>
              </a:prstGeom>
              <a:noFill/>
              <a:ln w="18811">
                <a:solidFill>
                  <a:srgbClr val="808080"/>
                </a:solidFill>
                <a:round/>
                <a:headEnd/>
                <a:tailEnd/>
              </a:ln>
            </p:spPr>
            <p:txBody>
              <a:bodyPr wrap="none" anchor="ctr"/>
              <a:lstStyle/>
              <a:p>
                <a:endParaRPr lang="en-US"/>
              </a:p>
            </p:txBody>
          </p:sp>
          <p:sp>
            <p:nvSpPr>
              <p:cNvPr id="85158" name="Line 328"/>
              <p:cNvSpPr>
                <a:spLocks noChangeShapeType="1"/>
              </p:cNvSpPr>
              <p:nvPr/>
            </p:nvSpPr>
            <p:spPr bwMode="auto">
              <a:xfrm>
                <a:off x="4323" y="2180"/>
                <a:ext cx="0" cy="152"/>
              </a:xfrm>
              <a:prstGeom prst="line">
                <a:avLst/>
              </a:prstGeom>
              <a:noFill/>
              <a:ln w="18811">
                <a:solidFill>
                  <a:srgbClr val="808080"/>
                </a:solidFill>
                <a:round/>
                <a:headEnd/>
                <a:tailEnd/>
              </a:ln>
            </p:spPr>
            <p:txBody>
              <a:bodyPr wrap="none" anchor="ctr"/>
              <a:lstStyle/>
              <a:p>
                <a:endParaRPr lang="en-US"/>
              </a:p>
            </p:txBody>
          </p:sp>
          <p:sp>
            <p:nvSpPr>
              <p:cNvPr id="85159" name="Line 329"/>
              <p:cNvSpPr>
                <a:spLocks noChangeShapeType="1"/>
              </p:cNvSpPr>
              <p:nvPr/>
            </p:nvSpPr>
            <p:spPr bwMode="auto">
              <a:xfrm>
                <a:off x="4335" y="2180"/>
                <a:ext cx="0" cy="152"/>
              </a:xfrm>
              <a:prstGeom prst="line">
                <a:avLst/>
              </a:prstGeom>
              <a:noFill/>
              <a:ln w="18811">
                <a:solidFill>
                  <a:srgbClr val="808080"/>
                </a:solidFill>
                <a:round/>
                <a:headEnd/>
                <a:tailEnd/>
              </a:ln>
            </p:spPr>
            <p:txBody>
              <a:bodyPr wrap="none" anchor="ctr"/>
              <a:lstStyle/>
              <a:p>
                <a:endParaRPr lang="en-US"/>
              </a:p>
            </p:txBody>
          </p:sp>
          <p:sp>
            <p:nvSpPr>
              <p:cNvPr id="85160" name="Line 330"/>
              <p:cNvSpPr>
                <a:spLocks noChangeShapeType="1"/>
              </p:cNvSpPr>
              <p:nvPr/>
            </p:nvSpPr>
            <p:spPr bwMode="auto">
              <a:xfrm>
                <a:off x="4348" y="2180"/>
                <a:ext cx="0" cy="152"/>
              </a:xfrm>
              <a:prstGeom prst="line">
                <a:avLst/>
              </a:prstGeom>
              <a:noFill/>
              <a:ln w="18811">
                <a:solidFill>
                  <a:srgbClr val="808080"/>
                </a:solidFill>
                <a:round/>
                <a:headEnd/>
                <a:tailEnd/>
              </a:ln>
            </p:spPr>
            <p:txBody>
              <a:bodyPr wrap="none" anchor="ctr"/>
              <a:lstStyle/>
              <a:p>
                <a:endParaRPr lang="en-US"/>
              </a:p>
            </p:txBody>
          </p:sp>
          <p:sp>
            <p:nvSpPr>
              <p:cNvPr id="85161" name="Line 331"/>
              <p:cNvSpPr>
                <a:spLocks noChangeShapeType="1"/>
              </p:cNvSpPr>
              <p:nvPr/>
            </p:nvSpPr>
            <p:spPr bwMode="auto">
              <a:xfrm>
                <a:off x="4360" y="2180"/>
                <a:ext cx="0" cy="152"/>
              </a:xfrm>
              <a:prstGeom prst="line">
                <a:avLst/>
              </a:prstGeom>
              <a:noFill/>
              <a:ln w="18811">
                <a:solidFill>
                  <a:srgbClr val="808080"/>
                </a:solidFill>
                <a:round/>
                <a:headEnd/>
                <a:tailEnd/>
              </a:ln>
            </p:spPr>
            <p:txBody>
              <a:bodyPr wrap="none" anchor="ctr"/>
              <a:lstStyle/>
              <a:p>
                <a:endParaRPr lang="en-US"/>
              </a:p>
            </p:txBody>
          </p:sp>
          <p:sp>
            <p:nvSpPr>
              <p:cNvPr id="85162" name="Line 332"/>
              <p:cNvSpPr>
                <a:spLocks noChangeShapeType="1"/>
              </p:cNvSpPr>
              <p:nvPr/>
            </p:nvSpPr>
            <p:spPr bwMode="auto">
              <a:xfrm>
                <a:off x="4373" y="2180"/>
                <a:ext cx="0" cy="152"/>
              </a:xfrm>
              <a:prstGeom prst="line">
                <a:avLst/>
              </a:prstGeom>
              <a:noFill/>
              <a:ln w="18811">
                <a:solidFill>
                  <a:srgbClr val="808080"/>
                </a:solidFill>
                <a:round/>
                <a:headEnd/>
                <a:tailEnd/>
              </a:ln>
            </p:spPr>
            <p:txBody>
              <a:bodyPr wrap="none" anchor="ctr"/>
              <a:lstStyle/>
              <a:p>
                <a:endParaRPr lang="en-US"/>
              </a:p>
            </p:txBody>
          </p:sp>
          <p:sp>
            <p:nvSpPr>
              <p:cNvPr id="85163" name="Line 333"/>
              <p:cNvSpPr>
                <a:spLocks noChangeShapeType="1"/>
              </p:cNvSpPr>
              <p:nvPr/>
            </p:nvSpPr>
            <p:spPr bwMode="auto">
              <a:xfrm>
                <a:off x="4386" y="2180"/>
                <a:ext cx="0" cy="152"/>
              </a:xfrm>
              <a:prstGeom prst="line">
                <a:avLst/>
              </a:prstGeom>
              <a:noFill/>
              <a:ln w="18811">
                <a:solidFill>
                  <a:srgbClr val="808080"/>
                </a:solidFill>
                <a:round/>
                <a:headEnd/>
                <a:tailEnd/>
              </a:ln>
            </p:spPr>
            <p:txBody>
              <a:bodyPr wrap="none" anchor="ctr"/>
              <a:lstStyle/>
              <a:p>
                <a:endParaRPr lang="en-US"/>
              </a:p>
            </p:txBody>
          </p:sp>
          <p:sp>
            <p:nvSpPr>
              <p:cNvPr id="85164" name="Line 334"/>
              <p:cNvSpPr>
                <a:spLocks noChangeShapeType="1"/>
              </p:cNvSpPr>
              <p:nvPr/>
            </p:nvSpPr>
            <p:spPr bwMode="auto">
              <a:xfrm>
                <a:off x="4399" y="2180"/>
                <a:ext cx="0" cy="152"/>
              </a:xfrm>
              <a:prstGeom prst="line">
                <a:avLst/>
              </a:prstGeom>
              <a:noFill/>
              <a:ln w="18811">
                <a:solidFill>
                  <a:srgbClr val="808080"/>
                </a:solidFill>
                <a:round/>
                <a:headEnd/>
                <a:tailEnd/>
              </a:ln>
            </p:spPr>
            <p:txBody>
              <a:bodyPr wrap="none" anchor="ctr"/>
              <a:lstStyle/>
              <a:p>
                <a:endParaRPr lang="en-US"/>
              </a:p>
            </p:txBody>
          </p:sp>
          <p:sp>
            <p:nvSpPr>
              <p:cNvPr id="85165" name="Line 335"/>
              <p:cNvSpPr>
                <a:spLocks noChangeShapeType="1"/>
              </p:cNvSpPr>
              <p:nvPr/>
            </p:nvSpPr>
            <p:spPr bwMode="auto">
              <a:xfrm>
                <a:off x="4411" y="2180"/>
                <a:ext cx="0" cy="152"/>
              </a:xfrm>
              <a:prstGeom prst="line">
                <a:avLst/>
              </a:prstGeom>
              <a:noFill/>
              <a:ln w="18811">
                <a:solidFill>
                  <a:srgbClr val="808080"/>
                </a:solidFill>
                <a:round/>
                <a:headEnd/>
                <a:tailEnd/>
              </a:ln>
            </p:spPr>
            <p:txBody>
              <a:bodyPr wrap="none" anchor="ctr"/>
              <a:lstStyle/>
              <a:p>
                <a:endParaRPr lang="en-US"/>
              </a:p>
            </p:txBody>
          </p:sp>
          <p:sp>
            <p:nvSpPr>
              <p:cNvPr id="85166" name="Line 336"/>
              <p:cNvSpPr>
                <a:spLocks noChangeShapeType="1"/>
              </p:cNvSpPr>
              <p:nvPr/>
            </p:nvSpPr>
            <p:spPr bwMode="auto">
              <a:xfrm>
                <a:off x="4423" y="2180"/>
                <a:ext cx="0" cy="152"/>
              </a:xfrm>
              <a:prstGeom prst="line">
                <a:avLst/>
              </a:prstGeom>
              <a:noFill/>
              <a:ln w="18811">
                <a:solidFill>
                  <a:srgbClr val="808080"/>
                </a:solidFill>
                <a:round/>
                <a:headEnd/>
                <a:tailEnd/>
              </a:ln>
            </p:spPr>
            <p:txBody>
              <a:bodyPr wrap="none" anchor="ctr"/>
              <a:lstStyle/>
              <a:p>
                <a:endParaRPr lang="en-US"/>
              </a:p>
            </p:txBody>
          </p:sp>
          <p:sp>
            <p:nvSpPr>
              <p:cNvPr id="85167" name="Line 337"/>
              <p:cNvSpPr>
                <a:spLocks noChangeShapeType="1"/>
              </p:cNvSpPr>
              <p:nvPr/>
            </p:nvSpPr>
            <p:spPr bwMode="auto">
              <a:xfrm>
                <a:off x="4436" y="2180"/>
                <a:ext cx="0" cy="152"/>
              </a:xfrm>
              <a:prstGeom prst="line">
                <a:avLst/>
              </a:prstGeom>
              <a:noFill/>
              <a:ln w="18811">
                <a:solidFill>
                  <a:srgbClr val="808080"/>
                </a:solidFill>
                <a:round/>
                <a:headEnd/>
                <a:tailEnd/>
              </a:ln>
            </p:spPr>
            <p:txBody>
              <a:bodyPr wrap="none" anchor="ctr"/>
              <a:lstStyle/>
              <a:p>
                <a:endParaRPr lang="en-US"/>
              </a:p>
            </p:txBody>
          </p:sp>
          <p:sp>
            <p:nvSpPr>
              <p:cNvPr id="85168" name="Line 338"/>
              <p:cNvSpPr>
                <a:spLocks noChangeShapeType="1"/>
              </p:cNvSpPr>
              <p:nvPr/>
            </p:nvSpPr>
            <p:spPr bwMode="auto">
              <a:xfrm>
                <a:off x="4448" y="2180"/>
                <a:ext cx="0" cy="152"/>
              </a:xfrm>
              <a:prstGeom prst="line">
                <a:avLst/>
              </a:prstGeom>
              <a:noFill/>
              <a:ln w="18811">
                <a:solidFill>
                  <a:srgbClr val="808080"/>
                </a:solidFill>
                <a:round/>
                <a:headEnd/>
                <a:tailEnd/>
              </a:ln>
            </p:spPr>
            <p:txBody>
              <a:bodyPr wrap="none" anchor="ctr"/>
              <a:lstStyle/>
              <a:p>
                <a:endParaRPr lang="en-US"/>
              </a:p>
            </p:txBody>
          </p:sp>
          <p:sp>
            <p:nvSpPr>
              <p:cNvPr id="85169" name="Line 339"/>
              <p:cNvSpPr>
                <a:spLocks noChangeShapeType="1"/>
              </p:cNvSpPr>
              <p:nvPr/>
            </p:nvSpPr>
            <p:spPr bwMode="auto">
              <a:xfrm>
                <a:off x="4460" y="2180"/>
                <a:ext cx="0" cy="152"/>
              </a:xfrm>
              <a:prstGeom prst="line">
                <a:avLst/>
              </a:prstGeom>
              <a:noFill/>
              <a:ln w="18811">
                <a:solidFill>
                  <a:srgbClr val="808080"/>
                </a:solidFill>
                <a:round/>
                <a:headEnd/>
                <a:tailEnd/>
              </a:ln>
            </p:spPr>
            <p:txBody>
              <a:bodyPr wrap="none" anchor="ctr"/>
              <a:lstStyle/>
              <a:p>
                <a:endParaRPr lang="en-US"/>
              </a:p>
            </p:txBody>
          </p:sp>
          <p:sp>
            <p:nvSpPr>
              <p:cNvPr id="85170" name="Line 340"/>
              <p:cNvSpPr>
                <a:spLocks noChangeShapeType="1"/>
              </p:cNvSpPr>
              <p:nvPr/>
            </p:nvSpPr>
            <p:spPr bwMode="auto">
              <a:xfrm>
                <a:off x="4474" y="2180"/>
                <a:ext cx="0" cy="152"/>
              </a:xfrm>
              <a:prstGeom prst="line">
                <a:avLst/>
              </a:prstGeom>
              <a:noFill/>
              <a:ln w="18811">
                <a:solidFill>
                  <a:srgbClr val="808080"/>
                </a:solidFill>
                <a:round/>
                <a:headEnd/>
                <a:tailEnd/>
              </a:ln>
            </p:spPr>
            <p:txBody>
              <a:bodyPr wrap="none" anchor="ctr"/>
              <a:lstStyle/>
              <a:p>
                <a:endParaRPr lang="en-US"/>
              </a:p>
            </p:txBody>
          </p:sp>
          <p:sp>
            <p:nvSpPr>
              <p:cNvPr id="85171" name="Line 341"/>
              <p:cNvSpPr>
                <a:spLocks noChangeShapeType="1"/>
              </p:cNvSpPr>
              <p:nvPr/>
            </p:nvSpPr>
            <p:spPr bwMode="auto">
              <a:xfrm>
                <a:off x="4486" y="2180"/>
                <a:ext cx="0" cy="152"/>
              </a:xfrm>
              <a:prstGeom prst="line">
                <a:avLst/>
              </a:prstGeom>
              <a:noFill/>
              <a:ln w="18811">
                <a:solidFill>
                  <a:srgbClr val="808080"/>
                </a:solidFill>
                <a:round/>
                <a:headEnd/>
                <a:tailEnd/>
              </a:ln>
            </p:spPr>
            <p:txBody>
              <a:bodyPr wrap="none" anchor="ctr"/>
              <a:lstStyle/>
              <a:p>
                <a:endParaRPr lang="en-US"/>
              </a:p>
            </p:txBody>
          </p:sp>
          <p:sp>
            <p:nvSpPr>
              <p:cNvPr id="85172" name="Line 342"/>
              <p:cNvSpPr>
                <a:spLocks noChangeShapeType="1"/>
              </p:cNvSpPr>
              <p:nvPr/>
            </p:nvSpPr>
            <p:spPr bwMode="auto">
              <a:xfrm>
                <a:off x="4499" y="2180"/>
                <a:ext cx="0" cy="152"/>
              </a:xfrm>
              <a:prstGeom prst="line">
                <a:avLst/>
              </a:prstGeom>
              <a:noFill/>
              <a:ln w="18811">
                <a:solidFill>
                  <a:srgbClr val="808080"/>
                </a:solidFill>
                <a:round/>
                <a:headEnd/>
                <a:tailEnd/>
              </a:ln>
            </p:spPr>
            <p:txBody>
              <a:bodyPr wrap="none" anchor="ctr"/>
              <a:lstStyle/>
              <a:p>
                <a:endParaRPr lang="en-US"/>
              </a:p>
            </p:txBody>
          </p:sp>
          <p:sp>
            <p:nvSpPr>
              <p:cNvPr id="85173" name="Line 343"/>
              <p:cNvSpPr>
                <a:spLocks noChangeShapeType="1"/>
              </p:cNvSpPr>
              <p:nvPr/>
            </p:nvSpPr>
            <p:spPr bwMode="auto">
              <a:xfrm>
                <a:off x="4511" y="2180"/>
                <a:ext cx="0" cy="152"/>
              </a:xfrm>
              <a:prstGeom prst="line">
                <a:avLst/>
              </a:prstGeom>
              <a:noFill/>
              <a:ln w="18811">
                <a:solidFill>
                  <a:srgbClr val="808080"/>
                </a:solidFill>
                <a:round/>
                <a:headEnd/>
                <a:tailEnd/>
              </a:ln>
            </p:spPr>
            <p:txBody>
              <a:bodyPr wrap="none" anchor="ctr"/>
              <a:lstStyle/>
              <a:p>
                <a:endParaRPr lang="en-US"/>
              </a:p>
            </p:txBody>
          </p:sp>
          <p:sp>
            <p:nvSpPr>
              <p:cNvPr id="85174" name="Line 344"/>
              <p:cNvSpPr>
                <a:spLocks noChangeShapeType="1"/>
              </p:cNvSpPr>
              <p:nvPr/>
            </p:nvSpPr>
            <p:spPr bwMode="auto">
              <a:xfrm>
                <a:off x="4523" y="2180"/>
                <a:ext cx="0" cy="152"/>
              </a:xfrm>
              <a:prstGeom prst="line">
                <a:avLst/>
              </a:prstGeom>
              <a:noFill/>
              <a:ln w="18811">
                <a:solidFill>
                  <a:srgbClr val="808080"/>
                </a:solidFill>
                <a:round/>
                <a:headEnd/>
                <a:tailEnd/>
              </a:ln>
            </p:spPr>
            <p:txBody>
              <a:bodyPr wrap="none" anchor="ctr"/>
              <a:lstStyle/>
              <a:p>
                <a:endParaRPr lang="en-US"/>
              </a:p>
            </p:txBody>
          </p:sp>
          <p:sp>
            <p:nvSpPr>
              <p:cNvPr id="85175" name="Line 345"/>
              <p:cNvSpPr>
                <a:spLocks noChangeShapeType="1"/>
              </p:cNvSpPr>
              <p:nvPr/>
            </p:nvSpPr>
            <p:spPr bwMode="auto">
              <a:xfrm>
                <a:off x="4536" y="2180"/>
                <a:ext cx="0" cy="152"/>
              </a:xfrm>
              <a:prstGeom prst="line">
                <a:avLst/>
              </a:prstGeom>
              <a:noFill/>
              <a:ln w="18811">
                <a:solidFill>
                  <a:srgbClr val="808080"/>
                </a:solidFill>
                <a:round/>
                <a:headEnd/>
                <a:tailEnd/>
              </a:ln>
            </p:spPr>
            <p:txBody>
              <a:bodyPr wrap="none" anchor="ctr"/>
              <a:lstStyle/>
              <a:p>
                <a:endParaRPr lang="en-US"/>
              </a:p>
            </p:txBody>
          </p:sp>
        </p:grpSp>
        <p:sp>
          <p:nvSpPr>
            <p:cNvPr id="85152"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153"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5154"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155"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5006" name="Text Box 350"/>
          <p:cNvSpPr txBox="1">
            <a:spLocks noChangeArrowheads="1"/>
          </p:cNvSpPr>
          <p:nvPr/>
        </p:nvSpPr>
        <p:spPr bwMode="auto">
          <a:xfrm>
            <a:off x="5621338" y="3549650"/>
            <a:ext cx="1312862"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m.root-servers.net</a:t>
            </a:r>
            <a:endParaRPr lang="en-US"/>
          </a:p>
        </p:txBody>
      </p:sp>
      <p:grpSp>
        <p:nvGrpSpPr>
          <p:cNvPr id="16" name="Group 351"/>
          <p:cNvGrpSpPr>
            <a:grpSpLocks/>
          </p:cNvGrpSpPr>
          <p:nvPr/>
        </p:nvGrpSpPr>
        <p:grpSpPr bwMode="auto">
          <a:xfrm>
            <a:off x="2563813" y="2538413"/>
            <a:ext cx="631825" cy="1074737"/>
            <a:chOff x="1777" y="1812"/>
            <a:chExt cx="437" cy="767"/>
          </a:xfrm>
        </p:grpSpPr>
        <p:sp>
          <p:nvSpPr>
            <p:cNvPr id="85010"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p>
              <a:endParaRPr lang="en-US"/>
            </a:p>
          </p:txBody>
        </p:sp>
        <p:sp>
          <p:nvSpPr>
            <p:cNvPr id="85011"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p>
              <a:endParaRPr lang="en-US"/>
            </a:p>
          </p:txBody>
        </p:sp>
        <p:sp>
          <p:nvSpPr>
            <p:cNvPr id="85012" name="Line 354"/>
            <p:cNvSpPr>
              <a:spLocks noChangeShapeType="1"/>
            </p:cNvSpPr>
            <p:nvPr/>
          </p:nvSpPr>
          <p:spPr bwMode="auto">
            <a:xfrm>
              <a:off x="1799" y="1812"/>
              <a:ext cx="0" cy="734"/>
            </a:xfrm>
            <a:prstGeom prst="line">
              <a:avLst/>
            </a:prstGeom>
            <a:noFill/>
            <a:ln w="9405">
              <a:solidFill>
                <a:srgbClr val="2F2F2F"/>
              </a:solidFill>
              <a:round/>
              <a:headEnd/>
              <a:tailEnd/>
            </a:ln>
          </p:spPr>
          <p:txBody>
            <a:bodyPr wrap="none" anchor="ctr"/>
            <a:lstStyle/>
            <a:p>
              <a:endParaRPr lang="en-US"/>
            </a:p>
          </p:txBody>
        </p:sp>
        <p:sp>
          <p:nvSpPr>
            <p:cNvPr id="85013"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014"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015"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cap="flat" cmpd="sng">
              <a:solidFill>
                <a:srgbClr val="FFFFFF"/>
              </a:solidFill>
              <a:prstDash val="solid"/>
              <a:round/>
              <a:headEnd type="none" w="med" len="med"/>
              <a:tailEnd type="none" w="med" len="med"/>
            </a:ln>
          </p:spPr>
          <p:txBody>
            <a:bodyPr/>
            <a:lstStyle/>
            <a:p>
              <a:endParaRPr lang="en-US"/>
            </a:p>
          </p:txBody>
        </p:sp>
        <p:sp>
          <p:nvSpPr>
            <p:cNvPr id="85016" name="Line 358"/>
            <p:cNvSpPr>
              <a:spLocks noChangeShapeType="1"/>
            </p:cNvSpPr>
            <p:nvPr/>
          </p:nvSpPr>
          <p:spPr bwMode="auto">
            <a:xfrm>
              <a:off x="2193" y="1812"/>
              <a:ext cx="0" cy="737"/>
            </a:xfrm>
            <a:prstGeom prst="line">
              <a:avLst/>
            </a:prstGeom>
            <a:noFill/>
            <a:ln w="9405">
              <a:solidFill>
                <a:srgbClr val="2F2F2F"/>
              </a:solidFill>
              <a:round/>
              <a:headEnd/>
              <a:tailEnd/>
            </a:ln>
          </p:spPr>
          <p:txBody>
            <a:bodyPr wrap="none" anchor="ctr"/>
            <a:lstStyle/>
            <a:p>
              <a:endParaRPr lang="en-US"/>
            </a:p>
          </p:txBody>
        </p:sp>
        <p:sp>
          <p:nvSpPr>
            <p:cNvPr id="85017" name="AutoShape 359"/>
            <p:cNvSpPr>
              <a:spLocks noChangeArrowheads="1"/>
            </p:cNvSpPr>
            <p:nvPr/>
          </p:nvSpPr>
          <p:spPr bwMode="auto">
            <a:xfrm flipV="1">
              <a:off x="1814" y="1864"/>
              <a:ext cx="76" cy="160"/>
            </a:xfrm>
            <a:prstGeom prst="roundRect">
              <a:avLst>
                <a:gd name="adj" fmla="val 0"/>
              </a:avLst>
            </a:prstGeom>
            <a:solidFill>
              <a:srgbClr val="E1E1E1"/>
            </a:solidFill>
            <a:ln w="9525">
              <a:noFill/>
              <a:round/>
              <a:headEnd/>
              <a:tailEnd/>
            </a:ln>
          </p:spPr>
          <p:txBody>
            <a:bodyPr wrap="none" anchor="ctr"/>
            <a:lstStyle/>
            <a:p>
              <a:endParaRPr lang="en-US"/>
            </a:p>
          </p:txBody>
        </p:sp>
        <p:sp>
          <p:nvSpPr>
            <p:cNvPr id="85018"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019"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p>
              <a:endParaRPr lang="en-US"/>
            </a:p>
          </p:txBody>
        </p:sp>
        <p:sp>
          <p:nvSpPr>
            <p:cNvPr id="85020"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p>
              <a:endParaRPr lang="en-US"/>
            </a:p>
          </p:txBody>
        </p:sp>
        <p:sp>
          <p:nvSpPr>
            <p:cNvPr id="85021"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022"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p>
              <a:endParaRPr lang="en-US"/>
            </a:p>
          </p:txBody>
        </p:sp>
        <p:sp>
          <p:nvSpPr>
            <p:cNvPr id="85023"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024"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p>
              <a:endParaRPr lang="en-US"/>
            </a:p>
          </p:txBody>
        </p:sp>
        <p:sp>
          <p:nvSpPr>
            <p:cNvPr id="85025"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p>
              <a:endParaRPr lang="en-US"/>
            </a:p>
          </p:txBody>
        </p:sp>
        <p:sp>
          <p:nvSpPr>
            <p:cNvPr id="85026"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027"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028"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p>
              <a:endParaRPr lang="en-US"/>
            </a:p>
          </p:txBody>
        </p:sp>
        <p:sp>
          <p:nvSpPr>
            <p:cNvPr id="85029"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cap="flat" cmpd="sng">
              <a:solidFill>
                <a:srgbClr val="404040"/>
              </a:solidFill>
              <a:prstDash val="solid"/>
              <a:round/>
              <a:headEnd type="none" w="med" len="med"/>
              <a:tailEnd type="none" w="med" len="med"/>
            </a:ln>
          </p:spPr>
          <p:txBody>
            <a:bodyPr/>
            <a:lstStyle/>
            <a:p>
              <a:endParaRPr lang="en-US"/>
            </a:p>
          </p:txBody>
        </p:sp>
        <p:sp>
          <p:nvSpPr>
            <p:cNvPr id="85030"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p>
              <a:endParaRPr lang="en-US"/>
            </a:p>
          </p:txBody>
        </p:sp>
        <p:sp>
          <p:nvSpPr>
            <p:cNvPr id="85031"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032"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33"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34"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35"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7" name="Group 378"/>
            <p:cNvGrpSpPr>
              <a:grpSpLocks/>
            </p:cNvGrpSpPr>
            <p:nvPr/>
          </p:nvGrpSpPr>
          <p:grpSpPr bwMode="auto">
            <a:xfrm>
              <a:off x="1927" y="1870"/>
              <a:ext cx="238" cy="152"/>
              <a:chOff x="1927" y="1870"/>
              <a:chExt cx="238" cy="152"/>
            </a:xfrm>
          </p:grpSpPr>
          <p:sp>
            <p:nvSpPr>
              <p:cNvPr id="85093" name="Line 379"/>
              <p:cNvSpPr>
                <a:spLocks noChangeShapeType="1"/>
              </p:cNvSpPr>
              <p:nvPr/>
            </p:nvSpPr>
            <p:spPr bwMode="auto">
              <a:xfrm>
                <a:off x="1927" y="1870"/>
                <a:ext cx="0" cy="152"/>
              </a:xfrm>
              <a:prstGeom prst="line">
                <a:avLst/>
              </a:prstGeom>
              <a:noFill/>
              <a:ln w="18811">
                <a:solidFill>
                  <a:srgbClr val="808080"/>
                </a:solidFill>
                <a:round/>
                <a:headEnd/>
                <a:tailEnd/>
              </a:ln>
            </p:spPr>
            <p:txBody>
              <a:bodyPr wrap="none" anchor="ctr"/>
              <a:lstStyle/>
              <a:p>
                <a:endParaRPr lang="en-US"/>
              </a:p>
            </p:txBody>
          </p:sp>
          <p:sp>
            <p:nvSpPr>
              <p:cNvPr id="85094" name="Line 380"/>
              <p:cNvSpPr>
                <a:spLocks noChangeShapeType="1"/>
              </p:cNvSpPr>
              <p:nvPr/>
            </p:nvSpPr>
            <p:spPr bwMode="auto">
              <a:xfrm>
                <a:off x="1940" y="1870"/>
                <a:ext cx="0" cy="152"/>
              </a:xfrm>
              <a:prstGeom prst="line">
                <a:avLst/>
              </a:prstGeom>
              <a:noFill/>
              <a:ln w="18811">
                <a:solidFill>
                  <a:srgbClr val="808080"/>
                </a:solidFill>
                <a:round/>
                <a:headEnd/>
                <a:tailEnd/>
              </a:ln>
            </p:spPr>
            <p:txBody>
              <a:bodyPr wrap="none" anchor="ctr"/>
              <a:lstStyle/>
              <a:p>
                <a:endParaRPr lang="en-US"/>
              </a:p>
            </p:txBody>
          </p:sp>
          <p:sp>
            <p:nvSpPr>
              <p:cNvPr id="85095" name="Line 381"/>
              <p:cNvSpPr>
                <a:spLocks noChangeShapeType="1"/>
              </p:cNvSpPr>
              <p:nvPr/>
            </p:nvSpPr>
            <p:spPr bwMode="auto">
              <a:xfrm>
                <a:off x="1951" y="1870"/>
                <a:ext cx="0" cy="152"/>
              </a:xfrm>
              <a:prstGeom prst="line">
                <a:avLst/>
              </a:prstGeom>
              <a:noFill/>
              <a:ln w="18811">
                <a:solidFill>
                  <a:srgbClr val="808080"/>
                </a:solidFill>
                <a:round/>
                <a:headEnd/>
                <a:tailEnd/>
              </a:ln>
            </p:spPr>
            <p:txBody>
              <a:bodyPr wrap="none" anchor="ctr"/>
              <a:lstStyle/>
              <a:p>
                <a:endParaRPr lang="en-US"/>
              </a:p>
            </p:txBody>
          </p:sp>
          <p:sp>
            <p:nvSpPr>
              <p:cNvPr id="85096" name="Line 382"/>
              <p:cNvSpPr>
                <a:spLocks noChangeShapeType="1"/>
              </p:cNvSpPr>
              <p:nvPr/>
            </p:nvSpPr>
            <p:spPr bwMode="auto">
              <a:xfrm>
                <a:off x="1963" y="1870"/>
                <a:ext cx="0" cy="152"/>
              </a:xfrm>
              <a:prstGeom prst="line">
                <a:avLst/>
              </a:prstGeom>
              <a:noFill/>
              <a:ln w="18811">
                <a:solidFill>
                  <a:srgbClr val="808080"/>
                </a:solidFill>
                <a:round/>
                <a:headEnd/>
                <a:tailEnd/>
              </a:ln>
            </p:spPr>
            <p:txBody>
              <a:bodyPr wrap="none" anchor="ctr"/>
              <a:lstStyle/>
              <a:p>
                <a:endParaRPr lang="en-US"/>
              </a:p>
            </p:txBody>
          </p:sp>
          <p:sp>
            <p:nvSpPr>
              <p:cNvPr id="85097" name="Line 383"/>
              <p:cNvSpPr>
                <a:spLocks noChangeShapeType="1"/>
              </p:cNvSpPr>
              <p:nvPr/>
            </p:nvSpPr>
            <p:spPr bwMode="auto">
              <a:xfrm>
                <a:off x="1977" y="1870"/>
                <a:ext cx="0" cy="152"/>
              </a:xfrm>
              <a:prstGeom prst="line">
                <a:avLst/>
              </a:prstGeom>
              <a:noFill/>
              <a:ln w="18811">
                <a:solidFill>
                  <a:srgbClr val="808080"/>
                </a:solidFill>
                <a:round/>
                <a:headEnd/>
                <a:tailEnd/>
              </a:ln>
            </p:spPr>
            <p:txBody>
              <a:bodyPr wrap="none" anchor="ctr"/>
              <a:lstStyle/>
              <a:p>
                <a:endParaRPr lang="en-US"/>
              </a:p>
            </p:txBody>
          </p:sp>
          <p:sp>
            <p:nvSpPr>
              <p:cNvPr id="85098" name="Line 384"/>
              <p:cNvSpPr>
                <a:spLocks noChangeShapeType="1"/>
              </p:cNvSpPr>
              <p:nvPr/>
            </p:nvSpPr>
            <p:spPr bwMode="auto">
              <a:xfrm>
                <a:off x="1989" y="1870"/>
                <a:ext cx="0" cy="152"/>
              </a:xfrm>
              <a:prstGeom prst="line">
                <a:avLst/>
              </a:prstGeom>
              <a:noFill/>
              <a:ln w="18811">
                <a:solidFill>
                  <a:srgbClr val="808080"/>
                </a:solidFill>
                <a:round/>
                <a:headEnd/>
                <a:tailEnd/>
              </a:ln>
            </p:spPr>
            <p:txBody>
              <a:bodyPr wrap="none" anchor="ctr"/>
              <a:lstStyle/>
              <a:p>
                <a:endParaRPr lang="en-US"/>
              </a:p>
            </p:txBody>
          </p:sp>
          <p:sp>
            <p:nvSpPr>
              <p:cNvPr id="85099" name="Line 385"/>
              <p:cNvSpPr>
                <a:spLocks noChangeShapeType="1"/>
              </p:cNvSpPr>
              <p:nvPr/>
            </p:nvSpPr>
            <p:spPr bwMode="auto">
              <a:xfrm>
                <a:off x="2001" y="1870"/>
                <a:ext cx="0" cy="152"/>
              </a:xfrm>
              <a:prstGeom prst="line">
                <a:avLst/>
              </a:prstGeom>
              <a:noFill/>
              <a:ln w="18811">
                <a:solidFill>
                  <a:srgbClr val="808080"/>
                </a:solidFill>
                <a:round/>
                <a:headEnd/>
                <a:tailEnd/>
              </a:ln>
            </p:spPr>
            <p:txBody>
              <a:bodyPr wrap="none" anchor="ctr"/>
              <a:lstStyle/>
              <a:p>
                <a:endParaRPr lang="en-US"/>
              </a:p>
            </p:txBody>
          </p:sp>
          <p:sp>
            <p:nvSpPr>
              <p:cNvPr id="85100" name="Line 386"/>
              <p:cNvSpPr>
                <a:spLocks noChangeShapeType="1"/>
              </p:cNvSpPr>
              <p:nvPr/>
            </p:nvSpPr>
            <p:spPr bwMode="auto">
              <a:xfrm>
                <a:off x="2015" y="1870"/>
                <a:ext cx="0" cy="152"/>
              </a:xfrm>
              <a:prstGeom prst="line">
                <a:avLst/>
              </a:prstGeom>
              <a:noFill/>
              <a:ln w="18811">
                <a:solidFill>
                  <a:srgbClr val="808080"/>
                </a:solidFill>
                <a:round/>
                <a:headEnd/>
                <a:tailEnd/>
              </a:ln>
            </p:spPr>
            <p:txBody>
              <a:bodyPr wrap="none" anchor="ctr"/>
              <a:lstStyle/>
              <a:p>
                <a:endParaRPr lang="en-US"/>
              </a:p>
            </p:txBody>
          </p:sp>
          <p:sp>
            <p:nvSpPr>
              <p:cNvPr id="85101" name="Line 387"/>
              <p:cNvSpPr>
                <a:spLocks noChangeShapeType="1"/>
              </p:cNvSpPr>
              <p:nvPr/>
            </p:nvSpPr>
            <p:spPr bwMode="auto">
              <a:xfrm>
                <a:off x="2028" y="1870"/>
                <a:ext cx="0" cy="152"/>
              </a:xfrm>
              <a:prstGeom prst="line">
                <a:avLst/>
              </a:prstGeom>
              <a:noFill/>
              <a:ln w="18811">
                <a:solidFill>
                  <a:srgbClr val="808080"/>
                </a:solidFill>
                <a:round/>
                <a:headEnd/>
                <a:tailEnd/>
              </a:ln>
            </p:spPr>
            <p:txBody>
              <a:bodyPr wrap="none" anchor="ctr"/>
              <a:lstStyle/>
              <a:p>
                <a:endParaRPr lang="en-US"/>
              </a:p>
            </p:txBody>
          </p:sp>
          <p:sp>
            <p:nvSpPr>
              <p:cNvPr id="85102" name="Line 388"/>
              <p:cNvSpPr>
                <a:spLocks noChangeShapeType="1"/>
              </p:cNvSpPr>
              <p:nvPr/>
            </p:nvSpPr>
            <p:spPr bwMode="auto">
              <a:xfrm>
                <a:off x="2040" y="1870"/>
                <a:ext cx="0" cy="152"/>
              </a:xfrm>
              <a:prstGeom prst="line">
                <a:avLst/>
              </a:prstGeom>
              <a:noFill/>
              <a:ln w="18811">
                <a:solidFill>
                  <a:srgbClr val="808080"/>
                </a:solidFill>
                <a:round/>
                <a:headEnd/>
                <a:tailEnd/>
              </a:ln>
            </p:spPr>
            <p:txBody>
              <a:bodyPr wrap="none" anchor="ctr"/>
              <a:lstStyle/>
              <a:p>
                <a:endParaRPr lang="en-US"/>
              </a:p>
            </p:txBody>
          </p:sp>
          <p:sp>
            <p:nvSpPr>
              <p:cNvPr id="85103" name="Line 389"/>
              <p:cNvSpPr>
                <a:spLocks noChangeShapeType="1"/>
              </p:cNvSpPr>
              <p:nvPr/>
            </p:nvSpPr>
            <p:spPr bwMode="auto">
              <a:xfrm>
                <a:off x="2051" y="1870"/>
                <a:ext cx="0" cy="152"/>
              </a:xfrm>
              <a:prstGeom prst="line">
                <a:avLst/>
              </a:prstGeom>
              <a:noFill/>
              <a:ln w="18811">
                <a:solidFill>
                  <a:srgbClr val="808080"/>
                </a:solidFill>
                <a:round/>
                <a:headEnd/>
                <a:tailEnd/>
              </a:ln>
            </p:spPr>
            <p:txBody>
              <a:bodyPr wrap="none" anchor="ctr"/>
              <a:lstStyle/>
              <a:p>
                <a:endParaRPr lang="en-US"/>
              </a:p>
            </p:txBody>
          </p:sp>
          <p:sp>
            <p:nvSpPr>
              <p:cNvPr id="85104" name="Line 390"/>
              <p:cNvSpPr>
                <a:spLocks noChangeShapeType="1"/>
              </p:cNvSpPr>
              <p:nvPr/>
            </p:nvSpPr>
            <p:spPr bwMode="auto">
              <a:xfrm>
                <a:off x="2064" y="1870"/>
                <a:ext cx="0" cy="152"/>
              </a:xfrm>
              <a:prstGeom prst="line">
                <a:avLst/>
              </a:prstGeom>
              <a:noFill/>
              <a:ln w="18811">
                <a:solidFill>
                  <a:srgbClr val="808080"/>
                </a:solidFill>
                <a:round/>
                <a:headEnd/>
                <a:tailEnd/>
              </a:ln>
            </p:spPr>
            <p:txBody>
              <a:bodyPr wrap="none" anchor="ctr"/>
              <a:lstStyle/>
              <a:p>
                <a:endParaRPr lang="en-US"/>
              </a:p>
            </p:txBody>
          </p:sp>
          <p:sp>
            <p:nvSpPr>
              <p:cNvPr id="85105" name="Line 391"/>
              <p:cNvSpPr>
                <a:spLocks noChangeShapeType="1"/>
              </p:cNvSpPr>
              <p:nvPr/>
            </p:nvSpPr>
            <p:spPr bwMode="auto">
              <a:xfrm>
                <a:off x="2076" y="1870"/>
                <a:ext cx="0" cy="152"/>
              </a:xfrm>
              <a:prstGeom prst="line">
                <a:avLst/>
              </a:prstGeom>
              <a:noFill/>
              <a:ln w="18811">
                <a:solidFill>
                  <a:srgbClr val="808080"/>
                </a:solidFill>
                <a:round/>
                <a:headEnd/>
                <a:tailEnd/>
              </a:ln>
            </p:spPr>
            <p:txBody>
              <a:bodyPr wrap="none" anchor="ctr"/>
              <a:lstStyle/>
              <a:p>
                <a:endParaRPr lang="en-US"/>
              </a:p>
            </p:txBody>
          </p:sp>
          <p:sp>
            <p:nvSpPr>
              <p:cNvPr id="85106" name="Line 392"/>
              <p:cNvSpPr>
                <a:spLocks noChangeShapeType="1"/>
              </p:cNvSpPr>
              <p:nvPr/>
            </p:nvSpPr>
            <p:spPr bwMode="auto">
              <a:xfrm>
                <a:off x="2089" y="1870"/>
                <a:ext cx="0" cy="152"/>
              </a:xfrm>
              <a:prstGeom prst="line">
                <a:avLst/>
              </a:prstGeom>
              <a:noFill/>
              <a:ln w="18811">
                <a:solidFill>
                  <a:srgbClr val="808080"/>
                </a:solidFill>
                <a:round/>
                <a:headEnd/>
                <a:tailEnd/>
              </a:ln>
            </p:spPr>
            <p:txBody>
              <a:bodyPr wrap="none" anchor="ctr"/>
              <a:lstStyle/>
              <a:p>
                <a:endParaRPr lang="en-US"/>
              </a:p>
            </p:txBody>
          </p:sp>
          <p:sp>
            <p:nvSpPr>
              <p:cNvPr id="85107" name="Line 393"/>
              <p:cNvSpPr>
                <a:spLocks noChangeShapeType="1"/>
              </p:cNvSpPr>
              <p:nvPr/>
            </p:nvSpPr>
            <p:spPr bwMode="auto">
              <a:xfrm>
                <a:off x="2102" y="1870"/>
                <a:ext cx="0" cy="152"/>
              </a:xfrm>
              <a:prstGeom prst="line">
                <a:avLst/>
              </a:prstGeom>
              <a:noFill/>
              <a:ln w="18811">
                <a:solidFill>
                  <a:srgbClr val="808080"/>
                </a:solidFill>
                <a:round/>
                <a:headEnd/>
                <a:tailEnd/>
              </a:ln>
            </p:spPr>
            <p:txBody>
              <a:bodyPr wrap="none" anchor="ctr"/>
              <a:lstStyle/>
              <a:p>
                <a:endParaRPr lang="en-US"/>
              </a:p>
            </p:txBody>
          </p:sp>
          <p:sp>
            <p:nvSpPr>
              <p:cNvPr id="85108" name="Line 394"/>
              <p:cNvSpPr>
                <a:spLocks noChangeShapeType="1"/>
              </p:cNvSpPr>
              <p:nvPr/>
            </p:nvSpPr>
            <p:spPr bwMode="auto">
              <a:xfrm>
                <a:off x="2115" y="1870"/>
                <a:ext cx="0" cy="152"/>
              </a:xfrm>
              <a:prstGeom prst="line">
                <a:avLst/>
              </a:prstGeom>
              <a:noFill/>
              <a:ln w="18811">
                <a:solidFill>
                  <a:srgbClr val="808080"/>
                </a:solidFill>
                <a:round/>
                <a:headEnd/>
                <a:tailEnd/>
              </a:ln>
            </p:spPr>
            <p:txBody>
              <a:bodyPr wrap="none" anchor="ctr"/>
              <a:lstStyle/>
              <a:p>
                <a:endParaRPr lang="en-US"/>
              </a:p>
            </p:txBody>
          </p:sp>
          <p:sp>
            <p:nvSpPr>
              <p:cNvPr id="85109" name="Line 395"/>
              <p:cNvSpPr>
                <a:spLocks noChangeShapeType="1"/>
              </p:cNvSpPr>
              <p:nvPr/>
            </p:nvSpPr>
            <p:spPr bwMode="auto">
              <a:xfrm>
                <a:off x="2127" y="1870"/>
                <a:ext cx="0" cy="152"/>
              </a:xfrm>
              <a:prstGeom prst="line">
                <a:avLst/>
              </a:prstGeom>
              <a:noFill/>
              <a:ln w="18811">
                <a:solidFill>
                  <a:srgbClr val="808080"/>
                </a:solidFill>
                <a:round/>
                <a:headEnd/>
                <a:tailEnd/>
              </a:ln>
            </p:spPr>
            <p:txBody>
              <a:bodyPr wrap="none" anchor="ctr"/>
              <a:lstStyle/>
              <a:p>
                <a:endParaRPr lang="en-US"/>
              </a:p>
            </p:txBody>
          </p:sp>
          <p:sp>
            <p:nvSpPr>
              <p:cNvPr id="85110" name="Line 396"/>
              <p:cNvSpPr>
                <a:spLocks noChangeShapeType="1"/>
              </p:cNvSpPr>
              <p:nvPr/>
            </p:nvSpPr>
            <p:spPr bwMode="auto">
              <a:xfrm>
                <a:off x="2139" y="1870"/>
                <a:ext cx="0" cy="152"/>
              </a:xfrm>
              <a:prstGeom prst="line">
                <a:avLst/>
              </a:prstGeom>
              <a:noFill/>
              <a:ln w="18811">
                <a:solidFill>
                  <a:srgbClr val="808080"/>
                </a:solidFill>
                <a:round/>
                <a:headEnd/>
                <a:tailEnd/>
              </a:ln>
            </p:spPr>
            <p:txBody>
              <a:bodyPr wrap="none" anchor="ctr"/>
              <a:lstStyle/>
              <a:p>
                <a:endParaRPr lang="en-US"/>
              </a:p>
            </p:txBody>
          </p:sp>
          <p:sp>
            <p:nvSpPr>
              <p:cNvPr id="85111" name="Line 397"/>
              <p:cNvSpPr>
                <a:spLocks noChangeShapeType="1"/>
              </p:cNvSpPr>
              <p:nvPr/>
            </p:nvSpPr>
            <p:spPr bwMode="auto">
              <a:xfrm>
                <a:off x="2152" y="1870"/>
                <a:ext cx="0" cy="152"/>
              </a:xfrm>
              <a:prstGeom prst="line">
                <a:avLst/>
              </a:prstGeom>
              <a:noFill/>
              <a:ln w="18811">
                <a:solidFill>
                  <a:srgbClr val="808080"/>
                </a:solidFill>
                <a:round/>
                <a:headEnd/>
                <a:tailEnd/>
              </a:ln>
            </p:spPr>
            <p:txBody>
              <a:bodyPr wrap="none" anchor="ctr"/>
              <a:lstStyle/>
              <a:p>
                <a:endParaRPr lang="en-US"/>
              </a:p>
            </p:txBody>
          </p:sp>
          <p:sp>
            <p:nvSpPr>
              <p:cNvPr id="85112" name="Line 398"/>
              <p:cNvSpPr>
                <a:spLocks noChangeShapeType="1"/>
              </p:cNvSpPr>
              <p:nvPr/>
            </p:nvSpPr>
            <p:spPr bwMode="auto">
              <a:xfrm>
                <a:off x="2165" y="1870"/>
                <a:ext cx="0" cy="152"/>
              </a:xfrm>
              <a:prstGeom prst="line">
                <a:avLst/>
              </a:prstGeom>
              <a:noFill/>
              <a:ln w="18811">
                <a:solidFill>
                  <a:srgbClr val="808080"/>
                </a:solidFill>
                <a:round/>
                <a:headEnd/>
                <a:tailEnd/>
              </a:ln>
            </p:spPr>
            <p:txBody>
              <a:bodyPr wrap="none" anchor="ctr"/>
              <a:lstStyle/>
              <a:p>
                <a:endParaRPr lang="en-US"/>
              </a:p>
            </p:txBody>
          </p:sp>
        </p:grpSp>
        <p:sp>
          <p:nvSpPr>
            <p:cNvPr id="85037"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038"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39"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40"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41"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8" name="Group 404"/>
            <p:cNvGrpSpPr>
              <a:grpSpLocks/>
            </p:cNvGrpSpPr>
            <p:nvPr/>
          </p:nvGrpSpPr>
          <p:grpSpPr bwMode="auto">
            <a:xfrm>
              <a:off x="1927" y="2129"/>
              <a:ext cx="238" cy="152"/>
              <a:chOff x="1927" y="2129"/>
              <a:chExt cx="238" cy="152"/>
            </a:xfrm>
          </p:grpSpPr>
          <p:sp>
            <p:nvSpPr>
              <p:cNvPr id="85073" name="Line 405"/>
              <p:cNvSpPr>
                <a:spLocks noChangeShapeType="1"/>
              </p:cNvSpPr>
              <p:nvPr/>
            </p:nvSpPr>
            <p:spPr bwMode="auto">
              <a:xfrm>
                <a:off x="1927" y="2129"/>
                <a:ext cx="0" cy="152"/>
              </a:xfrm>
              <a:prstGeom prst="line">
                <a:avLst/>
              </a:prstGeom>
              <a:noFill/>
              <a:ln w="18811">
                <a:solidFill>
                  <a:srgbClr val="808080"/>
                </a:solidFill>
                <a:round/>
                <a:headEnd/>
                <a:tailEnd/>
              </a:ln>
            </p:spPr>
            <p:txBody>
              <a:bodyPr wrap="none" anchor="ctr"/>
              <a:lstStyle/>
              <a:p>
                <a:endParaRPr lang="en-US"/>
              </a:p>
            </p:txBody>
          </p:sp>
          <p:sp>
            <p:nvSpPr>
              <p:cNvPr id="85074" name="Line 406"/>
              <p:cNvSpPr>
                <a:spLocks noChangeShapeType="1"/>
              </p:cNvSpPr>
              <p:nvPr/>
            </p:nvSpPr>
            <p:spPr bwMode="auto">
              <a:xfrm>
                <a:off x="1940" y="2129"/>
                <a:ext cx="0" cy="152"/>
              </a:xfrm>
              <a:prstGeom prst="line">
                <a:avLst/>
              </a:prstGeom>
              <a:noFill/>
              <a:ln w="18811">
                <a:solidFill>
                  <a:srgbClr val="808080"/>
                </a:solidFill>
                <a:round/>
                <a:headEnd/>
                <a:tailEnd/>
              </a:ln>
            </p:spPr>
            <p:txBody>
              <a:bodyPr wrap="none" anchor="ctr"/>
              <a:lstStyle/>
              <a:p>
                <a:endParaRPr lang="en-US"/>
              </a:p>
            </p:txBody>
          </p:sp>
          <p:sp>
            <p:nvSpPr>
              <p:cNvPr id="85075" name="Line 407"/>
              <p:cNvSpPr>
                <a:spLocks noChangeShapeType="1"/>
              </p:cNvSpPr>
              <p:nvPr/>
            </p:nvSpPr>
            <p:spPr bwMode="auto">
              <a:xfrm>
                <a:off x="1951" y="2129"/>
                <a:ext cx="0" cy="152"/>
              </a:xfrm>
              <a:prstGeom prst="line">
                <a:avLst/>
              </a:prstGeom>
              <a:noFill/>
              <a:ln w="18811">
                <a:solidFill>
                  <a:srgbClr val="808080"/>
                </a:solidFill>
                <a:round/>
                <a:headEnd/>
                <a:tailEnd/>
              </a:ln>
            </p:spPr>
            <p:txBody>
              <a:bodyPr wrap="none" anchor="ctr"/>
              <a:lstStyle/>
              <a:p>
                <a:endParaRPr lang="en-US"/>
              </a:p>
            </p:txBody>
          </p:sp>
          <p:sp>
            <p:nvSpPr>
              <p:cNvPr id="85076" name="Line 408"/>
              <p:cNvSpPr>
                <a:spLocks noChangeShapeType="1"/>
              </p:cNvSpPr>
              <p:nvPr/>
            </p:nvSpPr>
            <p:spPr bwMode="auto">
              <a:xfrm>
                <a:off x="1963" y="2129"/>
                <a:ext cx="0" cy="152"/>
              </a:xfrm>
              <a:prstGeom prst="line">
                <a:avLst/>
              </a:prstGeom>
              <a:noFill/>
              <a:ln w="18811">
                <a:solidFill>
                  <a:srgbClr val="808080"/>
                </a:solidFill>
                <a:round/>
                <a:headEnd/>
                <a:tailEnd/>
              </a:ln>
            </p:spPr>
            <p:txBody>
              <a:bodyPr wrap="none" anchor="ctr"/>
              <a:lstStyle/>
              <a:p>
                <a:endParaRPr lang="en-US"/>
              </a:p>
            </p:txBody>
          </p:sp>
          <p:sp>
            <p:nvSpPr>
              <p:cNvPr id="85077" name="Line 409"/>
              <p:cNvSpPr>
                <a:spLocks noChangeShapeType="1"/>
              </p:cNvSpPr>
              <p:nvPr/>
            </p:nvSpPr>
            <p:spPr bwMode="auto">
              <a:xfrm>
                <a:off x="1977" y="2129"/>
                <a:ext cx="0" cy="152"/>
              </a:xfrm>
              <a:prstGeom prst="line">
                <a:avLst/>
              </a:prstGeom>
              <a:noFill/>
              <a:ln w="18811">
                <a:solidFill>
                  <a:srgbClr val="808080"/>
                </a:solidFill>
                <a:round/>
                <a:headEnd/>
                <a:tailEnd/>
              </a:ln>
            </p:spPr>
            <p:txBody>
              <a:bodyPr wrap="none" anchor="ctr"/>
              <a:lstStyle/>
              <a:p>
                <a:endParaRPr lang="en-US"/>
              </a:p>
            </p:txBody>
          </p:sp>
          <p:sp>
            <p:nvSpPr>
              <p:cNvPr id="85078" name="Line 410"/>
              <p:cNvSpPr>
                <a:spLocks noChangeShapeType="1"/>
              </p:cNvSpPr>
              <p:nvPr/>
            </p:nvSpPr>
            <p:spPr bwMode="auto">
              <a:xfrm>
                <a:off x="1989" y="2129"/>
                <a:ext cx="0" cy="152"/>
              </a:xfrm>
              <a:prstGeom prst="line">
                <a:avLst/>
              </a:prstGeom>
              <a:noFill/>
              <a:ln w="18811">
                <a:solidFill>
                  <a:srgbClr val="808080"/>
                </a:solidFill>
                <a:round/>
                <a:headEnd/>
                <a:tailEnd/>
              </a:ln>
            </p:spPr>
            <p:txBody>
              <a:bodyPr wrap="none" anchor="ctr"/>
              <a:lstStyle/>
              <a:p>
                <a:endParaRPr lang="en-US"/>
              </a:p>
            </p:txBody>
          </p:sp>
          <p:sp>
            <p:nvSpPr>
              <p:cNvPr id="85079" name="Line 411"/>
              <p:cNvSpPr>
                <a:spLocks noChangeShapeType="1"/>
              </p:cNvSpPr>
              <p:nvPr/>
            </p:nvSpPr>
            <p:spPr bwMode="auto">
              <a:xfrm>
                <a:off x="2001" y="2129"/>
                <a:ext cx="0" cy="152"/>
              </a:xfrm>
              <a:prstGeom prst="line">
                <a:avLst/>
              </a:prstGeom>
              <a:noFill/>
              <a:ln w="18811">
                <a:solidFill>
                  <a:srgbClr val="808080"/>
                </a:solidFill>
                <a:round/>
                <a:headEnd/>
                <a:tailEnd/>
              </a:ln>
            </p:spPr>
            <p:txBody>
              <a:bodyPr wrap="none" anchor="ctr"/>
              <a:lstStyle/>
              <a:p>
                <a:endParaRPr lang="en-US"/>
              </a:p>
            </p:txBody>
          </p:sp>
          <p:sp>
            <p:nvSpPr>
              <p:cNvPr id="85080" name="Line 412"/>
              <p:cNvSpPr>
                <a:spLocks noChangeShapeType="1"/>
              </p:cNvSpPr>
              <p:nvPr/>
            </p:nvSpPr>
            <p:spPr bwMode="auto">
              <a:xfrm>
                <a:off x="2015" y="2129"/>
                <a:ext cx="0" cy="152"/>
              </a:xfrm>
              <a:prstGeom prst="line">
                <a:avLst/>
              </a:prstGeom>
              <a:noFill/>
              <a:ln w="18811">
                <a:solidFill>
                  <a:srgbClr val="808080"/>
                </a:solidFill>
                <a:round/>
                <a:headEnd/>
                <a:tailEnd/>
              </a:ln>
            </p:spPr>
            <p:txBody>
              <a:bodyPr wrap="none" anchor="ctr"/>
              <a:lstStyle/>
              <a:p>
                <a:endParaRPr lang="en-US"/>
              </a:p>
            </p:txBody>
          </p:sp>
          <p:sp>
            <p:nvSpPr>
              <p:cNvPr id="85081" name="Line 413"/>
              <p:cNvSpPr>
                <a:spLocks noChangeShapeType="1"/>
              </p:cNvSpPr>
              <p:nvPr/>
            </p:nvSpPr>
            <p:spPr bwMode="auto">
              <a:xfrm>
                <a:off x="2028" y="2129"/>
                <a:ext cx="0" cy="152"/>
              </a:xfrm>
              <a:prstGeom prst="line">
                <a:avLst/>
              </a:prstGeom>
              <a:noFill/>
              <a:ln w="18811">
                <a:solidFill>
                  <a:srgbClr val="808080"/>
                </a:solidFill>
                <a:round/>
                <a:headEnd/>
                <a:tailEnd/>
              </a:ln>
            </p:spPr>
            <p:txBody>
              <a:bodyPr wrap="none" anchor="ctr"/>
              <a:lstStyle/>
              <a:p>
                <a:endParaRPr lang="en-US"/>
              </a:p>
            </p:txBody>
          </p:sp>
          <p:sp>
            <p:nvSpPr>
              <p:cNvPr id="85082" name="Line 414"/>
              <p:cNvSpPr>
                <a:spLocks noChangeShapeType="1"/>
              </p:cNvSpPr>
              <p:nvPr/>
            </p:nvSpPr>
            <p:spPr bwMode="auto">
              <a:xfrm>
                <a:off x="2040" y="2129"/>
                <a:ext cx="0" cy="152"/>
              </a:xfrm>
              <a:prstGeom prst="line">
                <a:avLst/>
              </a:prstGeom>
              <a:noFill/>
              <a:ln w="18811">
                <a:solidFill>
                  <a:srgbClr val="808080"/>
                </a:solidFill>
                <a:round/>
                <a:headEnd/>
                <a:tailEnd/>
              </a:ln>
            </p:spPr>
            <p:txBody>
              <a:bodyPr wrap="none" anchor="ctr"/>
              <a:lstStyle/>
              <a:p>
                <a:endParaRPr lang="en-US"/>
              </a:p>
            </p:txBody>
          </p:sp>
          <p:sp>
            <p:nvSpPr>
              <p:cNvPr id="85083" name="Line 415"/>
              <p:cNvSpPr>
                <a:spLocks noChangeShapeType="1"/>
              </p:cNvSpPr>
              <p:nvPr/>
            </p:nvSpPr>
            <p:spPr bwMode="auto">
              <a:xfrm>
                <a:off x="2051" y="2129"/>
                <a:ext cx="0" cy="152"/>
              </a:xfrm>
              <a:prstGeom prst="line">
                <a:avLst/>
              </a:prstGeom>
              <a:noFill/>
              <a:ln w="18811">
                <a:solidFill>
                  <a:srgbClr val="808080"/>
                </a:solidFill>
                <a:round/>
                <a:headEnd/>
                <a:tailEnd/>
              </a:ln>
            </p:spPr>
            <p:txBody>
              <a:bodyPr wrap="none" anchor="ctr"/>
              <a:lstStyle/>
              <a:p>
                <a:endParaRPr lang="en-US"/>
              </a:p>
            </p:txBody>
          </p:sp>
          <p:sp>
            <p:nvSpPr>
              <p:cNvPr id="85084" name="Line 416"/>
              <p:cNvSpPr>
                <a:spLocks noChangeShapeType="1"/>
              </p:cNvSpPr>
              <p:nvPr/>
            </p:nvSpPr>
            <p:spPr bwMode="auto">
              <a:xfrm>
                <a:off x="2064" y="2129"/>
                <a:ext cx="0" cy="152"/>
              </a:xfrm>
              <a:prstGeom prst="line">
                <a:avLst/>
              </a:prstGeom>
              <a:noFill/>
              <a:ln w="18811">
                <a:solidFill>
                  <a:srgbClr val="808080"/>
                </a:solidFill>
                <a:round/>
                <a:headEnd/>
                <a:tailEnd/>
              </a:ln>
            </p:spPr>
            <p:txBody>
              <a:bodyPr wrap="none" anchor="ctr"/>
              <a:lstStyle/>
              <a:p>
                <a:endParaRPr lang="en-US"/>
              </a:p>
            </p:txBody>
          </p:sp>
          <p:sp>
            <p:nvSpPr>
              <p:cNvPr id="85085" name="Line 417"/>
              <p:cNvSpPr>
                <a:spLocks noChangeShapeType="1"/>
              </p:cNvSpPr>
              <p:nvPr/>
            </p:nvSpPr>
            <p:spPr bwMode="auto">
              <a:xfrm>
                <a:off x="2076" y="2129"/>
                <a:ext cx="0" cy="152"/>
              </a:xfrm>
              <a:prstGeom prst="line">
                <a:avLst/>
              </a:prstGeom>
              <a:noFill/>
              <a:ln w="18811">
                <a:solidFill>
                  <a:srgbClr val="808080"/>
                </a:solidFill>
                <a:round/>
                <a:headEnd/>
                <a:tailEnd/>
              </a:ln>
            </p:spPr>
            <p:txBody>
              <a:bodyPr wrap="none" anchor="ctr"/>
              <a:lstStyle/>
              <a:p>
                <a:endParaRPr lang="en-US"/>
              </a:p>
            </p:txBody>
          </p:sp>
          <p:sp>
            <p:nvSpPr>
              <p:cNvPr id="85086" name="Line 418"/>
              <p:cNvSpPr>
                <a:spLocks noChangeShapeType="1"/>
              </p:cNvSpPr>
              <p:nvPr/>
            </p:nvSpPr>
            <p:spPr bwMode="auto">
              <a:xfrm>
                <a:off x="2089" y="2129"/>
                <a:ext cx="0" cy="152"/>
              </a:xfrm>
              <a:prstGeom prst="line">
                <a:avLst/>
              </a:prstGeom>
              <a:noFill/>
              <a:ln w="18811">
                <a:solidFill>
                  <a:srgbClr val="808080"/>
                </a:solidFill>
                <a:round/>
                <a:headEnd/>
                <a:tailEnd/>
              </a:ln>
            </p:spPr>
            <p:txBody>
              <a:bodyPr wrap="none" anchor="ctr"/>
              <a:lstStyle/>
              <a:p>
                <a:endParaRPr lang="en-US"/>
              </a:p>
            </p:txBody>
          </p:sp>
          <p:sp>
            <p:nvSpPr>
              <p:cNvPr id="85087" name="Line 419"/>
              <p:cNvSpPr>
                <a:spLocks noChangeShapeType="1"/>
              </p:cNvSpPr>
              <p:nvPr/>
            </p:nvSpPr>
            <p:spPr bwMode="auto">
              <a:xfrm>
                <a:off x="2102" y="2129"/>
                <a:ext cx="0" cy="152"/>
              </a:xfrm>
              <a:prstGeom prst="line">
                <a:avLst/>
              </a:prstGeom>
              <a:noFill/>
              <a:ln w="18811">
                <a:solidFill>
                  <a:srgbClr val="808080"/>
                </a:solidFill>
                <a:round/>
                <a:headEnd/>
                <a:tailEnd/>
              </a:ln>
            </p:spPr>
            <p:txBody>
              <a:bodyPr wrap="none" anchor="ctr"/>
              <a:lstStyle/>
              <a:p>
                <a:endParaRPr lang="en-US"/>
              </a:p>
            </p:txBody>
          </p:sp>
          <p:sp>
            <p:nvSpPr>
              <p:cNvPr id="85088" name="Line 420"/>
              <p:cNvSpPr>
                <a:spLocks noChangeShapeType="1"/>
              </p:cNvSpPr>
              <p:nvPr/>
            </p:nvSpPr>
            <p:spPr bwMode="auto">
              <a:xfrm>
                <a:off x="2115" y="2129"/>
                <a:ext cx="0" cy="152"/>
              </a:xfrm>
              <a:prstGeom prst="line">
                <a:avLst/>
              </a:prstGeom>
              <a:noFill/>
              <a:ln w="18811">
                <a:solidFill>
                  <a:srgbClr val="808080"/>
                </a:solidFill>
                <a:round/>
                <a:headEnd/>
                <a:tailEnd/>
              </a:ln>
            </p:spPr>
            <p:txBody>
              <a:bodyPr wrap="none" anchor="ctr"/>
              <a:lstStyle/>
              <a:p>
                <a:endParaRPr lang="en-US"/>
              </a:p>
            </p:txBody>
          </p:sp>
          <p:sp>
            <p:nvSpPr>
              <p:cNvPr id="85089" name="Line 421"/>
              <p:cNvSpPr>
                <a:spLocks noChangeShapeType="1"/>
              </p:cNvSpPr>
              <p:nvPr/>
            </p:nvSpPr>
            <p:spPr bwMode="auto">
              <a:xfrm>
                <a:off x="2127" y="2129"/>
                <a:ext cx="0" cy="152"/>
              </a:xfrm>
              <a:prstGeom prst="line">
                <a:avLst/>
              </a:prstGeom>
              <a:noFill/>
              <a:ln w="18811">
                <a:solidFill>
                  <a:srgbClr val="808080"/>
                </a:solidFill>
                <a:round/>
                <a:headEnd/>
                <a:tailEnd/>
              </a:ln>
            </p:spPr>
            <p:txBody>
              <a:bodyPr wrap="none" anchor="ctr"/>
              <a:lstStyle/>
              <a:p>
                <a:endParaRPr lang="en-US"/>
              </a:p>
            </p:txBody>
          </p:sp>
          <p:sp>
            <p:nvSpPr>
              <p:cNvPr id="85090" name="Line 422"/>
              <p:cNvSpPr>
                <a:spLocks noChangeShapeType="1"/>
              </p:cNvSpPr>
              <p:nvPr/>
            </p:nvSpPr>
            <p:spPr bwMode="auto">
              <a:xfrm>
                <a:off x="2139" y="2129"/>
                <a:ext cx="0" cy="152"/>
              </a:xfrm>
              <a:prstGeom prst="line">
                <a:avLst/>
              </a:prstGeom>
              <a:noFill/>
              <a:ln w="18811">
                <a:solidFill>
                  <a:srgbClr val="808080"/>
                </a:solidFill>
                <a:round/>
                <a:headEnd/>
                <a:tailEnd/>
              </a:ln>
            </p:spPr>
            <p:txBody>
              <a:bodyPr wrap="none" anchor="ctr"/>
              <a:lstStyle/>
              <a:p>
                <a:endParaRPr lang="en-US"/>
              </a:p>
            </p:txBody>
          </p:sp>
          <p:sp>
            <p:nvSpPr>
              <p:cNvPr id="85091" name="Line 423"/>
              <p:cNvSpPr>
                <a:spLocks noChangeShapeType="1"/>
              </p:cNvSpPr>
              <p:nvPr/>
            </p:nvSpPr>
            <p:spPr bwMode="auto">
              <a:xfrm>
                <a:off x="2152" y="2129"/>
                <a:ext cx="0" cy="152"/>
              </a:xfrm>
              <a:prstGeom prst="line">
                <a:avLst/>
              </a:prstGeom>
              <a:noFill/>
              <a:ln w="18811">
                <a:solidFill>
                  <a:srgbClr val="808080"/>
                </a:solidFill>
                <a:round/>
                <a:headEnd/>
                <a:tailEnd/>
              </a:ln>
            </p:spPr>
            <p:txBody>
              <a:bodyPr wrap="none" anchor="ctr"/>
              <a:lstStyle/>
              <a:p>
                <a:endParaRPr lang="en-US"/>
              </a:p>
            </p:txBody>
          </p:sp>
          <p:sp>
            <p:nvSpPr>
              <p:cNvPr id="85092" name="Line 424"/>
              <p:cNvSpPr>
                <a:spLocks noChangeShapeType="1"/>
              </p:cNvSpPr>
              <p:nvPr/>
            </p:nvSpPr>
            <p:spPr bwMode="auto">
              <a:xfrm>
                <a:off x="2165" y="2129"/>
                <a:ext cx="0" cy="152"/>
              </a:xfrm>
              <a:prstGeom prst="line">
                <a:avLst/>
              </a:prstGeom>
              <a:noFill/>
              <a:ln w="18811">
                <a:solidFill>
                  <a:srgbClr val="808080"/>
                </a:solidFill>
                <a:round/>
                <a:headEnd/>
                <a:tailEnd/>
              </a:ln>
            </p:spPr>
            <p:txBody>
              <a:bodyPr wrap="none" anchor="ctr"/>
              <a:lstStyle/>
              <a:p>
                <a:endParaRPr lang="en-US"/>
              </a:p>
            </p:txBody>
          </p:sp>
        </p:grpSp>
        <p:sp>
          <p:nvSpPr>
            <p:cNvPr id="85043"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p>
              <a:endParaRPr lang="en-US"/>
            </a:p>
          </p:txBody>
        </p:sp>
        <p:sp>
          <p:nvSpPr>
            <p:cNvPr id="85044"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45"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46"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sp>
          <p:nvSpPr>
            <p:cNvPr id="85047"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p>
              <a:endParaRPr lang="en-US"/>
            </a:p>
          </p:txBody>
        </p:sp>
        <p:grpSp>
          <p:nvGrpSpPr>
            <p:cNvPr id="19" name="Group 430"/>
            <p:cNvGrpSpPr>
              <a:grpSpLocks/>
            </p:cNvGrpSpPr>
            <p:nvPr/>
          </p:nvGrpSpPr>
          <p:grpSpPr bwMode="auto">
            <a:xfrm>
              <a:off x="1927" y="2376"/>
              <a:ext cx="238" cy="152"/>
              <a:chOff x="1927" y="2376"/>
              <a:chExt cx="238" cy="152"/>
            </a:xfrm>
          </p:grpSpPr>
          <p:sp>
            <p:nvSpPr>
              <p:cNvPr id="85053" name="Line 431"/>
              <p:cNvSpPr>
                <a:spLocks noChangeShapeType="1"/>
              </p:cNvSpPr>
              <p:nvPr/>
            </p:nvSpPr>
            <p:spPr bwMode="auto">
              <a:xfrm>
                <a:off x="1927" y="2376"/>
                <a:ext cx="0" cy="152"/>
              </a:xfrm>
              <a:prstGeom prst="line">
                <a:avLst/>
              </a:prstGeom>
              <a:noFill/>
              <a:ln w="18811">
                <a:solidFill>
                  <a:srgbClr val="808080"/>
                </a:solidFill>
                <a:round/>
                <a:headEnd/>
                <a:tailEnd/>
              </a:ln>
            </p:spPr>
            <p:txBody>
              <a:bodyPr wrap="none" anchor="ctr"/>
              <a:lstStyle/>
              <a:p>
                <a:endParaRPr lang="en-US"/>
              </a:p>
            </p:txBody>
          </p:sp>
          <p:sp>
            <p:nvSpPr>
              <p:cNvPr id="85054" name="Line 432"/>
              <p:cNvSpPr>
                <a:spLocks noChangeShapeType="1"/>
              </p:cNvSpPr>
              <p:nvPr/>
            </p:nvSpPr>
            <p:spPr bwMode="auto">
              <a:xfrm>
                <a:off x="1940" y="2376"/>
                <a:ext cx="0" cy="152"/>
              </a:xfrm>
              <a:prstGeom prst="line">
                <a:avLst/>
              </a:prstGeom>
              <a:noFill/>
              <a:ln w="18811">
                <a:solidFill>
                  <a:srgbClr val="808080"/>
                </a:solidFill>
                <a:round/>
                <a:headEnd/>
                <a:tailEnd/>
              </a:ln>
            </p:spPr>
            <p:txBody>
              <a:bodyPr wrap="none" anchor="ctr"/>
              <a:lstStyle/>
              <a:p>
                <a:endParaRPr lang="en-US"/>
              </a:p>
            </p:txBody>
          </p:sp>
          <p:sp>
            <p:nvSpPr>
              <p:cNvPr id="85055" name="Line 433"/>
              <p:cNvSpPr>
                <a:spLocks noChangeShapeType="1"/>
              </p:cNvSpPr>
              <p:nvPr/>
            </p:nvSpPr>
            <p:spPr bwMode="auto">
              <a:xfrm>
                <a:off x="1951" y="2376"/>
                <a:ext cx="0" cy="152"/>
              </a:xfrm>
              <a:prstGeom prst="line">
                <a:avLst/>
              </a:prstGeom>
              <a:noFill/>
              <a:ln w="18811">
                <a:solidFill>
                  <a:srgbClr val="808080"/>
                </a:solidFill>
                <a:round/>
                <a:headEnd/>
                <a:tailEnd/>
              </a:ln>
            </p:spPr>
            <p:txBody>
              <a:bodyPr wrap="none" anchor="ctr"/>
              <a:lstStyle/>
              <a:p>
                <a:endParaRPr lang="en-US"/>
              </a:p>
            </p:txBody>
          </p:sp>
          <p:sp>
            <p:nvSpPr>
              <p:cNvPr id="85056" name="Line 434"/>
              <p:cNvSpPr>
                <a:spLocks noChangeShapeType="1"/>
              </p:cNvSpPr>
              <p:nvPr/>
            </p:nvSpPr>
            <p:spPr bwMode="auto">
              <a:xfrm>
                <a:off x="1963" y="2376"/>
                <a:ext cx="0" cy="152"/>
              </a:xfrm>
              <a:prstGeom prst="line">
                <a:avLst/>
              </a:prstGeom>
              <a:noFill/>
              <a:ln w="18811">
                <a:solidFill>
                  <a:srgbClr val="808080"/>
                </a:solidFill>
                <a:round/>
                <a:headEnd/>
                <a:tailEnd/>
              </a:ln>
            </p:spPr>
            <p:txBody>
              <a:bodyPr wrap="none" anchor="ctr"/>
              <a:lstStyle/>
              <a:p>
                <a:endParaRPr lang="en-US"/>
              </a:p>
            </p:txBody>
          </p:sp>
          <p:sp>
            <p:nvSpPr>
              <p:cNvPr id="85057" name="Line 435"/>
              <p:cNvSpPr>
                <a:spLocks noChangeShapeType="1"/>
              </p:cNvSpPr>
              <p:nvPr/>
            </p:nvSpPr>
            <p:spPr bwMode="auto">
              <a:xfrm>
                <a:off x="1977" y="2376"/>
                <a:ext cx="0" cy="152"/>
              </a:xfrm>
              <a:prstGeom prst="line">
                <a:avLst/>
              </a:prstGeom>
              <a:noFill/>
              <a:ln w="18811">
                <a:solidFill>
                  <a:srgbClr val="808080"/>
                </a:solidFill>
                <a:round/>
                <a:headEnd/>
                <a:tailEnd/>
              </a:ln>
            </p:spPr>
            <p:txBody>
              <a:bodyPr wrap="none" anchor="ctr"/>
              <a:lstStyle/>
              <a:p>
                <a:endParaRPr lang="en-US"/>
              </a:p>
            </p:txBody>
          </p:sp>
          <p:sp>
            <p:nvSpPr>
              <p:cNvPr id="85058" name="Line 436"/>
              <p:cNvSpPr>
                <a:spLocks noChangeShapeType="1"/>
              </p:cNvSpPr>
              <p:nvPr/>
            </p:nvSpPr>
            <p:spPr bwMode="auto">
              <a:xfrm>
                <a:off x="1989" y="2376"/>
                <a:ext cx="0" cy="152"/>
              </a:xfrm>
              <a:prstGeom prst="line">
                <a:avLst/>
              </a:prstGeom>
              <a:noFill/>
              <a:ln w="18811">
                <a:solidFill>
                  <a:srgbClr val="808080"/>
                </a:solidFill>
                <a:round/>
                <a:headEnd/>
                <a:tailEnd/>
              </a:ln>
            </p:spPr>
            <p:txBody>
              <a:bodyPr wrap="none" anchor="ctr"/>
              <a:lstStyle/>
              <a:p>
                <a:endParaRPr lang="en-US"/>
              </a:p>
            </p:txBody>
          </p:sp>
          <p:sp>
            <p:nvSpPr>
              <p:cNvPr id="85059" name="Line 437"/>
              <p:cNvSpPr>
                <a:spLocks noChangeShapeType="1"/>
              </p:cNvSpPr>
              <p:nvPr/>
            </p:nvSpPr>
            <p:spPr bwMode="auto">
              <a:xfrm>
                <a:off x="2001" y="2376"/>
                <a:ext cx="0" cy="152"/>
              </a:xfrm>
              <a:prstGeom prst="line">
                <a:avLst/>
              </a:prstGeom>
              <a:noFill/>
              <a:ln w="18811">
                <a:solidFill>
                  <a:srgbClr val="808080"/>
                </a:solidFill>
                <a:round/>
                <a:headEnd/>
                <a:tailEnd/>
              </a:ln>
            </p:spPr>
            <p:txBody>
              <a:bodyPr wrap="none" anchor="ctr"/>
              <a:lstStyle/>
              <a:p>
                <a:endParaRPr lang="en-US"/>
              </a:p>
            </p:txBody>
          </p:sp>
          <p:sp>
            <p:nvSpPr>
              <p:cNvPr id="85060" name="Line 438"/>
              <p:cNvSpPr>
                <a:spLocks noChangeShapeType="1"/>
              </p:cNvSpPr>
              <p:nvPr/>
            </p:nvSpPr>
            <p:spPr bwMode="auto">
              <a:xfrm>
                <a:off x="2015" y="2376"/>
                <a:ext cx="0" cy="152"/>
              </a:xfrm>
              <a:prstGeom prst="line">
                <a:avLst/>
              </a:prstGeom>
              <a:noFill/>
              <a:ln w="18811">
                <a:solidFill>
                  <a:srgbClr val="808080"/>
                </a:solidFill>
                <a:round/>
                <a:headEnd/>
                <a:tailEnd/>
              </a:ln>
            </p:spPr>
            <p:txBody>
              <a:bodyPr wrap="none" anchor="ctr"/>
              <a:lstStyle/>
              <a:p>
                <a:endParaRPr lang="en-US"/>
              </a:p>
            </p:txBody>
          </p:sp>
          <p:sp>
            <p:nvSpPr>
              <p:cNvPr id="85061" name="Line 439"/>
              <p:cNvSpPr>
                <a:spLocks noChangeShapeType="1"/>
              </p:cNvSpPr>
              <p:nvPr/>
            </p:nvSpPr>
            <p:spPr bwMode="auto">
              <a:xfrm>
                <a:off x="2028" y="2376"/>
                <a:ext cx="0" cy="152"/>
              </a:xfrm>
              <a:prstGeom prst="line">
                <a:avLst/>
              </a:prstGeom>
              <a:noFill/>
              <a:ln w="18811">
                <a:solidFill>
                  <a:srgbClr val="808080"/>
                </a:solidFill>
                <a:round/>
                <a:headEnd/>
                <a:tailEnd/>
              </a:ln>
            </p:spPr>
            <p:txBody>
              <a:bodyPr wrap="none" anchor="ctr"/>
              <a:lstStyle/>
              <a:p>
                <a:endParaRPr lang="en-US"/>
              </a:p>
            </p:txBody>
          </p:sp>
          <p:sp>
            <p:nvSpPr>
              <p:cNvPr id="85062" name="Line 440"/>
              <p:cNvSpPr>
                <a:spLocks noChangeShapeType="1"/>
              </p:cNvSpPr>
              <p:nvPr/>
            </p:nvSpPr>
            <p:spPr bwMode="auto">
              <a:xfrm>
                <a:off x="2040" y="2376"/>
                <a:ext cx="0" cy="152"/>
              </a:xfrm>
              <a:prstGeom prst="line">
                <a:avLst/>
              </a:prstGeom>
              <a:noFill/>
              <a:ln w="18811">
                <a:solidFill>
                  <a:srgbClr val="808080"/>
                </a:solidFill>
                <a:round/>
                <a:headEnd/>
                <a:tailEnd/>
              </a:ln>
            </p:spPr>
            <p:txBody>
              <a:bodyPr wrap="none" anchor="ctr"/>
              <a:lstStyle/>
              <a:p>
                <a:endParaRPr lang="en-US"/>
              </a:p>
            </p:txBody>
          </p:sp>
          <p:sp>
            <p:nvSpPr>
              <p:cNvPr id="85063" name="Line 441"/>
              <p:cNvSpPr>
                <a:spLocks noChangeShapeType="1"/>
              </p:cNvSpPr>
              <p:nvPr/>
            </p:nvSpPr>
            <p:spPr bwMode="auto">
              <a:xfrm>
                <a:off x="2051" y="2376"/>
                <a:ext cx="0" cy="152"/>
              </a:xfrm>
              <a:prstGeom prst="line">
                <a:avLst/>
              </a:prstGeom>
              <a:noFill/>
              <a:ln w="18811">
                <a:solidFill>
                  <a:srgbClr val="808080"/>
                </a:solidFill>
                <a:round/>
                <a:headEnd/>
                <a:tailEnd/>
              </a:ln>
            </p:spPr>
            <p:txBody>
              <a:bodyPr wrap="none" anchor="ctr"/>
              <a:lstStyle/>
              <a:p>
                <a:endParaRPr lang="en-US"/>
              </a:p>
            </p:txBody>
          </p:sp>
          <p:sp>
            <p:nvSpPr>
              <p:cNvPr id="85064" name="Line 442"/>
              <p:cNvSpPr>
                <a:spLocks noChangeShapeType="1"/>
              </p:cNvSpPr>
              <p:nvPr/>
            </p:nvSpPr>
            <p:spPr bwMode="auto">
              <a:xfrm>
                <a:off x="2064" y="2376"/>
                <a:ext cx="0" cy="152"/>
              </a:xfrm>
              <a:prstGeom prst="line">
                <a:avLst/>
              </a:prstGeom>
              <a:noFill/>
              <a:ln w="18811">
                <a:solidFill>
                  <a:srgbClr val="808080"/>
                </a:solidFill>
                <a:round/>
                <a:headEnd/>
                <a:tailEnd/>
              </a:ln>
            </p:spPr>
            <p:txBody>
              <a:bodyPr wrap="none" anchor="ctr"/>
              <a:lstStyle/>
              <a:p>
                <a:endParaRPr lang="en-US"/>
              </a:p>
            </p:txBody>
          </p:sp>
          <p:sp>
            <p:nvSpPr>
              <p:cNvPr id="85065" name="Line 443"/>
              <p:cNvSpPr>
                <a:spLocks noChangeShapeType="1"/>
              </p:cNvSpPr>
              <p:nvPr/>
            </p:nvSpPr>
            <p:spPr bwMode="auto">
              <a:xfrm>
                <a:off x="2076" y="2376"/>
                <a:ext cx="0" cy="152"/>
              </a:xfrm>
              <a:prstGeom prst="line">
                <a:avLst/>
              </a:prstGeom>
              <a:noFill/>
              <a:ln w="18811">
                <a:solidFill>
                  <a:srgbClr val="808080"/>
                </a:solidFill>
                <a:round/>
                <a:headEnd/>
                <a:tailEnd/>
              </a:ln>
            </p:spPr>
            <p:txBody>
              <a:bodyPr wrap="none" anchor="ctr"/>
              <a:lstStyle/>
              <a:p>
                <a:endParaRPr lang="en-US"/>
              </a:p>
            </p:txBody>
          </p:sp>
          <p:sp>
            <p:nvSpPr>
              <p:cNvPr id="85066" name="Line 444"/>
              <p:cNvSpPr>
                <a:spLocks noChangeShapeType="1"/>
              </p:cNvSpPr>
              <p:nvPr/>
            </p:nvSpPr>
            <p:spPr bwMode="auto">
              <a:xfrm>
                <a:off x="2089" y="2376"/>
                <a:ext cx="0" cy="152"/>
              </a:xfrm>
              <a:prstGeom prst="line">
                <a:avLst/>
              </a:prstGeom>
              <a:noFill/>
              <a:ln w="18811">
                <a:solidFill>
                  <a:srgbClr val="808080"/>
                </a:solidFill>
                <a:round/>
                <a:headEnd/>
                <a:tailEnd/>
              </a:ln>
            </p:spPr>
            <p:txBody>
              <a:bodyPr wrap="none" anchor="ctr"/>
              <a:lstStyle/>
              <a:p>
                <a:endParaRPr lang="en-US"/>
              </a:p>
            </p:txBody>
          </p:sp>
          <p:sp>
            <p:nvSpPr>
              <p:cNvPr id="85067" name="Line 445"/>
              <p:cNvSpPr>
                <a:spLocks noChangeShapeType="1"/>
              </p:cNvSpPr>
              <p:nvPr/>
            </p:nvSpPr>
            <p:spPr bwMode="auto">
              <a:xfrm>
                <a:off x="2102" y="2376"/>
                <a:ext cx="0" cy="152"/>
              </a:xfrm>
              <a:prstGeom prst="line">
                <a:avLst/>
              </a:prstGeom>
              <a:noFill/>
              <a:ln w="18811">
                <a:solidFill>
                  <a:srgbClr val="808080"/>
                </a:solidFill>
                <a:round/>
                <a:headEnd/>
                <a:tailEnd/>
              </a:ln>
            </p:spPr>
            <p:txBody>
              <a:bodyPr wrap="none" anchor="ctr"/>
              <a:lstStyle/>
              <a:p>
                <a:endParaRPr lang="en-US"/>
              </a:p>
            </p:txBody>
          </p:sp>
          <p:sp>
            <p:nvSpPr>
              <p:cNvPr id="85068" name="Line 446"/>
              <p:cNvSpPr>
                <a:spLocks noChangeShapeType="1"/>
              </p:cNvSpPr>
              <p:nvPr/>
            </p:nvSpPr>
            <p:spPr bwMode="auto">
              <a:xfrm>
                <a:off x="2115" y="2376"/>
                <a:ext cx="0" cy="152"/>
              </a:xfrm>
              <a:prstGeom prst="line">
                <a:avLst/>
              </a:prstGeom>
              <a:noFill/>
              <a:ln w="18811">
                <a:solidFill>
                  <a:srgbClr val="808080"/>
                </a:solidFill>
                <a:round/>
                <a:headEnd/>
                <a:tailEnd/>
              </a:ln>
            </p:spPr>
            <p:txBody>
              <a:bodyPr wrap="none" anchor="ctr"/>
              <a:lstStyle/>
              <a:p>
                <a:endParaRPr lang="en-US"/>
              </a:p>
            </p:txBody>
          </p:sp>
          <p:sp>
            <p:nvSpPr>
              <p:cNvPr id="85069" name="Line 447"/>
              <p:cNvSpPr>
                <a:spLocks noChangeShapeType="1"/>
              </p:cNvSpPr>
              <p:nvPr/>
            </p:nvSpPr>
            <p:spPr bwMode="auto">
              <a:xfrm>
                <a:off x="2127" y="2376"/>
                <a:ext cx="0" cy="152"/>
              </a:xfrm>
              <a:prstGeom prst="line">
                <a:avLst/>
              </a:prstGeom>
              <a:noFill/>
              <a:ln w="18811">
                <a:solidFill>
                  <a:srgbClr val="808080"/>
                </a:solidFill>
                <a:round/>
                <a:headEnd/>
                <a:tailEnd/>
              </a:ln>
            </p:spPr>
            <p:txBody>
              <a:bodyPr wrap="none" anchor="ctr"/>
              <a:lstStyle/>
              <a:p>
                <a:endParaRPr lang="en-US"/>
              </a:p>
            </p:txBody>
          </p:sp>
          <p:sp>
            <p:nvSpPr>
              <p:cNvPr id="85070" name="Line 448"/>
              <p:cNvSpPr>
                <a:spLocks noChangeShapeType="1"/>
              </p:cNvSpPr>
              <p:nvPr/>
            </p:nvSpPr>
            <p:spPr bwMode="auto">
              <a:xfrm>
                <a:off x="2139" y="2376"/>
                <a:ext cx="0" cy="152"/>
              </a:xfrm>
              <a:prstGeom prst="line">
                <a:avLst/>
              </a:prstGeom>
              <a:noFill/>
              <a:ln w="18811">
                <a:solidFill>
                  <a:srgbClr val="808080"/>
                </a:solidFill>
                <a:round/>
                <a:headEnd/>
                <a:tailEnd/>
              </a:ln>
            </p:spPr>
            <p:txBody>
              <a:bodyPr wrap="none" anchor="ctr"/>
              <a:lstStyle/>
              <a:p>
                <a:endParaRPr lang="en-US"/>
              </a:p>
            </p:txBody>
          </p:sp>
          <p:sp>
            <p:nvSpPr>
              <p:cNvPr id="85071" name="Line 449"/>
              <p:cNvSpPr>
                <a:spLocks noChangeShapeType="1"/>
              </p:cNvSpPr>
              <p:nvPr/>
            </p:nvSpPr>
            <p:spPr bwMode="auto">
              <a:xfrm>
                <a:off x="2152" y="2376"/>
                <a:ext cx="0" cy="152"/>
              </a:xfrm>
              <a:prstGeom prst="line">
                <a:avLst/>
              </a:prstGeom>
              <a:noFill/>
              <a:ln w="18811">
                <a:solidFill>
                  <a:srgbClr val="808080"/>
                </a:solidFill>
                <a:round/>
                <a:headEnd/>
                <a:tailEnd/>
              </a:ln>
            </p:spPr>
            <p:txBody>
              <a:bodyPr wrap="none" anchor="ctr"/>
              <a:lstStyle/>
              <a:p>
                <a:endParaRPr lang="en-US"/>
              </a:p>
            </p:txBody>
          </p:sp>
          <p:sp>
            <p:nvSpPr>
              <p:cNvPr id="85072" name="Line 450"/>
              <p:cNvSpPr>
                <a:spLocks noChangeShapeType="1"/>
              </p:cNvSpPr>
              <p:nvPr/>
            </p:nvSpPr>
            <p:spPr bwMode="auto">
              <a:xfrm>
                <a:off x="2165" y="2376"/>
                <a:ext cx="0" cy="152"/>
              </a:xfrm>
              <a:prstGeom prst="line">
                <a:avLst/>
              </a:prstGeom>
              <a:noFill/>
              <a:ln w="18811">
                <a:solidFill>
                  <a:srgbClr val="808080"/>
                </a:solidFill>
                <a:round/>
                <a:headEnd/>
                <a:tailEnd/>
              </a:ln>
            </p:spPr>
            <p:txBody>
              <a:bodyPr wrap="none" anchor="ctr"/>
              <a:lstStyle/>
              <a:p>
                <a:endParaRPr lang="en-US"/>
              </a:p>
            </p:txBody>
          </p:sp>
        </p:grpSp>
        <p:sp>
          <p:nvSpPr>
            <p:cNvPr id="85049"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050"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cap="flat" cmpd="sng">
              <a:solidFill>
                <a:srgbClr val="000000"/>
              </a:solidFill>
              <a:prstDash val="solid"/>
              <a:round/>
              <a:headEnd type="none" w="med" len="med"/>
              <a:tailEnd type="none" w="med" len="med"/>
            </a:ln>
          </p:spPr>
          <p:txBody>
            <a:bodyPr/>
            <a:lstStyle/>
            <a:p>
              <a:endParaRPr lang="en-US"/>
            </a:p>
          </p:txBody>
        </p:sp>
        <p:sp>
          <p:nvSpPr>
            <p:cNvPr id="85051"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p>
              <a:endParaRPr lang="en-US"/>
            </a:p>
          </p:txBody>
        </p:sp>
        <p:sp>
          <p:nvSpPr>
            <p:cNvPr id="85052"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cap="flat" cmpd="sng">
              <a:solidFill>
                <a:srgbClr val="000000"/>
              </a:solidFill>
              <a:prstDash val="solid"/>
              <a:round/>
              <a:headEnd type="none" w="med" len="med"/>
              <a:tailEnd type="none" w="med" len="med"/>
            </a:ln>
          </p:spPr>
          <p:txBody>
            <a:bodyPr/>
            <a:lstStyle/>
            <a:p>
              <a:endParaRPr lang="en-US"/>
            </a:p>
          </p:txBody>
        </p:sp>
      </p:grpSp>
      <p:sp>
        <p:nvSpPr>
          <p:cNvPr id="85008" name="Text Box 455"/>
          <p:cNvSpPr txBox="1">
            <a:spLocks noChangeArrowheads="1"/>
          </p:cNvSpPr>
          <p:nvPr/>
        </p:nvSpPr>
        <p:spPr bwMode="auto">
          <a:xfrm>
            <a:off x="2209800" y="3810000"/>
            <a:ext cx="1865313"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dakota.west.sprockets.com</a:t>
            </a:r>
            <a:endParaRPr lang="en-US"/>
          </a:p>
        </p:txBody>
      </p:sp>
      <p:sp>
        <p:nvSpPr>
          <p:cNvPr id="85009" name="Text Box 456"/>
          <p:cNvSpPr txBox="1">
            <a:spLocks noChangeArrowheads="1"/>
          </p:cNvSpPr>
          <p:nvPr/>
        </p:nvSpPr>
        <p:spPr bwMode="auto">
          <a:xfrm>
            <a:off x="3994150" y="4768850"/>
            <a:ext cx="1774825" cy="260350"/>
          </a:xfrm>
          <a:prstGeom prst="rect">
            <a:avLst/>
          </a:prstGeom>
          <a:noFill/>
          <a:ln w="9525">
            <a:noFill/>
            <a:miter lim="800000"/>
            <a:headEnd/>
            <a:tailEnd/>
          </a:ln>
        </p:spPr>
        <p:txBody>
          <a:bodyPr wrap="none" lIns="91429" tIns="45714" rIns="91429" bIns="45714">
            <a:spAutoFit/>
          </a:bodyPr>
          <a:lstStyle/>
          <a:p>
            <a:pPr defTabSz="820738">
              <a:spcBef>
                <a:spcPct val="20000"/>
              </a:spcBef>
            </a:pPr>
            <a:r>
              <a:rPr lang="en-US" sz="1100"/>
              <a:t>ns1.sanjose.nominum.net</a:t>
            </a: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wipe(up)">
                                      <p:cBhvr>
                                        <p:cTn id="1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50924" y="1828800"/>
            <a:ext cx="8207375"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smtClean="0"/>
              <a:t>DNS </a:t>
            </a:r>
            <a:r>
              <a:rPr lang="en-AU" dirty="0"/>
              <a:t>is not just used in HTTP protocol (web pages)</a:t>
            </a:r>
          </a:p>
          <a:p>
            <a:r>
              <a:rPr lang="en-AU" dirty="0"/>
              <a:t>DNS is involved in almost every protocol in use on the internet</a:t>
            </a:r>
          </a:p>
          <a:p>
            <a:r>
              <a:rPr lang="en-AU" dirty="0"/>
              <a:t>Next example is how DNS facilitates the transfer of electronic mail.</a:t>
            </a:r>
          </a:p>
        </p:txBody>
      </p:sp>
      <p:sp>
        <p:nvSpPr>
          <p:cNvPr id="2" name="Title 1"/>
          <p:cNvSpPr>
            <a:spLocks noGrp="1"/>
          </p:cNvSpPr>
          <p:nvPr>
            <p:ph type="title"/>
          </p:nvPr>
        </p:nvSpPr>
        <p:spPr>
          <a:xfrm>
            <a:off x="628650" y="381000"/>
            <a:ext cx="7886700" cy="1325563"/>
          </a:xfrm>
        </p:spPr>
        <p:txBody>
          <a:bodyPr/>
          <a:lstStyle/>
          <a:p>
            <a:r>
              <a:rPr lang="en-AU" dirty="0"/>
              <a:t>Sending an </a:t>
            </a:r>
            <a:r>
              <a:rPr lang="en-AU" dirty="0" smtClean="0"/>
              <a:t>Email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467518" y="1766689"/>
            <a:ext cx="82073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a:t>Step 1: Your PC sends the e-mail to its configured outbound mail server. A DNS request similar to the previous example is required to find the address of the mail server.</a:t>
            </a:r>
          </a:p>
        </p:txBody>
      </p:sp>
      <p:graphicFrame>
        <p:nvGraphicFramePr>
          <p:cNvPr id="13314" name="Object 3"/>
          <p:cNvGraphicFramePr>
            <a:graphicFrameLocks noGrp="1" noChangeAspect="1"/>
          </p:cNvGraphicFramePr>
          <p:nvPr>
            <p:ph idx="4294967295"/>
          </p:nvPr>
        </p:nvGraphicFramePr>
        <p:xfrm>
          <a:off x="0" y="3171825"/>
          <a:ext cx="3389313" cy="1093788"/>
        </p:xfrm>
        <a:graphic>
          <a:graphicData uri="http://schemas.openxmlformats.org/presentationml/2006/ole">
            <mc:AlternateContent xmlns:mc="http://schemas.openxmlformats.org/markup-compatibility/2006">
              <mc:Choice xmlns:v="urn:schemas-microsoft-com:vml" Requires="v">
                <p:oleObj spid="_x0000_s13352" name="Visio" r:id="rId4" imgW="3389918" imgH="1093676" progId="">
                  <p:embed/>
                </p:oleObj>
              </mc:Choice>
              <mc:Fallback>
                <p:oleObj name="Visio" r:id="rId4" imgW="3389918" imgH="1093676"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1825"/>
                        <a:ext cx="3389313"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4"/>
          <p:cNvSpPr txBox="1">
            <a:spLocks noChangeArrowheads="1"/>
          </p:cNvSpPr>
          <p:nvPr/>
        </p:nvSpPr>
        <p:spPr bwMode="auto">
          <a:xfrm>
            <a:off x="2268538" y="522922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00FF00"/>
                </a:solidFill>
              </a:rPr>
              <a:t>Please send this message to “someone@example.com”</a:t>
            </a:r>
          </a:p>
        </p:txBody>
      </p:sp>
      <p:sp>
        <p:nvSpPr>
          <p:cNvPr id="13317" name="Line 5"/>
          <p:cNvSpPr>
            <a:spLocks noChangeShapeType="1"/>
          </p:cNvSpPr>
          <p:nvPr/>
        </p:nvSpPr>
        <p:spPr bwMode="auto">
          <a:xfrm flipV="1">
            <a:off x="3851275" y="4437063"/>
            <a:ext cx="360363" cy="647700"/>
          </a:xfrm>
          <a:prstGeom prst="line">
            <a:avLst/>
          </a:prstGeom>
          <a:noFill/>
          <a:ln w="9525">
            <a:solidFill>
              <a:schemeClr val="tx1"/>
            </a:solidFill>
            <a:round/>
            <a:headEnd/>
            <a:tailEnd type="triangle" w="med" len="med"/>
          </a:ln>
        </p:spPr>
        <p:txBody>
          <a:bodyPr/>
          <a:lstStyle/>
          <a:p>
            <a:endParaRPr lang="en-US"/>
          </a:p>
        </p:txBody>
      </p:sp>
      <p:sp>
        <p:nvSpPr>
          <p:cNvPr id="10" name="Title 1"/>
          <p:cNvSpPr>
            <a:spLocks noGrp="1"/>
          </p:cNvSpPr>
          <p:nvPr>
            <p:ph type="title"/>
          </p:nvPr>
        </p:nvSpPr>
        <p:spPr/>
        <p:txBody>
          <a:bodyPr/>
          <a:lstStyle/>
          <a:p>
            <a:r>
              <a:rPr lang="en-AU" dirty="0"/>
              <a:t>Sending an </a:t>
            </a:r>
            <a:r>
              <a:rPr lang="en-AU" dirty="0" smtClean="0"/>
              <a:t>Email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8" name="Object 2"/>
          <p:cNvGraphicFramePr>
            <a:graphicFrameLocks noGrp="1" noChangeAspect="1"/>
          </p:cNvGraphicFramePr>
          <p:nvPr>
            <p:ph idx="4294967295"/>
          </p:nvPr>
        </p:nvGraphicFramePr>
        <p:xfrm>
          <a:off x="0" y="3122613"/>
          <a:ext cx="4221163" cy="1192212"/>
        </p:xfrm>
        <a:graphic>
          <a:graphicData uri="http://schemas.openxmlformats.org/presentationml/2006/ole">
            <mc:AlternateContent xmlns:mc="http://schemas.openxmlformats.org/markup-compatibility/2006">
              <mc:Choice xmlns:v="urn:schemas-microsoft-com:vml" Requires="v">
                <p:oleObj spid="_x0000_s14376" name="Visio" r:id="rId4" imgW="4220780" imgH="1192774" progId="">
                  <p:embed/>
                </p:oleObj>
              </mc:Choice>
              <mc:Fallback>
                <p:oleObj name="Visio" r:id="rId4" imgW="4220780" imgH="119277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22613"/>
                        <a:ext cx="4221163"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Text Box 3"/>
          <p:cNvSpPr txBox="1">
            <a:spLocks noChangeArrowheads="1"/>
          </p:cNvSpPr>
          <p:nvPr/>
        </p:nvSpPr>
        <p:spPr bwMode="auto">
          <a:xfrm>
            <a:off x="396875" y="1561882"/>
            <a:ext cx="8207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a:t>Step 2: Your mail server follows the same intensive process to find the authoritative servers for “example.com”.</a:t>
            </a:r>
          </a:p>
        </p:txBody>
      </p:sp>
      <p:sp>
        <p:nvSpPr>
          <p:cNvPr id="14340" name="Text Box 4"/>
          <p:cNvSpPr txBox="1">
            <a:spLocks noChangeArrowheads="1"/>
          </p:cNvSpPr>
          <p:nvPr/>
        </p:nvSpPr>
        <p:spPr bwMode="auto">
          <a:xfrm>
            <a:off x="0" y="270827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00FF00"/>
                </a:solidFill>
              </a:rPr>
              <a:t>Tell me the name servers for “example.com”</a:t>
            </a:r>
          </a:p>
        </p:txBody>
      </p:sp>
      <p:sp>
        <p:nvSpPr>
          <p:cNvPr id="14341" name="Line 5"/>
          <p:cNvSpPr>
            <a:spLocks noChangeShapeType="1"/>
          </p:cNvSpPr>
          <p:nvPr/>
        </p:nvSpPr>
        <p:spPr bwMode="auto">
          <a:xfrm>
            <a:off x="3059113" y="3213100"/>
            <a:ext cx="936625" cy="431800"/>
          </a:xfrm>
          <a:prstGeom prst="line">
            <a:avLst/>
          </a:prstGeom>
          <a:noFill/>
          <a:ln w="9525">
            <a:solidFill>
              <a:schemeClr val="tx1"/>
            </a:solidFill>
            <a:round/>
            <a:headEnd/>
            <a:tailEnd type="triangle" w="med" len="med"/>
          </a:ln>
        </p:spPr>
        <p:txBody>
          <a:bodyPr/>
          <a:lstStyle/>
          <a:p>
            <a:endParaRPr lang="en-US"/>
          </a:p>
        </p:txBody>
      </p:sp>
      <p:sp>
        <p:nvSpPr>
          <p:cNvPr id="14342" name="Text Box 6"/>
          <p:cNvSpPr txBox="1">
            <a:spLocks noChangeArrowheads="1"/>
          </p:cNvSpPr>
          <p:nvPr/>
        </p:nvSpPr>
        <p:spPr bwMode="auto">
          <a:xfrm>
            <a:off x="1619250" y="522922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FF0000"/>
                </a:solidFill>
              </a:rPr>
              <a:t>Here are the name servers for “example.com”</a:t>
            </a:r>
          </a:p>
        </p:txBody>
      </p:sp>
      <p:sp>
        <p:nvSpPr>
          <p:cNvPr id="14343" name="Line 7"/>
          <p:cNvSpPr>
            <a:spLocks noChangeShapeType="1"/>
          </p:cNvSpPr>
          <p:nvPr/>
        </p:nvSpPr>
        <p:spPr bwMode="auto">
          <a:xfrm flipV="1">
            <a:off x="3995738" y="4581525"/>
            <a:ext cx="504825" cy="576263"/>
          </a:xfrm>
          <a:prstGeom prst="line">
            <a:avLst/>
          </a:prstGeom>
          <a:noFill/>
          <a:ln w="9525">
            <a:solidFill>
              <a:schemeClr val="tx1"/>
            </a:solidFill>
            <a:round/>
            <a:headEnd/>
            <a:tailEnd type="triangle" w="med" len="med"/>
          </a:ln>
        </p:spPr>
        <p:txBody>
          <a:bodyPr/>
          <a:lstStyle/>
          <a:p>
            <a:endParaRPr lang="en-US"/>
          </a:p>
        </p:txBody>
      </p:sp>
      <p:sp>
        <p:nvSpPr>
          <p:cNvPr id="9" name="Title 1"/>
          <p:cNvSpPr>
            <a:spLocks noGrp="1"/>
          </p:cNvSpPr>
          <p:nvPr>
            <p:ph type="title"/>
          </p:nvPr>
        </p:nvSpPr>
        <p:spPr/>
        <p:txBody>
          <a:bodyPr/>
          <a:lstStyle/>
          <a:p>
            <a:r>
              <a:rPr lang="en-AU" dirty="0"/>
              <a:t>Sending an </a:t>
            </a:r>
            <a:r>
              <a:rPr lang="en-AU" dirty="0" smtClean="0"/>
              <a:t>Email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362" name="Object 2"/>
          <p:cNvGraphicFramePr>
            <a:graphicFrameLocks noGrp="1" noChangeAspect="1"/>
          </p:cNvGraphicFramePr>
          <p:nvPr>
            <p:ph idx="4294967295"/>
          </p:nvPr>
        </p:nvGraphicFramePr>
        <p:xfrm>
          <a:off x="0" y="3475038"/>
          <a:ext cx="5316538" cy="1789112"/>
        </p:xfrm>
        <a:graphic>
          <a:graphicData uri="http://schemas.openxmlformats.org/presentationml/2006/ole">
            <mc:AlternateContent xmlns:mc="http://schemas.openxmlformats.org/markup-compatibility/2006">
              <mc:Choice xmlns:v="urn:schemas-microsoft-com:vml" Requires="v">
                <p:oleObj spid="_x0000_s15400" name="Visio" r:id="rId4" imgW="3543447" imgH="1192774" progId="">
                  <p:embed/>
                </p:oleObj>
              </mc:Choice>
              <mc:Fallback>
                <p:oleObj name="Visio" r:id="rId4" imgW="3543447" imgH="119277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75038"/>
                        <a:ext cx="5316538" cy="178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Text Box 3"/>
          <p:cNvSpPr txBox="1">
            <a:spLocks noChangeArrowheads="1"/>
          </p:cNvSpPr>
          <p:nvPr/>
        </p:nvSpPr>
        <p:spPr bwMode="auto">
          <a:xfrm>
            <a:off x="250825" y="1562784"/>
            <a:ext cx="8207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a:t>Step 3: Ask the “example.com” name server for the list of “Mail </a:t>
            </a:r>
            <a:r>
              <a:rPr lang="en-AU" dirty="0" err="1"/>
              <a:t>eXchangers</a:t>
            </a:r>
            <a:r>
              <a:rPr lang="en-AU" dirty="0"/>
              <a:t> (MX) for that domain.</a:t>
            </a:r>
          </a:p>
        </p:txBody>
      </p:sp>
      <p:sp>
        <p:nvSpPr>
          <p:cNvPr id="15364" name="Text Box 4"/>
          <p:cNvSpPr txBox="1">
            <a:spLocks noChangeArrowheads="1"/>
          </p:cNvSpPr>
          <p:nvPr/>
        </p:nvSpPr>
        <p:spPr bwMode="auto">
          <a:xfrm>
            <a:off x="250825" y="249237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00FF00"/>
                </a:solidFill>
              </a:rPr>
              <a:t>Tell me the MX’s for “example.com”</a:t>
            </a:r>
          </a:p>
        </p:txBody>
      </p:sp>
      <p:sp>
        <p:nvSpPr>
          <p:cNvPr id="15365" name="Line 5"/>
          <p:cNvSpPr>
            <a:spLocks noChangeShapeType="1"/>
          </p:cNvSpPr>
          <p:nvPr/>
        </p:nvSpPr>
        <p:spPr bwMode="auto">
          <a:xfrm>
            <a:off x="3059113" y="3213100"/>
            <a:ext cx="936625" cy="431800"/>
          </a:xfrm>
          <a:prstGeom prst="line">
            <a:avLst/>
          </a:prstGeom>
          <a:noFill/>
          <a:ln w="9525">
            <a:solidFill>
              <a:schemeClr val="tx1"/>
            </a:solidFill>
            <a:round/>
            <a:headEnd/>
            <a:tailEnd type="triangle" w="med" len="med"/>
          </a:ln>
        </p:spPr>
        <p:txBody>
          <a:bodyPr/>
          <a:lstStyle/>
          <a:p>
            <a:endParaRPr lang="en-US"/>
          </a:p>
        </p:txBody>
      </p:sp>
      <p:sp>
        <p:nvSpPr>
          <p:cNvPr id="15366" name="Text Box 6"/>
          <p:cNvSpPr txBox="1">
            <a:spLocks noChangeArrowheads="1"/>
          </p:cNvSpPr>
          <p:nvPr/>
        </p:nvSpPr>
        <p:spPr bwMode="auto">
          <a:xfrm>
            <a:off x="1619250" y="522922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FF0000"/>
                </a:solidFill>
              </a:rPr>
              <a:t>The MXs are mx10.example.com and mx20.backmail.com</a:t>
            </a:r>
          </a:p>
        </p:txBody>
      </p:sp>
      <p:sp>
        <p:nvSpPr>
          <p:cNvPr id="15367" name="Line 7"/>
          <p:cNvSpPr>
            <a:spLocks noChangeShapeType="1"/>
          </p:cNvSpPr>
          <p:nvPr/>
        </p:nvSpPr>
        <p:spPr bwMode="auto">
          <a:xfrm flipV="1">
            <a:off x="3995738" y="4581525"/>
            <a:ext cx="504825" cy="576263"/>
          </a:xfrm>
          <a:prstGeom prst="line">
            <a:avLst/>
          </a:prstGeom>
          <a:noFill/>
          <a:ln w="9525">
            <a:solidFill>
              <a:schemeClr val="tx1"/>
            </a:solidFill>
            <a:round/>
            <a:headEnd/>
            <a:tailEnd type="triangle" w="med" len="med"/>
          </a:ln>
        </p:spPr>
        <p:txBody>
          <a:bodyPr/>
          <a:lstStyle/>
          <a:p>
            <a:endParaRPr lang="en-US"/>
          </a:p>
        </p:txBody>
      </p:sp>
      <p:sp>
        <p:nvSpPr>
          <p:cNvPr id="11" name="Title 1"/>
          <p:cNvSpPr>
            <a:spLocks noGrp="1"/>
          </p:cNvSpPr>
          <p:nvPr>
            <p:ph type="title"/>
          </p:nvPr>
        </p:nvSpPr>
        <p:spPr/>
        <p:txBody>
          <a:bodyPr/>
          <a:lstStyle/>
          <a:p>
            <a:r>
              <a:rPr lang="en-AU" dirty="0"/>
              <a:t>Sending an </a:t>
            </a:r>
            <a:r>
              <a:rPr lang="en-AU" dirty="0" smtClean="0"/>
              <a:t>Email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386" name="Object 2"/>
          <p:cNvGraphicFramePr>
            <a:graphicFrameLocks noGrp="1" noChangeAspect="1"/>
          </p:cNvGraphicFramePr>
          <p:nvPr>
            <p:ph idx="4294967295"/>
          </p:nvPr>
        </p:nvGraphicFramePr>
        <p:xfrm>
          <a:off x="0" y="3475038"/>
          <a:ext cx="5316538" cy="1789112"/>
        </p:xfrm>
        <a:graphic>
          <a:graphicData uri="http://schemas.openxmlformats.org/presentationml/2006/ole">
            <mc:AlternateContent xmlns:mc="http://schemas.openxmlformats.org/markup-compatibility/2006">
              <mc:Choice xmlns:v="urn:schemas-microsoft-com:vml" Requires="v">
                <p:oleObj spid="_x0000_s16424" name="Visio" r:id="rId4" imgW="3543447" imgH="1192774" progId="">
                  <p:embed/>
                </p:oleObj>
              </mc:Choice>
              <mc:Fallback>
                <p:oleObj name="Visio" r:id="rId4" imgW="3543447" imgH="119277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75038"/>
                        <a:ext cx="5316538" cy="178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Text Box 3"/>
          <p:cNvSpPr txBox="1">
            <a:spLocks noChangeArrowheads="1"/>
          </p:cNvSpPr>
          <p:nvPr/>
        </p:nvSpPr>
        <p:spPr bwMode="auto">
          <a:xfrm>
            <a:off x="396875" y="1767809"/>
            <a:ext cx="820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r>
              <a:rPr lang="en-AU" dirty="0"/>
              <a:t>Step 4: Select a Mail server and deliver the mail.</a:t>
            </a:r>
          </a:p>
        </p:txBody>
      </p:sp>
      <p:sp>
        <p:nvSpPr>
          <p:cNvPr id="16388" name="Text Box 4"/>
          <p:cNvSpPr txBox="1">
            <a:spLocks noChangeArrowheads="1"/>
          </p:cNvSpPr>
          <p:nvPr/>
        </p:nvSpPr>
        <p:spPr bwMode="auto">
          <a:xfrm>
            <a:off x="250825" y="2492375"/>
            <a:ext cx="3889375" cy="641350"/>
          </a:xfrm>
          <a:prstGeom prst="rect">
            <a:avLst/>
          </a:prstGeom>
          <a:noFill/>
          <a:ln w="9525">
            <a:noFill/>
            <a:miter lim="800000"/>
            <a:headEnd/>
            <a:tailEnd/>
          </a:ln>
        </p:spPr>
        <p:txBody>
          <a:bodyPr>
            <a:spAutoFit/>
          </a:bodyPr>
          <a:lstStyle/>
          <a:p>
            <a:pPr algn="ctr">
              <a:spcBef>
                <a:spcPct val="50000"/>
              </a:spcBef>
            </a:pPr>
            <a:r>
              <a:rPr lang="en-AU" sz="1800">
                <a:solidFill>
                  <a:srgbClr val="00FF00"/>
                </a:solidFill>
              </a:rPr>
              <a:t>Here is some mail for the “example.com” domain</a:t>
            </a:r>
          </a:p>
        </p:txBody>
      </p:sp>
      <p:sp>
        <p:nvSpPr>
          <p:cNvPr id="16389" name="Line 5"/>
          <p:cNvSpPr>
            <a:spLocks noChangeShapeType="1"/>
          </p:cNvSpPr>
          <p:nvPr/>
        </p:nvSpPr>
        <p:spPr bwMode="auto">
          <a:xfrm>
            <a:off x="3059113" y="3213100"/>
            <a:ext cx="936625" cy="431800"/>
          </a:xfrm>
          <a:prstGeom prst="line">
            <a:avLst/>
          </a:prstGeom>
          <a:noFill/>
          <a:ln w="9525">
            <a:solidFill>
              <a:schemeClr val="tx1"/>
            </a:solidFill>
            <a:round/>
            <a:headEnd/>
            <a:tailEnd type="triangle" w="med" len="med"/>
          </a:ln>
        </p:spPr>
        <p:txBody>
          <a:bodyPr/>
          <a:lstStyle/>
          <a:p>
            <a:endParaRPr lang="en-US"/>
          </a:p>
        </p:txBody>
      </p:sp>
      <p:sp>
        <p:nvSpPr>
          <p:cNvPr id="16390" name="Text Box 6"/>
          <p:cNvSpPr txBox="1">
            <a:spLocks noChangeArrowheads="1"/>
          </p:cNvSpPr>
          <p:nvPr/>
        </p:nvSpPr>
        <p:spPr bwMode="auto">
          <a:xfrm>
            <a:off x="1619250" y="5229225"/>
            <a:ext cx="3889375" cy="366713"/>
          </a:xfrm>
          <a:prstGeom prst="rect">
            <a:avLst/>
          </a:prstGeom>
          <a:noFill/>
          <a:ln w="9525">
            <a:noFill/>
            <a:miter lim="800000"/>
            <a:headEnd/>
            <a:tailEnd/>
          </a:ln>
        </p:spPr>
        <p:txBody>
          <a:bodyPr>
            <a:spAutoFit/>
          </a:bodyPr>
          <a:lstStyle/>
          <a:p>
            <a:pPr algn="ctr">
              <a:spcBef>
                <a:spcPct val="50000"/>
              </a:spcBef>
            </a:pPr>
            <a:r>
              <a:rPr lang="en-AU" sz="1800">
                <a:solidFill>
                  <a:srgbClr val="FF0000"/>
                </a:solidFill>
              </a:rPr>
              <a:t>Mail accepted for delivery</a:t>
            </a:r>
          </a:p>
        </p:txBody>
      </p:sp>
      <p:sp>
        <p:nvSpPr>
          <p:cNvPr id="16391" name="Line 7"/>
          <p:cNvSpPr>
            <a:spLocks noChangeShapeType="1"/>
          </p:cNvSpPr>
          <p:nvPr/>
        </p:nvSpPr>
        <p:spPr bwMode="auto">
          <a:xfrm flipV="1">
            <a:off x="3995738" y="4581525"/>
            <a:ext cx="504825" cy="576263"/>
          </a:xfrm>
          <a:prstGeom prst="line">
            <a:avLst/>
          </a:prstGeom>
          <a:noFill/>
          <a:ln w="9525">
            <a:solidFill>
              <a:schemeClr val="tx1"/>
            </a:solidFill>
            <a:round/>
            <a:headEnd/>
            <a:tailEnd type="triangle" w="med" len="med"/>
          </a:ln>
        </p:spPr>
        <p:txBody>
          <a:bodyPr/>
          <a:lstStyle/>
          <a:p>
            <a:endParaRPr lang="en-US"/>
          </a:p>
        </p:txBody>
      </p:sp>
      <p:sp>
        <p:nvSpPr>
          <p:cNvPr id="9" name="Title 1"/>
          <p:cNvSpPr>
            <a:spLocks noGrp="1"/>
          </p:cNvSpPr>
          <p:nvPr>
            <p:ph type="title"/>
          </p:nvPr>
        </p:nvSpPr>
        <p:spPr/>
        <p:txBody>
          <a:bodyPr/>
          <a:lstStyle/>
          <a:p>
            <a:r>
              <a:rPr lang="en-AU" dirty="0"/>
              <a:t>Sending an </a:t>
            </a:r>
            <a:r>
              <a:rPr lang="en-AU" dirty="0" smtClean="0"/>
              <a:t>Email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fontAlgn="auto">
              <a:spcAft>
                <a:spcPts val="0"/>
              </a:spcAft>
              <a:defRPr/>
            </a:pPr>
            <a:r>
              <a:rPr lang="en-US" dirty="0" smtClean="0"/>
              <a:t>Domain Name</a:t>
            </a:r>
          </a:p>
        </p:txBody>
      </p:sp>
      <p:sp>
        <p:nvSpPr>
          <p:cNvPr id="49155"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domain name for a host is the sequence of labels that lead from the host (leaf node in the naming tree) to the top of the worldwide naming tree.</a:t>
            </a:r>
          </a:p>
          <a:p>
            <a:endParaRPr lang="en-US" sz="2000"/>
          </a:p>
          <a:p>
            <a:r>
              <a:rPr lang="en-US" sz="2000"/>
              <a:t>A domain is a subtree of the worldwide naming tree.</a:t>
            </a:r>
          </a:p>
        </p:txBody>
      </p:sp>
      <p:sp>
        <p:nvSpPr>
          <p:cNvPr id="7171" name="Slide Number Placeholder 5"/>
          <p:cNvSpPr>
            <a:spLocks noGrp="1"/>
          </p:cNvSpPr>
          <p:nvPr>
            <p:ph type="sldNum" sz="quarter" idx="4294967295"/>
          </p:nvPr>
        </p:nvSpPr>
        <p:spPr>
          <a:xfrm>
            <a:off x="8686800" y="6305550"/>
            <a:ext cx="457200" cy="476250"/>
          </a:xfrm>
        </p:spPr>
        <p:txBody>
          <a:bodyPr/>
          <a:lstStyle/>
          <a:p>
            <a:pPr>
              <a:defRPr/>
            </a:pPr>
            <a:fld id="{F32B13D4-A90E-4564-9EC4-94677128759B}"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fontAlgn="auto">
              <a:spcAft>
                <a:spcPts val="0"/>
              </a:spcAft>
              <a:defRPr/>
            </a:pPr>
            <a:r>
              <a:rPr lang="en-US" dirty="0" smtClean="0"/>
              <a:t>Top level domains</a:t>
            </a:r>
          </a:p>
        </p:txBody>
      </p:sp>
      <p:sp>
        <p:nvSpPr>
          <p:cNvPr id="50179" name="Rectangle 3"/>
          <p:cNvSpPr>
            <a:spLocks noGrp="1" noChangeArrowheads="1"/>
          </p:cNvSpPr>
          <p:nvPr>
            <p:ph idx="1"/>
          </p:nvPr>
        </p:nvSpPr>
        <p:spPr/>
        <p:txBody>
          <a:bodyPr/>
          <a:lstStyle/>
          <a:p>
            <a:r>
              <a:rPr lang="en-US" sz="2800" b="1" smtClean="0">
                <a:latin typeface="Courier New" pitchFamily="49" charset="0"/>
              </a:rPr>
              <a:t>edu, gov, com, net, org, mil</a:t>
            </a:r>
            <a:r>
              <a:rPr lang="en-US" smtClean="0"/>
              <a:t>, …</a:t>
            </a:r>
          </a:p>
          <a:p>
            <a:r>
              <a:rPr lang="en-US" smtClean="0"/>
              <a:t>Countries each have a top level domain (2 letter domain name).</a:t>
            </a:r>
          </a:p>
          <a:p>
            <a:r>
              <a:rPr lang="en-US" smtClean="0"/>
              <a:t>New top level domains include:</a:t>
            </a:r>
          </a:p>
          <a:p>
            <a:pPr lvl="1">
              <a:buFontTx/>
              <a:buNone/>
            </a:pPr>
            <a:r>
              <a:rPr lang="en-US" smtClean="0"/>
              <a:t>.aero  .biz  .coop  .info  .name  .pro</a:t>
            </a:r>
          </a:p>
          <a:p>
            <a:pPr lvl="1"/>
            <a:endParaRPr lang="en-US" smtClean="0"/>
          </a:p>
        </p:txBody>
      </p:sp>
      <p:sp>
        <p:nvSpPr>
          <p:cNvPr id="8195" name="Slide Number Placeholder 5"/>
          <p:cNvSpPr>
            <a:spLocks noGrp="1"/>
          </p:cNvSpPr>
          <p:nvPr>
            <p:ph type="sldNum" sz="quarter" idx="4294967295"/>
          </p:nvPr>
        </p:nvSpPr>
        <p:spPr>
          <a:xfrm>
            <a:off x="8686800" y="6305550"/>
            <a:ext cx="457200" cy="476250"/>
          </a:xfrm>
        </p:spPr>
        <p:txBody>
          <a:bodyPr/>
          <a:lstStyle/>
          <a:p>
            <a:pPr>
              <a:defRPr/>
            </a:pPr>
            <a:fld id="{07B56C19-0FD1-4B0B-8456-0CB16899DB5F}"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762000" y="304800"/>
            <a:ext cx="7772400" cy="685800"/>
          </a:xfrm>
        </p:spPr>
        <p:txBody>
          <a:bodyPr>
            <a:normAutofit/>
          </a:bodyPr>
          <a:lstStyle/>
          <a:p>
            <a:pPr fontAlgn="auto">
              <a:spcAft>
                <a:spcPts val="0"/>
              </a:spcAft>
              <a:defRPr/>
            </a:pPr>
            <a:r>
              <a:rPr lang="en-US" dirty="0" smtClean="0"/>
              <a:t>                    DNS Organization</a:t>
            </a:r>
          </a:p>
        </p:txBody>
      </p:sp>
      <p:sp>
        <p:nvSpPr>
          <p:cNvPr id="51203" name="Rectangle 3"/>
          <p:cNvSpPr>
            <a:spLocks noGrp="1" noChangeArrowheads="1"/>
          </p:cNvSpPr>
          <p:nvPr>
            <p:ph idx="1"/>
          </p:nvPr>
        </p:nvSpPr>
        <p:spPr>
          <a:xfrm>
            <a:off x="685800" y="1524000"/>
            <a:ext cx="77724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Distributed Database</a:t>
            </a:r>
          </a:p>
          <a:p>
            <a:pPr lvl="1"/>
            <a:r>
              <a:rPr lang="en-US" dirty="0"/>
              <a:t>The organization that owns a domain name is responsible for running  a DNS server that can provide the mapping between hostnames within the domain to IP addresses.</a:t>
            </a:r>
          </a:p>
          <a:p>
            <a:pPr lvl="1"/>
            <a:r>
              <a:rPr lang="en-US" dirty="0"/>
              <a:t>So - some machine run by RPI is responsible for everything within the rpi.edu domain.</a:t>
            </a:r>
          </a:p>
        </p:txBody>
      </p:sp>
      <p:sp>
        <p:nvSpPr>
          <p:cNvPr id="9219" name="Slide Number Placeholder 5"/>
          <p:cNvSpPr>
            <a:spLocks noGrp="1"/>
          </p:cNvSpPr>
          <p:nvPr>
            <p:ph type="sldNum" sz="quarter" idx="4294967295"/>
          </p:nvPr>
        </p:nvSpPr>
        <p:spPr>
          <a:xfrm>
            <a:off x="8686800" y="6305550"/>
            <a:ext cx="457200" cy="476250"/>
          </a:xfrm>
        </p:spPr>
        <p:txBody>
          <a:bodyPr/>
          <a:lstStyle/>
          <a:p>
            <a:pPr>
              <a:defRPr/>
            </a:pPr>
            <a:fld id="{1739E7FA-E5CB-4425-BCF7-86C4D5A7B40A}"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fontAlgn="auto">
              <a:spcAft>
                <a:spcPts val="0"/>
              </a:spcAft>
              <a:defRPr/>
            </a:pPr>
            <a:r>
              <a:rPr lang="en-US" dirty="0" smtClean="0"/>
              <a:t>DNS Hierarchy</a:t>
            </a:r>
          </a:p>
        </p:txBody>
      </p:sp>
      <p:sp>
        <p:nvSpPr>
          <p:cNvPr id="5123" name="Slide Number Placeholder 5"/>
          <p:cNvSpPr>
            <a:spLocks noGrp="1"/>
          </p:cNvSpPr>
          <p:nvPr>
            <p:ph type="sldNum" sz="quarter" idx="4294967295"/>
          </p:nvPr>
        </p:nvSpPr>
        <p:spPr>
          <a:xfrm>
            <a:off x="8686800" y="6305550"/>
            <a:ext cx="457200" cy="476250"/>
          </a:xfrm>
        </p:spPr>
        <p:txBody>
          <a:bodyPr/>
          <a:lstStyle/>
          <a:p>
            <a:pPr>
              <a:defRPr/>
            </a:pPr>
            <a:fld id="{419A13C3-30E8-4752-803C-80D5B28602D0}" type="slidenum">
              <a:rPr lang="en-US"/>
              <a:pPr>
                <a:defRPr/>
              </a:pPr>
              <a:t>5</a:t>
            </a:fld>
            <a:endParaRPr lang="en-US"/>
          </a:p>
        </p:txBody>
      </p:sp>
      <p:sp>
        <p:nvSpPr>
          <p:cNvPr id="31748" name="Rectangle 5"/>
          <p:cNvSpPr>
            <a:spLocks noChangeArrowheads="1"/>
          </p:cNvSpPr>
          <p:nvPr/>
        </p:nvSpPr>
        <p:spPr bwMode="auto">
          <a:xfrm>
            <a:off x="2498725" y="2674938"/>
            <a:ext cx="860425" cy="579437"/>
          </a:xfrm>
          <a:prstGeom prst="rect">
            <a:avLst/>
          </a:prstGeom>
          <a:noFill/>
          <a:ln w="38100">
            <a:noFill/>
            <a:miter lim="800000"/>
            <a:headEnd/>
            <a:tailEnd/>
          </a:ln>
        </p:spPr>
        <p:txBody>
          <a:bodyPr wrap="none" lIns="92075" tIns="46038" rIns="92075" bIns="46038">
            <a:spAutoFit/>
          </a:bodyPr>
          <a:lstStyle/>
          <a:p>
            <a:r>
              <a:rPr lang="en-US" sz="3200"/>
              <a:t>edu</a:t>
            </a:r>
          </a:p>
        </p:txBody>
      </p:sp>
      <p:sp>
        <p:nvSpPr>
          <p:cNvPr id="31749" name="Rectangle 6"/>
          <p:cNvSpPr>
            <a:spLocks noChangeArrowheads="1"/>
          </p:cNvSpPr>
          <p:nvPr/>
        </p:nvSpPr>
        <p:spPr bwMode="auto">
          <a:xfrm>
            <a:off x="3717925" y="2674938"/>
            <a:ext cx="950913" cy="579437"/>
          </a:xfrm>
          <a:prstGeom prst="rect">
            <a:avLst/>
          </a:prstGeom>
          <a:noFill/>
          <a:ln w="38100">
            <a:noFill/>
            <a:miter lim="800000"/>
            <a:headEnd/>
            <a:tailEnd/>
          </a:ln>
        </p:spPr>
        <p:txBody>
          <a:bodyPr wrap="none" lIns="92075" tIns="46038" rIns="92075" bIns="46038">
            <a:spAutoFit/>
          </a:bodyPr>
          <a:lstStyle/>
          <a:p>
            <a:r>
              <a:rPr lang="en-US" sz="3200"/>
              <a:t>com</a:t>
            </a:r>
          </a:p>
        </p:txBody>
      </p:sp>
      <p:sp>
        <p:nvSpPr>
          <p:cNvPr id="31750" name="Rectangle 7"/>
          <p:cNvSpPr>
            <a:spLocks noChangeArrowheads="1"/>
          </p:cNvSpPr>
          <p:nvPr/>
        </p:nvSpPr>
        <p:spPr bwMode="auto">
          <a:xfrm>
            <a:off x="5013325" y="2674938"/>
            <a:ext cx="769938" cy="579437"/>
          </a:xfrm>
          <a:prstGeom prst="rect">
            <a:avLst/>
          </a:prstGeom>
          <a:noFill/>
          <a:ln w="38100">
            <a:noFill/>
            <a:miter lim="800000"/>
            <a:headEnd/>
            <a:tailEnd/>
          </a:ln>
        </p:spPr>
        <p:txBody>
          <a:bodyPr wrap="none" lIns="92075" tIns="46038" rIns="92075" bIns="46038">
            <a:spAutoFit/>
          </a:bodyPr>
          <a:lstStyle/>
          <a:p>
            <a:r>
              <a:rPr lang="en-US" sz="3200"/>
              <a:t>org</a:t>
            </a:r>
          </a:p>
        </p:txBody>
      </p:sp>
      <p:sp>
        <p:nvSpPr>
          <p:cNvPr id="31751" name="Rectangle 8"/>
          <p:cNvSpPr>
            <a:spLocks noChangeArrowheads="1"/>
          </p:cNvSpPr>
          <p:nvPr/>
        </p:nvSpPr>
        <p:spPr bwMode="auto">
          <a:xfrm>
            <a:off x="6842125" y="2674938"/>
            <a:ext cx="500063" cy="579437"/>
          </a:xfrm>
          <a:prstGeom prst="rect">
            <a:avLst/>
          </a:prstGeom>
          <a:noFill/>
          <a:ln w="38100">
            <a:noFill/>
            <a:miter lim="800000"/>
            <a:headEnd/>
            <a:tailEnd/>
          </a:ln>
        </p:spPr>
        <p:txBody>
          <a:bodyPr wrap="none" lIns="92075" tIns="46038" rIns="92075" bIns="46038">
            <a:spAutoFit/>
          </a:bodyPr>
          <a:lstStyle/>
          <a:p>
            <a:r>
              <a:rPr lang="en-US" sz="3200"/>
              <a:t>jp</a:t>
            </a:r>
          </a:p>
        </p:txBody>
      </p:sp>
      <p:sp>
        <p:nvSpPr>
          <p:cNvPr id="31752" name="Line 9"/>
          <p:cNvSpPr>
            <a:spLocks noChangeShapeType="1"/>
          </p:cNvSpPr>
          <p:nvPr/>
        </p:nvSpPr>
        <p:spPr bwMode="auto">
          <a:xfrm flipH="1">
            <a:off x="3124200" y="1905000"/>
            <a:ext cx="1752600" cy="7620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53" name="Line 10"/>
          <p:cNvSpPr>
            <a:spLocks noChangeShapeType="1"/>
          </p:cNvSpPr>
          <p:nvPr/>
        </p:nvSpPr>
        <p:spPr bwMode="auto">
          <a:xfrm flipH="1">
            <a:off x="4343400" y="1905000"/>
            <a:ext cx="685800" cy="7620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54" name="Line 11"/>
          <p:cNvSpPr>
            <a:spLocks noChangeShapeType="1"/>
          </p:cNvSpPr>
          <p:nvPr/>
        </p:nvSpPr>
        <p:spPr bwMode="auto">
          <a:xfrm>
            <a:off x="5105400" y="1905000"/>
            <a:ext cx="228600" cy="7620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55" name="Line 12"/>
          <p:cNvSpPr>
            <a:spLocks noChangeShapeType="1"/>
          </p:cNvSpPr>
          <p:nvPr/>
        </p:nvSpPr>
        <p:spPr bwMode="auto">
          <a:xfrm>
            <a:off x="5257800" y="1905000"/>
            <a:ext cx="1600200" cy="8382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56" name="Rectangle 13"/>
          <p:cNvSpPr>
            <a:spLocks noChangeArrowheads="1"/>
          </p:cNvSpPr>
          <p:nvPr/>
        </p:nvSpPr>
        <p:spPr bwMode="auto">
          <a:xfrm>
            <a:off x="1584325" y="4046538"/>
            <a:ext cx="635000" cy="579437"/>
          </a:xfrm>
          <a:prstGeom prst="rect">
            <a:avLst/>
          </a:prstGeom>
          <a:noFill/>
          <a:ln w="38100">
            <a:noFill/>
            <a:miter lim="800000"/>
            <a:headEnd/>
            <a:tailEnd/>
          </a:ln>
        </p:spPr>
        <p:txBody>
          <a:bodyPr wrap="none" lIns="92075" tIns="46038" rIns="92075" bIns="46038">
            <a:spAutoFit/>
          </a:bodyPr>
          <a:lstStyle/>
          <a:p>
            <a:r>
              <a:rPr lang="en-US" sz="3200"/>
              <a:t>rpi</a:t>
            </a:r>
          </a:p>
        </p:txBody>
      </p:sp>
      <p:sp>
        <p:nvSpPr>
          <p:cNvPr id="31757" name="Rectangle 14"/>
          <p:cNvSpPr>
            <a:spLocks noChangeArrowheads="1"/>
          </p:cNvSpPr>
          <p:nvPr/>
        </p:nvSpPr>
        <p:spPr bwMode="auto">
          <a:xfrm>
            <a:off x="2346325" y="4046538"/>
            <a:ext cx="1379538" cy="579437"/>
          </a:xfrm>
          <a:prstGeom prst="rect">
            <a:avLst/>
          </a:prstGeom>
          <a:noFill/>
          <a:ln w="38100">
            <a:noFill/>
            <a:miter lim="800000"/>
            <a:headEnd/>
            <a:tailEnd/>
          </a:ln>
        </p:spPr>
        <p:txBody>
          <a:bodyPr wrap="none" lIns="92075" tIns="46038" rIns="92075" bIns="46038">
            <a:spAutoFit/>
          </a:bodyPr>
          <a:lstStyle/>
          <a:p>
            <a:r>
              <a:rPr lang="en-US" sz="3200"/>
              <a:t>albany</a:t>
            </a:r>
          </a:p>
        </p:txBody>
      </p:sp>
      <p:sp>
        <p:nvSpPr>
          <p:cNvPr id="31758" name="Line 15"/>
          <p:cNvSpPr>
            <a:spLocks noChangeShapeType="1"/>
          </p:cNvSpPr>
          <p:nvPr/>
        </p:nvSpPr>
        <p:spPr bwMode="auto">
          <a:xfrm flipH="1">
            <a:off x="1905000" y="3200400"/>
            <a:ext cx="914400" cy="8382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59" name="Line 16"/>
          <p:cNvSpPr>
            <a:spLocks noChangeShapeType="1"/>
          </p:cNvSpPr>
          <p:nvPr/>
        </p:nvSpPr>
        <p:spPr bwMode="auto">
          <a:xfrm>
            <a:off x="2971800" y="3276600"/>
            <a:ext cx="76200" cy="7620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0" name="Line 17"/>
          <p:cNvSpPr>
            <a:spLocks noChangeShapeType="1"/>
          </p:cNvSpPr>
          <p:nvPr/>
        </p:nvSpPr>
        <p:spPr bwMode="auto">
          <a:xfrm flipH="1">
            <a:off x="1447800" y="4648200"/>
            <a:ext cx="2286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1" name="Line 18"/>
          <p:cNvSpPr>
            <a:spLocks noChangeShapeType="1"/>
          </p:cNvSpPr>
          <p:nvPr/>
        </p:nvSpPr>
        <p:spPr bwMode="auto">
          <a:xfrm>
            <a:off x="1905000" y="4648200"/>
            <a:ext cx="1524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2" name="Line 19"/>
          <p:cNvSpPr>
            <a:spLocks noChangeShapeType="1"/>
          </p:cNvSpPr>
          <p:nvPr/>
        </p:nvSpPr>
        <p:spPr bwMode="auto">
          <a:xfrm flipH="1">
            <a:off x="6705600" y="3352800"/>
            <a:ext cx="2286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3" name="Line 20"/>
          <p:cNvSpPr>
            <a:spLocks noChangeShapeType="1"/>
          </p:cNvSpPr>
          <p:nvPr/>
        </p:nvSpPr>
        <p:spPr bwMode="auto">
          <a:xfrm>
            <a:off x="7162800" y="3352800"/>
            <a:ext cx="1524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4" name="Line 21"/>
          <p:cNvSpPr>
            <a:spLocks noChangeShapeType="1"/>
          </p:cNvSpPr>
          <p:nvPr/>
        </p:nvSpPr>
        <p:spPr bwMode="auto">
          <a:xfrm flipH="1">
            <a:off x="5105400" y="3352800"/>
            <a:ext cx="2286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5" name="Line 22"/>
          <p:cNvSpPr>
            <a:spLocks noChangeShapeType="1"/>
          </p:cNvSpPr>
          <p:nvPr/>
        </p:nvSpPr>
        <p:spPr bwMode="auto">
          <a:xfrm>
            <a:off x="5562600" y="3352800"/>
            <a:ext cx="1524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6" name="Line 23"/>
          <p:cNvSpPr>
            <a:spLocks noChangeShapeType="1"/>
          </p:cNvSpPr>
          <p:nvPr/>
        </p:nvSpPr>
        <p:spPr bwMode="auto">
          <a:xfrm flipH="1">
            <a:off x="3886200" y="3352800"/>
            <a:ext cx="2286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7" name="Line 24"/>
          <p:cNvSpPr>
            <a:spLocks noChangeShapeType="1"/>
          </p:cNvSpPr>
          <p:nvPr/>
        </p:nvSpPr>
        <p:spPr bwMode="auto">
          <a:xfrm>
            <a:off x="4343400" y="3352800"/>
            <a:ext cx="1524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8" name="Line 25"/>
          <p:cNvSpPr>
            <a:spLocks noChangeShapeType="1"/>
          </p:cNvSpPr>
          <p:nvPr/>
        </p:nvSpPr>
        <p:spPr bwMode="auto">
          <a:xfrm flipH="1">
            <a:off x="2667000" y="4724400"/>
            <a:ext cx="228600" cy="91440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1769" name="Line 26"/>
          <p:cNvSpPr>
            <a:spLocks noChangeShapeType="1"/>
          </p:cNvSpPr>
          <p:nvPr/>
        </p:nvSpPr>
        <p:spPr bwMode="auto">
          <a:xfrm>
            <a:off x="3124200" y="4724400"/>
            <a:ext cx="152400" cy="914400"/>
          </a:xfrm>
          <a:prstGeom prst="line">
            <a:avLst/>
          </a:prstGeom>
          <a:noFill/>
          <a:ln w="38100">
            <a:solidFill>
              <a:schemeClr val="tx1"/>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694006" y="419100"/>
            <a:ext cx="7772400" cy="533400"/>
          </a:xfrm>
        </p:spPr>
        <p:txBody>
          <a:bodyPr>
            <a:normAutofit fontScale="90000"/>
          </a:bodyPr>
          <a:lstStyle/>
          <a:p>
            <a:pPr fontAlgn="auto">
              <a:spcAft>
                <a:spcPts val="0"/>
              </a:spcAft>
              <a:defRPr/>
            </a:pPr>
            <a:r>
              <a:rPr lang="en-US" dirty="0" smtClean="0"/>
              <a:t>        DNS Distributed Database</a:t>
            </a:r>
          </a:p>
        </p:txBody>
      </p:sp>
      <p:sp>
        <p:nvSpPr>
          <p:cNvPr id="52227" name="Rectangle 3"/>
          <p:cNvSpPr>
            <a:spLocks noGrp="1" noChangeArrowheads="1"/>
          </p:cNvSpPr>
          <p:nvPr>
            <p:ph idx="1"/>
          </p:nvPr>
        </p:nvSpPr>
        <p:spPr>
          <a:xfrm>
            <a:off x="685800" y="1219200"/>
            <a:ext cx="7772400" cy="2057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There is one primary server for a domain, and typically a number of secondary servers containing replicated databases.</a:t>
            </a:r>
          </a:p>
          <a:p>
            <a:endParaRPr lang="en-US" sz="2000" dirty="0"/>
          </a:p>
        </p:txBody>
      </p:sp>
      <p:sp>
        <p:nvSpPr>
          <p:cNvPr id="10243" name="Slide Number Placeholder 5"/>
          <p:cNvSpPr>
            <a:spLocks noGrp="1"/>
          </p:cNvSpPr>
          <p:nvPr>
            <p:ph type="sldNum" sz="quarter" idx="4294967295"/>
          </p:nvPr>
        </p:nvSpPr>
        <p:spPr>
          <a:xfrm>
            <a:off x="8686800" y="6305550"/>
            <a:ext cx="457200" cy="476250"/>
          </a:xfrm>
        </p:spPr>
        <p:txBody>
          <a:bodyPr/>
          <a:lstStyle/>
          <a:p>
            <a:pPr>
              <a:defRPr/>
            </a:pPr>
            <a:fld id="{74F061B2-7EF7-4C01-9FCF-886735DC3230}" type="slidenum">
              <a:rPr lang="en-US"/>
              <a:pPr>
                <a:defRPr/>
              </a:pPr>
              <a:t>50</a:t>
            </a:fld>
            <a:endParaRPr lang="en-US"/>
          </a:p>
        </p:txBody>
      </p:sp>
      <p:sp>
        <p:nvSpPr>
          <p:cNvPr id="52229" name="AutoShape 12"/>
          <p:cNvSpPr>
            <a:spLocks noChangeArrowheads="1"/>
          </p:cNvSpPr>
          <p:nvPr/>
        </p:nvSpPr>
        <p:spPr bwMode="auto">
          <a:xfrm>
            <a:off x="5791200" y="4038600"/>
            <a:ext cx="1600200" cy="1143000"/>
          </a:xfrm>
          <a:prstGeom prst="can">
            <a:avLst>
              <a:gd name="adj" fmla="val 25000"/>
            </a:avLst>
          </a:prstGeom>
          <a:solidFill>
            <a:schemeClr val="tx2"/>
          </a:solidFill>
          <a:ln w="38100">
            <a:solidFill>
              <a:schemeClr val="bg2"/>
            </a:solidFill>
            <a:round/>
            <a:headEnd/>
            <a:tailEnd/>
          </a:ln>
        </p:spPr>
        <p:txBody>
          <a:bodyPr wrap="none" anchor="ctr"/>
          <a:lstStyle/>
          <a:p>
            <a:pPr algn="ctr"/>
            <a:r>
              <a:rPr lang="en-US" b="1">
                <a:solidFill>
                  <a:schemeClr val="bg2"/>
                </a:solidFill>
              </a:rPr>
              <a:t>rpi.edu</a:t>
            </a:r>
          </a:p>
          <a:p>
            <a:pPr algn="ctr"/>
            <a:r>
              <a:rPr lang="en-US" b="1">
                <a:solidFill>
                  <a:schemeClr val="bg2"/>
                </a:solidFill>
              </a:rPr>
              <a:t>DNS DB</a:t>
            </a:r>
          </a:p>
        </p:txBody>
      </p:sp>
      <p:sp>
        <p:nvSpPr>
          <p:cNvPr id="52230" name="AutoShape 13"/>
          <p:cNvSpPr>
            <a:spLocks noChangeArrowheads="1"/>
          </p:cNvSpPr>
          <p:nvPr/>
        </p:nvSpPr>
        <p:spPr bwMode="auto">
          <a:xfrm>
            <a:off x="5638800" y="3886200"/>
            <a:ext cx="1600200" cy="1143000"/>
          </a:xfrm>
          <a:prstGeom prst="can">
            <a:avLst>
              <a:gd name="adj" fmla="val 25000"/>
            </a:avLst>
          </a:prstGeom>
          <a:solidFill>
            <a:schemeClr val="tx2"/>
          </a:solidFill>
          <a:ln w="38100">
            <a:solidFill>
              <a:schemeClr val="bg2"/>
            </a:solidFill>
            <a:round/>
            <a:headEnd/>
            <a:tailEnd/>
          </a:ln>
        </p:spPr>
        <p:txBody>
          <a:bodyPr wrap="none" anchor="ctr"/>
          <a:lstStyle/>
          <a:p>
            <a:pPr algn="ctr"/>
            <a:r>
              <a:rPr lang="en-US" b="1">
                <a:solidFill>
                  <a:schemeClr val="bg2"/>
                </a:solidFill>
              </a:rPr>
              <a:t>rpi.edu</a:t>
            </a:r>
          </a:p>
          <a:p>
            <a:pPr algn="ctr"/>
            <a:r>
              <a:rPr lang="en-US" b="1">
                <a:solidFill>
                  <a:schemeClr val="bg2"/>
                </a:solidFill>
              </a:rPr>
              <a:t>DNS DB</a:t>
            </a:r>
          </a:p>
        </p:txBody>
      </p:sp>
      <p:sp>
        <p:nvSpPr>
          <p:cNvPr id="52231" name="AutoShape 5"/>
          <p:cNvSpPr>
            <a:spLocks noChangeArrowheads="1"/>
          </p:cNvSpPr>
          <p:nvPr/>
        </p:nvSpPr>
        <p:spPr bwMode="auto">
          <a:xfrm>
            <a:off x="3124200" y="3886200"/>
            <a:ext cx="1600200" cy="1143000"/>
          </a:xfrm>
          <a:prstGeom prst="can">
            <a:avLst>
              <a:gd name="adj" fmla="val 25000"/>
            </a:avLst>
          </a:prstGeom>
          <a:solidFill>
            <a:schemeClr val="accent1"/>
          </a:solidFill>
          <a:ln w="38100">
            <a:solidFill>
              <a:schemeClr val="bg2"/>
            </a:solidFill>
            <a:round/>
            <a:headEnd/>
            <a:tailEnd/>
          </a:ln>
        </p:spPr>
        <p:txBody>
          <a:bodyPr wrap="none" anchor="ctr"/>
          <a:lstStyle/>
          <a:p>
            <a:pPr algn="ctr"/>
            <a:r>
              <a:rPr lang="en-US" b="1">
                <a:solidFill>
                  <a:schemeClr val="bg2"/>
                </a:solidFill>
                <a:latin typeface="Courier New" pitchFamily="49" charset="0"/>
              </a:rPr>
              <a:t>rpi.edu</a:t>
            </a:r>
            <a:endParaRPr lang="en-US" b="1">
              <a:solidFill>
                <a:schemeClr val="bg2"/>
              </a:solidFill>
            </a:endParaRPr>
          </a:p>
          <a:p>
            <a:pPr algn="ctr"/>
            <a:r>
              <a:rPr lang="en-US" b="1">
                <a:solidFill>
                  <a:schemeClr val="bg2"/>
                </a:solidFill>
              </a:rPr>
              <a:t>DNS DB</a:t>
            </a:r>
          </a:p>
        </p:txBody>
      </p:sp>
      <p:sp>
        <p:nvSpPr>
          <p:cNvPr id="52232" name="AutoShape 9"/>
          <p:cNvSpPr>
            <a:spLocks noChangeArrowheads="1"/>
          </p:cNvSpPr>
          <p:nvPr/>
        </p:nvSpPr>
        <p:spPr bwMode="auto">
          <a:xfrm>
            <a:off x="2743200" y="3352800"/>
            <a:ext cx="5410200" cy="2590800"/>
          </a:xfrm>
          <a:prstGeom prst="roundRect">
            <a:avLst>
              <a:gd name="adj" fmla="val 16667"/>
            </a:avLst>
          </a:prstGeom>
          <a:noFill/>
          <a:ln w="76200">
            <a:solidFill>
              <a:schemeClr val="tx1"/>
            </a:solidFill>
            <a:prstDash val="sysDot"/>
            <a:round/>
            <a:headEnd/>
            <a:tailEnd/>
          </a:ln>
        </p:spPr>
        <p:txBody>
          <a:bodyPr wrap="none" anchor="ctr"/>
          <a:lstStyle/>
          <a:p>
            <a:endParaRPr lang="en-US"/>
          </a:p>
        </p:txBody>
      </p:sp>
      <p:sp>
        <p:nvSpPr>
          <p:cNvPr id="52233" name="Text Box 10"/>
          <p:cNvSpPr txBox="1">
            <a:spLocks noChangeArrowheads="1"/>
          </p:cNvSpPr>
          <p:nvPr/>
        </p:nvSpPr>
        <p:spPr bwMode="auto">
          <a:xfrm>
            <a:off x="2971800" y="5410200"/>
            <a:ext cx="2063750" cy="457200"/>
          </a:xfrm>
          <a:prstGeom prst="rect">
            <a:avLst/>
          </a:prstGeom>
          <a:noFill/>
          <a:ln w="9525">
            <a:noFill/>
            <a:miter lim="800000"/>
            <a:headEnd/>
            <a:tailEnd/>
          </a:ln>
        </p:spPr>
        <p:txBody>
          <a:bodyPr wrap="none">
            <a:spAutoFit/>
          </a:bodyPr>
          <a:lstStyle/>
          <a:p>
            <a:r>
              <a:rPr lang="en-US" b="1">
                <a:solidFill>
                  <a:schemeClr val="accent1"/>
                </a:solidFill>
              </a:rPr>
              <a:t>Authoritative</a:t>
            </a:r>
            <a:endParaRPr lang="en-US">
              <a:solidFill>
                <a:schemeClr val="accent1"/>
              </a:solidFill>
            </a:endParaRPr>
          </a:p>
        </p:txBody>
      </p:sp>
      <p:sp>
        <p:nvSpPr>
          <p:cNvPr id="52234" name="AutoShape 11"/>
          <p:cNvSpPr>
            <a:spLocks noChangeArrowheads="1"/>
          </p:cNvSpPr>
          <p:nvPr/>
        </p:nvSpPr>
        <p:spPr bwMode="auto">
          <a:xfrm>
            <a:off x="5486400" y="3733800"/>
            <a:ext cx="1600200" cy="1143000"/>
          </a:xfrm>
          <a:prstGeom prst="can">
            <a:avLst>
              <a:gd name="adj" fmla="val 25000"/>
            </a:avLst>
          </a:prstGeom>
          <a:solidFill>
            <a:schemeClr val="tx2"/>
          </a:solidFill>
          <a:ln w="38100">
            <a:solidFill>
              <a:schemeClr val="bg2"/>
            </a:solidFill>
            <a:round/>
            <a:headEnd/>
            <a:tailEnd/>
          </a:ln>
        </p:spPr>
        <p:txBody>
          <a:bodyPr wrap="none" anchor="ctr"/>
          <a:lstStyle/>
          <a:p>
            <a:pPr algn="ctr"/>
            <a:r>
              <a:rPr lang="en-US" b="1">
                <a:solidFill>
                  <a:schemeClr val="bg2"/>
                </a:solidFill>
                <a:latin typeface="Courier New" pitchFamily="49" charset="0"/>
              </a:rPr>
              <a:t>rpi.edu</a:t>
            </a:r>
            <a:endParaRPr lang="en-US" b="1">
              <a:solidFill>
                <a:schemeClr val="bg2"/>
              </a:solidFill>
            </a:endParaRPr>
          </a:p>
          <a:p>
            <a:pPr algn="ctr"/>
            <a:r>
              <a:rPr lang="en-US" b="1">
                <a:solidFill>
                  <a:schemeClr val="bg2"/>
                </a:solidFill>
              </a:rPr>
              <a:t>DNS DB</a:t>
            </a:r>
          </a:p>
        </p:txBody>
      </p:sp>
      <p:sp>
        <p:nvSpPr>
          <p:cNvPr id="52235" name="Rectangle 14"/>
          <p:cNvSpPr>
            <a:spLocks noChangeArrowheads="1"/>
          </p:cNvSpPr>
          <p:nvPr/>
        </p:nvSpPr>
        <p:spPr bwMode="auto">
          <a:xfrm>
            <a:off x="5867400" y="5410200"/>
            <a:ext cx="1438275" cy="457200"/>
          </a:xfrm>
          <a:prstGeom prst="rect">
            <a:avLst/>
          </a:prstGeom>
          <a:noFill/>
          <a:ln w="9525">
            <a:noFill/>
            <a:miter lim="800000"/>
            <a:headEnd/>
            <a:tailEnd/>
          </a:ln>
        </p:spPr>
        <p:txBody>
          <a:bodyPr wrap="none">
            <a:spAutoFit/>
          </a:bodyPr>
          <a:lstStyle/>
          <a:p>
            <a:r>
              <a:rPr lang="en-US" b="1">
                <a:solidFill>
                  <a:schemeClr val="tx2"/>
                </a:solidFill>
              </a:rPr>
              <a:t>Replicas</a:t>
            </a:r>
          </a:p>
        </p:txBody>
      </p:sp>
      <p:sp>
        <p:nvSpPr>
          <p:cNvPr id="52236" name="Text Box 15"/>
          <p:cNvSpPr txBox="1">
            <a:spLocks noChangeArrowheads="1"/>
          </p:cNvSpPr>
          <p:nvPr/>
        </p:nvSpPr>
        <p:spPr bwMode="auto">
          <a:xfrm>
            <a:off x="3733800" y="2895600"/>
            <a:ext cx="3403600" cy="519113"/>
          </a:xfrm>
          <a:prstGeom prst="rect">
            <a:avLst/>
          </a:prstGeom>
          <a:noFill/>
          <a:ln w="9525">
            <a:noFill/>
            <a:miter lim="800000"/>
            <a:headEnd/>
            <a:tailEnd/>
          </a:ln>
        </p:spPr>
        <p:txBody>
          <a:bodyPr wrap="none">
            <a:spAutoFit/>
          </a:bodyPr>
          <a:lstStyle/>
          <a:p>
            <a:r>
              <a:rPr lang="en-US" sz="2800" b="1">
                <a:solidFill>
                  <a:schemeClr val="accent1"/>
                </a:solidFill>
                <a:latin typeface="Courier New" pitchFamily="49" charset="0"/>
              </a:rPr>
              <a:t>rpi.edu</a:t>
            </a:r>
            <a:r>
              <a:rPr lang="en-US" b="1">
                <a:solidFill>
                  <a:schemeClr val="accent1"/>
                </a:solidFill>
              </a:rPr>
              <a:t> DNS server</a:t>
            </a:r>
            <a:endParaRPr lang="en-US">
              <a:solidFill>
                <a:schemeClr val="accent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14400" y="500062"/>
            <a:ext cx="7886700" cy="1325563"/>
          </a:xfrm>
        </p:spPr>
        <p:txBody>
          <a:bodyPr/>
          <a:lstStyle/>
          <a:p>
            <a:pPr fontAlgn="auto">
              <a:spcAft>
                <a:spcPts val="0"/>
              </a:spcAft>
              <a:defRPr/>
            </a:pPr>
            <a:r>
              <a:rPr lang="en-US" dirty="0" smtClean="0"/>
              <a:t>DNS as a Database</a:t>
            </a:r>
          </a:p>
        </p:txBody>
      </p:sp>
      <p:sp>
        <p:nvSpPr>
          <p:cNvPr id="53251"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Keys to the database are “domain names”</a:t>
            </a:r>
          </a:p>
          <a:p>
            <a:pPr lvl="1"/>
            <a:r>
              <a:rPr lang="en-US" dirty="0"/>
              <a:t>www.foo.com, 18.in-addr.arpa, 6.4.e164.arpa</a:t>
            </a:r>
          </a:p>
          <a:p>
            <a:r>
              <a:rPr lang="en-US" sz="2000" dirty="0"/>
              <a:t>Over 100,000,000 domain names stored</a:t>
            </a:r>
          </a:p>
          <a:p>
            <a:r>
              <a:rPr lang="en-US" sz="2000" dirty="0"/>
              <a:t>Each domain name contains one or more attributes</a:t>
            </a:r>
          </a:p>
          <a:p>
            <a:pPr lvl="1"/>
            <a:r>
              <a:rPr lang="en-US" dirty="0"/>
              <a:t>Known as “resource records”</a:t>
            </a:r>
          </a:p>
          <a:p>
            <a:r>
              <a:rPr lang="en-US" sz="2000" dirty="0"/>
              <a:t>Each attribute individually retrievable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fontAlgn="auto">
              <a:spcAft>
                <a:spcPts val="0"/>
              </a:spcAft>
              <a:defRPr/>
            </a:pPr>
            <a:r>
              <a:rPr lang="en-US" dirty="0" smtClean="0"/>
              <a:t>Global Distribution</a:t>
            </a:r>
          </a:p>
        </p:txBody>
      </p:sp>
      <p:sp>
        <p:nvSpPr>
          <p:cNvPr id="54275"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Data is maintained locally, but retrievable globally</a:t>
            </a:r>
          </a:p>
          <a:p>
            <a:pPr lvl="1"/>
            <a:r>
              <a:rPr lang="en-US"/>
              <a:t>No single computer has all DNS data</a:t>
            </a:r>
          </a:p>
          <a:p>
            <a:r>
              <a:rPr lang="en-US" sz="2000"/>
              <a:t>DNS lookups can be performed by any device</a:t>
            </a:r>
          </a:p>
          <a:p>
            <a:r>
              <a:rPr lang="en-US" sz="2000"/>
              <a:t>Remote DNS data is locally cachable to improve performance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fontAlgn="auto">
              <a:spcAft>
                <a:spcPts val="0"/>
              </a:spcAft>
              <a:defRPr/>
            </a:pPr>
            <a:r>
              <a:rPr lang="en-US" dirty="0" smtClean="0"/>
              <a:t>Loose Coherency</a:t>
            </a:r>
          </a:p>
        </p:txBody>
      </p:sp>
      <p:sp>
        <p:nvSpPr>
          <p:cNvPr id="55299"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database is always internally consistent</a:t>
            </a:r>
          </a:p>
          <a:p>
            <a:pPr lvl="1"/>
            <a:r>
              <a:rPr lang="en-US"/>
              <a:t>Each version of a subset of the database (a zone) has a serial number</a:t>
            </a:r>
          </a:p>
          <a:p>
            <a:pPr lvl="2"/>
            <a:r>
              <a:rPr lang="en-US"/>
              <a:t>The serial number is incremented on each database change</a:t>
            </a:r>
          </a:p>
          <a:p>
            <a:r>
              <a:rPr lang="en-US" sz="2000"/>
              <a:t>Changes to the master copy of the database are replicated according to timing set by the zone administrator</a:t>
            </a:r>
          </a:p>
          <a:p>
            <a:r>
              <a:rPr lang="en-US" sz="2000"/>
              <a:t>Cached data expires according to timeout set by zone administrator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dirty="0" smtClean="0"/>
              <a:t>Scalability</a:t>
            </a:r>
          </a:p>
        </p:txBody>
      </p:sp>
      <p:sp>
        <p:nvSpPr>
          <p:cNvPr id="56323"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No limit to the size of the database</a:t>
            </a:r>
          </a:p>
          <a:p>
            <a:pPr lvl="1"/>
            <a:r>
              <a:rPr lang="en-US"/>
              <a:t>One server has over 20,000,000 names</a:t>
            </a:r>
          </a:p>
          <a:p>
            <a:pPr lvl="2"/>
            <a:r>
              <a:rPr lang="en-US"/>
              <a:t>Not a particularly good idea</a:t>
            </a:r>
          </a:p>
          <a:p>
            <a:r>
              <a:rPr lang="en-US" sz="2000"/>
              <a:t>No limit to the number of queries</a:t>
            </a:r>
          </a:p>
          <a:p>
            <a:pPr lvl="1"/>
            <a:r>
              <a:rPr lang="en-US"/>
              <a:t>24,000 queries per second handled easily</a:t>
            </a:r>
          </a:p>
          <a:p>
            <a:r>
              <a:rPr lang="en-US" sz="2000"/>
              <a:t>Queries distributed among masters, slaves, and caches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fontAlgn="auto">
              <a:spcAft>
                <a:spcPts val="0"/>
              </a:spcAft>
              <a:defRPr/>
            </a:pPr>
            <a:r>
              <a:rPr lang="en-US" dirty="0" smtClean="0"/>
              <a:t>Reliability</a:t>
            </a:r>
          </a:p>
        </p:txBody>
      </p:sp>
      <p:sp>
        <p:nvSpPr>
          <p:cNvPr id="57347"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Data is replicated</a:t>
            </a:r>
          </a:p>
          <a:p>
            <a:pPr lvl="1"/>
            <a:r>
              <a:rPr lang="en-US"/>
              <a:t>Data from master is copied to multiple slaves</a:t>
            </a:r>
          </a:p>
          <a:p>
            <a:r>
              <a:rPr lang="en-US" sz="2000"/>
              <a:t>Clients can query</a:t>
            </a:r>
          </a:p>
          <a:p>
            <a:pPr lvl="1"/>
            <a:r>
              <a:rPr lang="en-US"/>
              <a:t>Master server</a:t>
            </a:r>
          </a:p>
          <a:p>
            <a:pPr lvl="1"/>
            <a:r>
              <a:rPr lang="en-US"/>
              <a:t>Any of the copies at slave servers</a:t>
            </a:r>
          </a:p>
          <a:p>
            <a:r>
              <a:rPr lang="en-US" sz="2000"/>
              <a:t>Clients will typically query local caches</a:t>
            </a:r>
          </a:p>
          <a:p>
            <a:r>
              <a:rPr lang="en-US" sz="2000"/>
              <a:t>DNS protocols can use either UDP or TCP</a:t>
            </a:r>
          </a:p>
          <a:p>
            <a:pPr lvl="1"/>
            <a:r>
              <a:rPr lang="en-US"/>
              <a:t>If UDP, DNS protocol handles retransmission, sequencing, etc.</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fontAlgn="auto">
              <a:spcAft>
                <a:spcPts val="0"/>
              </a:spcAft>
              <a:defRPr/>
            </a:pPr>
            <a:r>
              <a:rPr lang="en-US" dirty="0" smtClean="0"/>
              <a:t>Dynamicity</a:t>
            </a:r>
          </a:p>
        </p:txBody>
      </p:sp>
      <p:sp>
        <p:nvSpPr>
          <p:cNvPr id="58371"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Database can be updated dynamically</a:t>
            </a:r>
          </a:p>
          <a:p>
            <a:pPr lvl="1"/>
            <a:r>
              <a:rPr lang="en-US"/>
              <a:t>Add/delete/modify of any record</a:t>
            </a:r>
          </a:p>
          <a:p>
            <a:r>
              <a:rPr lang="en-US" sz="2000"/>
              <a:t>Modification of the master database triggers replication</a:t>
            </a:r>
          </a:p>
          <a:p>
            <a:pPr lvl="1"/>
            <a:r>
              <a:rPr lang="en-US"/>
              <a:t>Only master can be dynamically updated</a:t>
            </a:r>
          </a:p>
          <a:p>
            <a:pPr lvl="2"/>
            <a:r>
              <a:rPr lang="en-US"/>
              <a:t>Creates a single point of failure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fontAlgn="auto">
              <a:spcAft>
                <a:spcPts val="0"/>
              </a:spcAft>
              <a:defRPr/>
            </a:pPr>
            <a:r>
              <a:rPr lang="en-US" dirty="0" smtClean="0"/>
              <a:t>DNS Servers</a:t>
            </a:r>
          </a:p>
        </p:txBody>
      </p:sp>
      <p:sp>
        <p:nvSpPr>
          <p:cNvPr id="64515"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Servers handle requests for their domain directly.</a:t>
            </a:r>
          </a:p>
          <a:p>
            <a:r>
              <a:rPr lang="en-US" sz="2000"/>
              <a:t>Servers handle requests for other domains by contacting remote DNS server(s).</a:t>
            </a:r>
          </a:p>
          <a:p>
            <a:r>
              <a:rPr lang="en-US" sz="2000"/>
              <a:t>Servers cache external mappings.</a:t>
            </a:r>
          </a:p>
        </p:txBody>
      </p:sp>
      <p:sp>
        <p:nvSpPr>
          <p:cNvPr id="14339" name="Slide Number Placeholder 5"/>
          <p:cNvSpPr>
            <a:spLocks noGrp="1"/>
          </p:cNvSpPr>
          <p:nvPr>
            <p:ph type="sldNum" sz="quarter" idx="4294967295"/>
          </p:nvPr>
        </p:nvSpPr>
        <p:spPr>
          <a:xfrm>
            <a:off x="8686800" y="6305550"/>
            <a:ext cx="457200" cy="476250"/>
          </a:xfrm>
        </p:spPr>
        <p:txBody>
          <a:bodyPr/>
          <a:lstStyle/>
          <a:p>
            <a:pPr>
              <a:defRPr/>
            </a:pPr>
            <a:fld id="{5029204F-5607-45AD-BCFC-7910AF4068FB}" type="slidenum">
              <a:rPr lang="en-US"/>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04800" y="228600"/>
            <a:ext cx="8534400" cy="1143000"/>
          </a:xfrm>
        </p:spPr>
        <p:txBody>
          <a:bodyPr/>
          <a:lstStyle/>
          <a:p>
            <a:pPr fontAlgn="auto">
              <a:spcAft>
                <a:spcPts val="0"/>
              </a:spcAft>
              <a:defRPr/>
            </a:pPr>
            <a:r>
              <a:rPr lang="en-US" dirty="0" smtClean="0"/>
              <a:t>Server - Server Communication</a:t>
            </a:r>
          </a:p>
        </p:txBody>
      </p:sp>
      <p:sp>
        <p:nvSpPr>
          <p:cNvPr id="65539" name="Rectangle 3"/>
          <p:cNvSpPr>
            <a:spLocks noGrp="1" noChangeArrowheads="1"/>
          </p:cNvSpPr>
          <p:nvPr>
            <p:ph idx="1"/>
          </p:nvPr>
        </p:nvSpPr>
        <p:spPr>
          <a:xfrm>
            <a:off x="685800" y="1295400"/>
            <a:ext cx="77724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If a server is asked to provide the mapping for a host outside it’s domain (and the mapping is not in the server cache):</a:t>
            </a:r>
          </a:p>
          <a:p>
            <a:pPr lvl="1"/>
            <a:r>
              <a:rPr lang="en-US" dirty="0"/>
              <a:t>The server finds a </a:t>
            </a:r>
            <a:r>
              <a:rPr lang="en-US" dirty="0" err="1"/>
              <a:t>nameserver</a:t>
            </a:r>
            <a:r>
              <a:rPr lang="en-US" dirty="0"/>
              <a:t> for the target domain.</a:t>
            </a:r>
          </a:p>
          <a:p>
            <a:pPr lvl="1"/>
            <a:r>
              <a:rPr lang="en-US" dirty="0"/>
              <a:t>The server asks the </a:t>
            </a:r>
            <a:r>
              <a:rPr lang="en-US" dirty="0" err="1"/>
              <a:t>nameserver</a:t>
            </a:r>
            <a:r>
              <a:rPr lang="en-US" dirty="0"/>
              <a:t> to provide the host name to IP translation.</a:t>
            </a:r>
          </a:p>
          <a:p>
            <a:r>
              <a:rPr lang="en-US" sz="2000" dirty="0"/>
              <a:t>To find the right </a:t>
            </a:r>
            <a:r>
              <a:rPr lang="en-US" sz="2000" dirty="0" err="1"/>
              <a:t>nameserver</a:t>
            </a:r>
            <a:r>
              <a:rPr lang="en-US" sz="2000" dirty="0"/>
              <a:t>, use DNS!</a:t>
            </a:r>
          </a:p>
          <a:p>
            <a:pPr lvl="1"/>
            <a:endParaRPr lang="en-US" dirty="0"/>
          </a:p>
        </p:txBody>
      </p:sp>
      <p:sp>
        <p:nvSpPr>
          <p:cNvPr id="15363" name="Slide Number Placeholder 5"/>
          <p:cNvSpPr>
            <a:spLocks noGrp="1"/>
          </p:cNvSpPr>
          <p:nvPr>
            <p:ph type="sldNum" sz="quarter" idx="4294967295"/>
          </p:nvPr>
        </p:nvSpPr>
        <p:spPr>
          <a:xfrm>
            <a:off x="8686800" y="6305550"/>
            <a:ext cx="457200" cy="476250"/>
          </a:xfrm>
        </p:spPr>
        <p:txBody>
          <a:bodyPr/>
          <a:lstStyle/>
          <a:p>
            <a:pPr>
              <a:defRPr/>
            </a:pPr>
            <a:fld id="{7D5C7764-D1B0-4509-86D8-E0F4B89B2ADF}" type="slidenum">
              <a:rPr lang="en-US"/>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fontAlgn="auto">
              <a:spcAft>
                <a:spcPts val="0"/>
              </a:spcAft>
              <a:defRPr/>
            </a:pPr>
            <a:r>
              <a:rPr lang="en-US" dirty="0" smtClean="0"/>
              <a:t>DNS Data</a:t>
            </a:r>
          </a:p>
        </p:txBody>
      </p:sp>
      <p:sp>
        <p:nvSpPr>
          <p:cNvPr id="66563"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DNS databases contain more than just hostname-to-address records:</a:t>
            </a:r>
          </a:p>
          <a:p>
            <a:pPr lvl="1"/>
            <a:r>
              <a:rPr lang="en-US"/>
              <a:t>Name server records		NS</a:t>
            </a:r>
          </a:p>
          <a:p>
            <a:pPr lvl="1"/>
            <a:r>
              <a:rPr lang="en-US"/>
              <a:t>Hostname aliases 			CNAME</a:t>
            </a:r>
          </a:p>
          <a:p>
            <a:pPr lvl="1"/>
            <a:r>
              <a:rPr lang="en-US"/>
              <a:t>Mail Exchangers			MX</a:t>
            </a:r>
          </a:p>
          <a:p>
            <a:pPr lvl="1"/>
            <a:r>
              <a:rPr lang="en-US"/>
              <a:t>Reverse records			PTR</a:t>
            </a:r>
          </a:p>
          <a:p>
            <a:pPr lvl="1"/>
            <a:r>
              <a:rPr lang="en-US"/>
              <a:t>State of Authority			SOA</a:t>
            </a:r>
          </a:p>
          <a:p>
            <a:pPr lvl="1"/>
            <a:endParaRPr lang="en-US"/>
          </a:p>
        </p:txBody>
      </p:sp>
      <p:sp>
        <p:nvSpPr>
          <p:cNvPr id="16387" name="Slide Number Placeholder 5"/>
          <p:cNvSpPr>
            <a:spLocks noGrp="1"/>
          </p:cNvSpPr>
          <p:nvPr>
            <p:ph type="sldNum" sz="quarter" idx="4294967295"/>
          </p:nvPr>
        </p:nvSpPr>
        <p:spPr>
          <a:xfrm>
            <a:off x="8686800" y="6305550"/>
            <a:ext cx="457200" cy="476250"/>
          </a:xfrm>
        </p:spPr>
        <p:txBody>
          <a:bodyPr/>
          <a:lstStyle/>
          <a:p>
            <a:pPr>
              <a:defRPr/>
            </a:pPr>
            <a:fld id="{16C22608-34F9-485A-B6D1-BE0EEAAB3BC8}"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Host name structure</a:t>
            </a:r>
            <a:endParaRPr lang="en-IN" dirty="0"/>
          </a:p>
        </p:txBody>
      </p:sp>
      <p:sp>
        <p:nvSpPr>
          <p:cNvPr id="6147" name="Slide Number Placeholder 5"/>
          <p:cNvSpPr>
            <a:spLocks noGrp="1"/>
          </p:cNvSpPr>
          <p:nvPr>
            <p:ph type="sldNum" sz="quarter" idx="10"/>
          </p:nvPr>
        </p:nvSpPr>
        <p:spPr/>
        <p:txBody>
          <a:bodyPr/>
          <a:lstStyle/>
          <a:p>
            <a:pPr>
              <a:defRPr/>
            </a:pPr>
            <a:fld id="{5FFB5C04-5486-413C-9F19-C3A16B276B91}" type="slidenum">
              <a:rPr lang="en-US"/>
              <a:pPr>
                <a:defRPr/>
              </a:pPr>
              <a:t>6</a:t>
            </a:fld>
            <a:endParaRPr lang="en-US"/>
          </a:p>
        </p:txBody>
      </p:sp>
      <p:sp>
        <p:nvSpPr>
          <p:cNvPr id="6149" name="Rectangle 3"/>
          <p:cNvSpPr>
            <a:spLocks noGrp="1" noChangeArrowheads="1"/>
          </p:cNvSpPr>
          <p:nvPr>
            <p:ph idx="4294967295"/>
          </p:nvPr>
        </p:nvSpPr>
        <p:spPr>
          <a:xfrm>
            <a:off x="742950" y="1966120"/>
            <a:ext cx="7772400" cy="4114800"/>
          </a:xfrm>
        </p:spPr>
        <p:txBody>
          <a:bodyPr>
            <a:normAutofit/>
          </a:bodyPr>
          <a:lstStyle/>
          <a:p>
            <a:pPr marL="365760" indent="-283464" fontAlgn="auto">
              <a:spcAft>
                <a:spcPts val="0"/>
              </a:spcAft>
              <a:buFont typeface="Wingdings 2"/>
              <a:buChar char=""/>
              <a:defRPr/>
            </a:pPr>
            <a:r>
              <a:rPr lang="en-US" dirty="0" smtClean="0"/>
              <a:t>Each host name is made up of a sequence of </a:t>
            </a:r>
            <a:r>
              <a:rPr lang="en-US" i="1" dirty="0" smtClean="0"/>
              <a:t>labels</a:t>
            </a:r>
            <a:r>
              <a:rPr lang="en-US" dirty="0" smtClean="0"/>
              <a:t> separated by periods.</a:t>
            </a:r>
          </a:p>
          <a:p>
            <a:pPr marL="640080" lvl="1" indent="-237744" fontAlgn="auto">
              <a:spcAft>
                <a:spcPts val="0"/>
              </a:spcAft>
              <a:buFont typeface="Verdana"/>
              <a:buChar char="◦"/>
              <a:defRPr/>
            </a:pPr>
            <a:r>
              <a:rPr lang="en-US" dirty="0" smtClean="0"/>
              <a:t>Each label can be up to 63 characters</a:t>
            </a:r>
          </a:p>
          <a:p>
            <a:pPr marL="640080" lvl="1" indent="-237744" fontAlgn="auto">
              <a:spcAft>
                <a:spcPts val="0"/>
              </a:spcAft>
              <a:buFont typeface="Verdana"/>
              <a:buChar char="◦"/>
              <a:defRPr/>
            </a:pPr>
            <a:r>
              <a:rPr lang="en-US" dirty="0" smtClean="0"/>
              <a:t>The total name can be at most 255 characters.</a:t>
            </a:r>
          </a:p>
          <a:p>
            <a:pPr marL="365760" indent="-283464" fontAlgn="auto">
              <a:spcAft>
                <a:spcPts val="0"/>
              </a:spcAft>
              <a:buFont typeface="Wingdings 2"/>
              <a:buChar char=""/>
              <a:defRPr/>
            </a:pPr>
            <a:r>
              <a:rPr lang="en-US" dirty="0" smtClean="0"/>
              <a:t>Examples:</a:t>
            </a:r>
          </a:p>
          <a:p>
            <a:pPr marL="640080" lvl="1" indent="-237744" fontAlgn="auto">
              <a:spcAft>
                <a:spcPts val="0"/>
              </a:spcAft>
              <a:buFont typeface="Verdana"/>
              <a:buChar char="◦"/>
              <a:defRPr/>
            </a:pPr>
            <a:r>
              <a:rPr lang="en-US" dirty="0" smtClean="0"/>
              <a:t>whitehouse.gov</a:t>
            </a:r>
          </a:p>
          <a:p>
            <a:pPr marL="640080" lvl="1" indent="-237744" fontAlgn="auto">
              <a:spcAft>
                <a:spcPts val="0"/>
              </a:spcAft>
              <a:buFont typeface="Verdana"/>
              <a:buChar char="◦"/>
              <a:defRPr/>
            </a:pPr>
            <a:r>
              <a:rPr lang="en-US" dirty="0" smtClean="0"/>
              <a:t>barney.the.purple.dinosaur.com</a:t>
            </a:r>
          </a:p>
          <a:p>
            <a:pPr marL="640080" lvl="1" indent="-237744" fontAlgn="auto">
              <a:spcAft>
                <a:spcPts val="0"/>
              </a:spcAft>
              <a:buFont typeface="Verdana"/>
              <a:buChar char="◦"/>
              <a:defRPr/>
            </a:pPr>
            <a:r>
              <a:rPr lang="en-US" dirty="0" smtClean="0"/>
              <a:t>monica.cs.rpi.edu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fontAlgn="auto">
              <a:spcAft>
                <a:spcPts val="0"/>
              </a:spcAft>
              <a:defRPr/>
            </a:pPr>
            <a:r>
              <a:rPr lang="en-US" dirty="0" smtClean="0"/>
              <a:t>The Root DNS Server</a:t>
            </a:r>
          </a:p>
        </p:txBody>
      </p:sp>
      <p:sp>
        <p:nvSpPr>
          <p:cNvPr id="67587"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 root server needs to know the address of 1st (and many 2nd) level domain nameservers.</a:t>
            </a:r>
          </a:p>
        </p:txBody>
      </p:sp>
      <p:sp>
        <p:nvSpPr>
          <p:cNvPr id="17411" name="Slide Number Placeholder 5"/>
          <p:cNvSpPr>
            <a:spLocks noGrp="1"/>
          </p:cNvSpPr>
          <p:nvPr>
            <p:ph type="sldNum" sz="quarter" idx="4294967295"/>
          </p:nvPr>
        </p:nvSpPr>
        <p:spPr>
          <a:xfrm>
            <a:off x="8686800" y="6305550"/>
            <a:ext cx="457200" cy="476250"/>
          </a:xfrm>
        </p:spPr>
        <p:txBody>
          <a:bodyPr/>
          <a:lstStyle/>
          <a:p>
            <a:pPr>
              <a:defRPr/>
            </a:pPr>
            <a:fld id="{2F2AD7B0-F68A-4946-9CF7-FBD4436C7AC7}" type="slidenum">
              <a:rPr lang="en-US"/>
              <a:pPr>
                <a:defRPr/>
              </a:pPr>
              <a:t>60</a:t>
            </a:fld>
            <a:endParaRPr lang="en-US"/>
          </a:p>
        </p:txBody>
      </p:sp>
      <p:grpSp>
        <p:nvGrpSpPr>
          <p:cNvPr id="67589" name="Group 21"/>
          <p:cNvGrpSpPr>
            <a:grpSpLocks/>
          </p:cNvGrpSpPr>
          <p:nvPr/>
        </p:nvGrpSpPr>
        <p:grpSpPr bwMode="auto">
          <a:xfrm>
            <a:off x="1981200" y="3352800"/>
            <a:ext cx="5437188" cy="2720975"/>
            <a:chOff x="1200" y="1200"/>
            <a:chExt cx="3425" cy="1714"/>
          </a:xfrm>
        </p:grpSpPr>
        <p:sp>
          <p:nvSpPr>
            <p:cNvPr id="67591" name="Rectangle 4"/>
            <p:cNvSpPr>
              <a:spLocks noChangeArrowheads="1"/>
            </p:cNvSpPr>
            <p:nvPr/>
          </p:nvSpPr>
          <p:spPr bwMode="auto">
            <a:xfrm>
              <a:off x="1574" y="1685"/>
              <a:ext cx="542" cy="365"/>
            </a:xfrm>
            <a:prstGeom prst="rect">
              <a:avLst/>
            </a:prstGeom>
            <a:noFill/>
            <a:ln w="38100">
              <a:noFill/>
              <a:miter lim="800000"/>
              <a:headEnd/>
              <a:tailEnd/>
            </a:ln>
          </p:spPr>
          <p:txBody>
            <a:bodyPr wrap="none" lIns="92075" tIns="46038" rIns="92075" bIns="46038">
              <a:spAutoFit/>
            </a:bodyPr>
            <a:lstStyle/>
            <a:p>
              <a:r>
                <a:rPr lang="en-US" sz="3200"/>
                <a:t>edu</a:t>
              </a:r>
            </a:p>
          </p:txBody>
        </p:sp>
        <p:sp>
          <p:nvSpPr>
            <p:cNvPr id="67592" name="Rectangle 5"/>
            <p:cNvSpPr>
              <a:spLocks noChangeArrowheads="1"/>
            </p:cNvSpPr>
            <p:nvPr/>
          </p:nvSpPr>
          <p:spPr bwMode="auto">
            <a:xfrm>
              <a:off x="2342" y="1685"/>
              <a:ext cx="599" cy="365"/>
            </a:xfrm>
            <a:prstGeom prst="rect">
              <a:avLst/>
            </a:prstGeom>
            <a:noFill/>
            <a:ln w="38100">
              <a:noFill/>
              <a:miter lim="800000"/>
              <a:headEnd/>
              <a:tailEnd/>
            </a:ln>
          </p:spPr>
          <p:txBody>
            <a:bodyPr wrap="none" lIns="92075" tIns="46038" rIns="92075" bIns="46038">
              <a:spAutoFit/>
            </a:bodyPr>
            <a:lstStyle/>
            <a:p>
              <a:r>
                <a:rPr lang="en-US" sz="3200"/>
                <a:t>com</a:t>
              </a:r>
            </a:p>
          </p:txBody>
        </p:sp>
        <p:sp>
          <p:nvSpPr>
            <p:cNvPr id="67593" name="Rectangle 6"/>
            <p:cNvSpPr>
              <a:spLocks noChangeArrowheads="1"/>
            </p:cNvSpPr>
            <p:nvPr/>
          </p:nvSpPr>
          <p:spPr bwMode="auto">
            <a:xfrm>
              <a:off x="3158" y="1685"/>
              <a:ext cx="485" cy="365"/>
            </a:xfrm>
            <a:prstGeom prst="rect">
              <a:avLst/>
            </a:prstGeom>
            <a:noFill/>
            <a:ln w="38100">
              <a:noFill/>
              <a:miter lim="800000"/>
              <a:headEnd/>
              <a:tailEnd/>
            </a:ln>
          </p:spPr>
          <p:txBody>
            <a:bodyPr wrap="none" lIns="92075" tIns="46038" rIns="92075" bIns="46038">
              <a:spAutoFit/>
            </a:bodyPr>
            <a:lstStyle/>
            <a:p>
              <a:r>
                <a:rPr lang="en-US" sz="3200"/>
                <a:t>org</a:t>
              </a:r>
            </a:p>
          </p:txBody>
        </p:sp>
        <p:sp>
          <p:nvSpPr>
            <p:cNvPr id="67594" name="Rectangle 7"/>
            <p:cNvSpPr>
              <a:spLocks noChangeArrowheads="1"/>
            </p:cNvSpPr>
            <p:nvPr/>
          </p:nvSpPr>
          <p:spPr bwMode="auto">
            <a:xfrm>
              <a:off x="4310" y="1685"/>
              <a:ext cx="315" cy="365"/>
            </a:xfrm>
            <a:prstGeom prst="rect">
              <a:avLst/>
            </a:prstGeom>
            <a:noFill/>
            <a:ln w="38100">
              <a:noFill/>
              <a:miter lim="800000"/>
              <a:headEnd/>
              <a:tailEnd/>
            </a:ln>
          </p:spPr>
          <p:txBody>
            <a:bodyPr wrap="none" lIns="92075" tIns="46038" rIns="92075" bIns="46038">
              <a:spAutoFit/>
            </a:bodyPr>
            <a:lstStyle/>
            <a:p>
              <a:r>
                <a:rPr lang="en-US" sz="3200"/>
                <a:t>jp</a:t>
              </a:r>
            </a:p>
          </p:txBody>
        </p:sp>
        <p:sp>
          <p:nvSpPr>
            <p:cNvPr id="67595" name="Line 8"/>
            <p:cNvSpPr>
              <a:spLocks noChangeShapeType="1"/>
            </p:cNvSpPr>
            <p:nvPr/>
          </p:nvSpPr>
          <p:spPr bwMode="auto">
            <a:xfrm flipH="1">
              <a:off x="1968" y="1200"/>
              <a:ext cx="1104" cy="48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596" name="Line 9"/>
            <p:cNvSpPr>
              <a:spLocks noChangeShapeType="1"/>
            </p:cNvSpPr>
            <p:nvPr/>
          </p:nvSpPr>
          <p:spPr bwMode="auto">
            <a:xfrm flipH="1">
              <a:off x="2736" y="1200"/>
              <a:ext cx="432" cy="48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597" name="Line 10"/>
            <p:cNvSpPr>
              <a:spLocks noChangeShapeType="1"/>
            </p:cNvSpPr>
            <p:nvPr/>
          </p:nvSpPr>
          <p:spPr bwMode="auto">
            <a:xfrm>
              <a:off x="3216" y="1200"/>
              <a:ext cx="144" cy="48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598" name="Line 11"/>
            <p:cNvSpPr>
              <a:spLocks noChangeShapeType="1"/>
            </p:cNvSpPr>
            <p:nvPr/>
          </p:nvSpPr>
          <p:spPr bwMode="auto">
            <a:xfrm>
              <a:off x="3312" y="1200"/>
              <a:ext cx="1008" cy="52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599" name="Rectangle 12"/>
            <p:cNvSpPr>
              <a:spLocks noChangeArrowheads="1"/>
            </p:cNvSpPr>
            <p:nvPr/>
          </p:nvSpPr>
          <p:spPr bwMode="auto">
            <a:xfrm>
              <a:off x="1478" y="2549"/>
              <a:ext cx="869" cy="365"/>
            </a:xfrm>
            <a:prstGeom prst="rect">
              <a:avLst/>
            </a:prstGeom>
            <a:noFill/>
            <a:ln w="38100">
              <a:noFill/>
              <a:miter lim="800000"/>
              <a:headEnd/>
              <a:tailEnd/>
            </a:ln>
          </p:spPr>
          <p:txBody>
            <a:bodyPr wrap="none" lIns="92075" tIns="46038" rIns="92075" bIns="46038">
              <a:spAutoFit/>
            </a:bodyPr>
            <a:lstStyle/>
            <a:p>
              <a:r>
                <a:rPr lang="en-US" sz="3200"/>
                <a:t>albany</a:t>
              </a:r>
            </a:p>
          </p:txBody>
        </p:sp>
        <p:sp>
          <p:nvSpPr>
            <p:cNvPr id="67600" name="Line 13"/>
            <p:cNvSpPr>
              <a:spLocks noChangeShapeType="1"/>
            </p:cNvSpPr>
            <p:nvPr/>
          </p:nvSpPr>
          <p:spPr bwMode="auto">
            <a:xfrm flipH="1">
              <a:off x="1200" y="2016"/>
              <a:ext cx="576" cy="52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1" name="Line 14"/>
            <p:cNvSpPr>
              <a:spLocks noChangeShapeType="1"/>
            </p:cNvSpPr>
            <p:nvPr/>
          </p:nvSpPr>
          <p:spPr bwMode="auto">
            <a:xfrm>
              <a:off x="1872" y="2064"/>
              <a:ext cx="48" cy="48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2" name="Line 15"/>
            <p:cNvSpPr>
              <a:spLocks noChangeShapeType="1"/>
            </p:cNvSpPr>
            <p:nvPr/>
          </p:nvSpPr>
          <p:spPr bwMode="auto">
            <a:xfrm flipH="1">
              <a:off x="4224" y="2112"/>
              <a:ext cx="144" cy="57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3" name="Line 16"/>
            <p:cNvSpPr>
              <a:spLocks noChangeShapeType="1"/>
            </p:cNvSpPr>
            <p:nvPr/>
          </p:nvSpPr>
          <p:spPr bwMode="auto">
            <a:xfrm>
              <a:off x="4512" y="2112"/>
              <a:ext cx="96" cy="57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4" name="Line 17"/>
            <p:cNvSpPr>
              <a:spLocks noChangeShapeType="1"/>
            </p:cNvSpPr>
            <p:nvPr/>
          </p:nvSpPr>
          <p:spPr bwMode="auto">
            <a:xfrm flipH="1">
              <a:off x="3216" y="2112"/>
              <a:ext cx="144" cy="57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5" name="Line 18"/>
            <p:cNvSpPr>
              <a:spLocks noChangeShapeType="1"/>
            </p:cNvSpPr>
            <p:nvPr/>
          </p:nvSpPr>
          <p:spPr bwMode="auto">
            <a:xfrm>
              <a:off x="3504" y="2112"/>
              <a:ext cx="96" cy="57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6" name="Line 19"/>
            <p:cNvSpPr>
              <a:spLocks noChangeShapeType="1"/>
            </p:cNvSpPr>
            <p:nvPr/>
          </p:nvSpPr>
          <p:spPr bwMode="auto">
            <a:xfrm flipH="1">
              <a:off x="2448" y="2112"/>
              <a:ext cx="144" cy="57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67607" name="Line 20"/>
            <p:cNvSpPr>
              <a:spLocks noChangeShapeType="1"/>
            </p:cNvSpPr>
            <p:nvPr/>
          </p:nvSpPr>
          <p:spPr bwMode="auto">
            <a:xfrm>
              <a:off x="2736" y="2112"/>
              <a:ext cx="96" cy="576"/>
            </a:xfrm>
            <a:prstGeom prst="line">
              <a:avLst/>
            </a:prstGeom>
            <a:noFill/>
            <a:ln w="38100">
              <a:solidFill>
                <a:schemeClr val="tx1"/>
              </a:solidFill>
              <a:round/>
              <a:headEnd type="none" w="sm" len="sm"/>
              <a:tailEnd type="none" w="sm" len="sm"/>
            </a:ln>
          </p:spPr>
          <p:txBody>
            <a:bodyPr wrap="none" anchor="ctr"/>
            <a:lstStyle/>
            <a:p>
              <a:endParaRPr lang="en-US"/>
            </a:p>
          </p:txBody>
        </p:sp>
      </p:grpSp>
      <p:sp>
        <p:nvSpPr>
          <p:cNvPr id="67590" name="Rectangle 22"/>
          <p:cNvSpPr>
            <a:spLocks noChangeArrowheads="1"/>
          </p:cNvSpPr>
          <p:nvPr/>
        </p:nvSpPr>
        <p:spPr bwMode="auto">
          <a:xfrm>
            <a:off x="1524000" y="5486400"/>
            <a:ext cx="635000" cy="579438"/>
          </a:xfrm>
          <a:prstGeom prst="rect">
            <a:avLst/>
          </a:prstGeom>
          <a:noFill/>
          <a:ln w="38100">
            <a:noFill/>
            <a:miter lim="800000"/>
            <a:headEnd/>
            <a:tailEnd/>
          </a:ln>
        </p:spPr>
        <p:txBody>
          <a:bodyPr wrap="none" lIns="92075" tIns="46038" rIns="92075" bIns="46038">
            <a:spAutoFit/>
          </a:bodyPr>
          <a:lstStyle/>
          <a:p>
            <a:r>
              <a:rPr lang="en-US" sz="3200"/>
              <a:t>rpi</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685800" y="1752600"/>
            <a:ext cx="7772400" cy="434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A DNS client is called a resolver.</a:t>
            </a:r>
          </a:p>
          <a:p>
            <a:endParaRPr lang="en-US" sz="2000" dirty="0"/>
          </a:p>
          <a:p>
            <a:r>
              <a:rPr lang="en-US" sz="2000" dirty="0"/>
              <a:t>A call to </a:t>
            </a:r>
            <a:r>
              <a:rPr lang="en-US" sz="2000" dirty="0" err="1"/>
              <a:t>gethostbyname</a:t>
            </a:r>
            <a:r>
              <a:rPr lang="en-US" sz="2000" dirty="0"/>
              <a:t>()is handled by a resolver (typically part of the client).</a:t>
            </a:r>
          </a:p>
          <a:p>
            <a:endParaRPr lang="en-US" sz="2000" dirty="0"/>
          </a:p>
          <a:p>
            <a:r>
              <a:rPr lang="en-US" sz="2000" dirty="0"/>
              <a:t>Most Unix workstations have the file /</a:t>
            </a:r>
            <a:r>
              <a:rPr lang="en-US" sz="2000" dirty="0" err="1"/>
              <a:t>etc</a:t>
            </a:r>
            <a:r>
              <a:rPr lang="en-US" sz="2000" dirty="0"/>
              <a:t>/</a:t>
            </a:r>
            <a:r>
              <a:rPr lang="en-US" sz="2000" dirty="0" err="1"/>
              <a:t>resolv.conf</a:t>
            </a:r>
            <a:r>
              <a:rPr lang="en-US" sz="2000" dirty="0"/>
              <a:t> that contains the local domain and the addresses of DNS servers for that domain.</a:t>
            </a:r>
          </a:p>
        </p:txBody>
      </p:sp>
      <p:sp>
        <p:nvSpPr>
          <p:cNvPr id="11267" name="Slide Number Placeholder 5"/>
          <p:cNvSpPr>
            <a:spLocks noGrp="1"/>
          </p:cNvSpPr>
          <p:nvPr>
            <p:ph type="sldNum" sz="quarter" idx="4294967295"/>
          </p:nvPr>
        </p:nvSpPr>
        <p:spPr>
          <a:xfrm>
            <a:off x="8686800" y="6305550"/>
            <a:ext cx="457200" cy="476250"/>
          </a:xfrm>
        </p:spPr>
        <p:txBody>
          <a:bodyPr/>
          <a:lstStyle/>
          <a:p>
            <a:pPr>
              <a:defRPr/>
            </a:pPr>
            <a:fld id="{A99D8240-78B2-439E-970F-37B39003D782}" type="slidenum">
              <a:rPr lang="en-US"/>
              <a:pPr>
                <a:defRPr/>
              </a:pPr>
              <a:t>61</a:t>
            </a:fld>
            <a:endParaRPr lang="en-US"/>
          </a:p>
        </p:txBody>
      </p:sp>
      <p:sp>
        <p:nvSpPr>
          <p:cNvPr id="2" name="Title 1"/>
          <p:cNvSpPr>
            <a:spLocks noGrp="1"/>
          </p:cNvSpPr>
          <p:nvPr>
            <p:ph type="title"/>
          </p:nvPr>
        </p:nvSpPr>
        <p:spPr/>
        <p:txBody>
          <a:bodyPr/>
          <a:lstStyle/>
          <a:p>
            <a:r>
              <a:rPr lang="en-US" dirty="0" smtClean="0"/>
              <a:t> DNS Clients</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a:t>/etc/resolv.conf</a:t>
            </a:r>
          </a:p>
        </p:txBody>
      </p:sp>
      <p:sp>
        <p:nvSpPr>
          <p:cNvPr id="60419" name="Rectangle 3"/>
          <p:cNvSpPr>
            <a:spLocks noGrp="1" noChangeArrowheads="1"/>
          </p:cNvSpPr>
          <p:nvPr>
            <p:ph idx="1"/>
          </p:nvPr>
        </p:nvSpPr>
        <p:spPr/>
        <p:txBody>
          <a:bodyPr/>
          <a:lstStyle/>
          <a:p>
            <a:pPr>
              <a:buFontTx/>
              <a:buNone/>
            </a:pPr>
            <a:r>
              <a:rPr lang="en-US" b="1" smtClean="0">
                <a:latin typeface="Courier New" pitchFamily="49" charset="0"/>
              </a:rPr>
              <a:t>domain rpi.edu</a:t>
            </a:r>
          </a:p>
          <a:p>
            <a:pPr>
              <a:buFontTx/>
              <a:buNone/>
            </a:pPr>
            <a:r>
              <a:rPr lang="en-US" b="1" smtClean="0">
                <a:latin typeface="Courier New" pitchFamily="49" charset="0"/>
              </a:rPr>
              <a:t>128.113.1.5</a:t>
            </a:r>
          </a:p>
          <a:p>
            <a:pPr>
              <a:buFontTx/>
              <a:buNone/>
            </a:pPr>
            <a:r>
              <a:rPr lang="en-US" b="1" smtClean="0">
                <a:latin typeface="Courier New" pitchFamily="49" charset="0"/>
              </a:rPr>
              <a:t>128.113.1.3</a:t>
            </a:r>
          </a:p>
        </p:txBody>
      </p:sp>
      <p:sp>
        <p:nvSpPr>
          <p:cNvPr id="12291" name="Slide Number Placeholder 5"/>
          <p:cNvSpPr>
            <a:spLocks noGrp="1"/>
          </p:cNvSpPr>
          <p:nvPr>
            <p:ph type="sldNum" sz="quarter" idx="4294967295"/>
          </p:nvPr>
        </p:nvSpPr>
        <p:spPr>
          <a:xfrm>
            <a:off x="8686800" y="6305550"/>
            <a:ext cx="457200" cy="476250"/>
          </a:xfrm>
        </p:spPr>
        <p:txBody>
          <a:bodyPr/>
          <a:lstStyle/>
          <a:p>
            <a:pPr>
              <a:defRPr/>
            </a:pPr>
            <a:fld id="{71F24F0D-62B7-4778-96E3-6F0D6D915055}" type="slidenum">
              <a:rPr lang="en-US"/>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err="1" smtClean="0"/>
              <a:t>nslookup</a:t>
            </a:r>
            <a:endParaRPr lang="en-US" dirty="0"/>
          </a:p>
        </p:txBody>
      </p:sp>
      <p:sp>
        <p:nvSpPr>
          <p:cNvPr id="61443" name="Rectangle 3"/>
          <p:cNvSpPr>
            <a:spLocks noGrp="1" noChangeArrowheads="1"/>
          </p:cNvSpPr>
          <p:nvPr>
            <p:ph idx="1"/>
          </p:nvPr>
        </p:nvSpPr>
        <p:spPr/>
        <p:txBody>
          <a:bodyPr/>
          <a:lstStyle/>
          <a:p>
            <a:r>
              <a:rPr lang="en-US" b="1" smtClean="0">
                <a:latin typeface="Courier New" pitchFamily="49" charset="0"/>
              </a:rPr>
              <a:t>nslookup</a:t>
            </a:r>
            <a:r>
              <a:rPr lang="en-US" smtClean="0"/>
              <a:t> is an interactive resolver that allows the user to communicate directly with a DNS server.</a:t>
            </a:r>
          </a:p>
          <a:p>
            <a:endParaRPr lang="en-US" smtClean="0"/>
          </a:p>
          <a:p>
            <a:r>
              <a:rPr lang="en-US" b="1" smtClean="0">
                <a:latin typeface="Courier New" pitchFamily="49" charset="0"/>
              </a:rPr>
              <a:t>nslookup</a:t>
            </a:r>
            <a:r>
              <a:rPr lang="en-US" smtClean="0"/>
              <a:t> is usually available on Unix workstations. </a:t>
            </a:r>
          </a:p>
        </p:txBody>
      </p:sp>
      <p:sp>
        <p:nvSpPr>
          <p:cNvPr id="13315" name="Slide Number Placeholder 5"/>
          <p:cNvSpPr>
            <a:spLocks noGrp="1"/>
          </p:cNvSpPr>
          <p:nvPr>
            <p:ph type="sldNum" sz="quarter" idx="4294967295"/>
          </p:nvPr>
        </p:nvSpPr>
        <p:spPr>
          <a:xfrm>
            <a:off x="8686800" y="6305550"/>
            <a:ext cx="457200" cy="476250"/>
          </a:xfrm>
        </p:spPr>
        <p:txBody>
          <a:bodyPr/>
          <a:lstStyle/>
          <a:p>
            <a:pPr>
              <a:defRPr/>
            </a:pPr>
            <a:fld id="{A8B5C36F-B1B4-4194-B3C0-87EE2596FB59}" type="slidenum">
              <a:rPr lang="en-US"/>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a:t>host</a:t>
            </a:r>
          </a:p>
        </p:txBody>
      </p:sp>
      <p:sp>
        <p:nvSpPr>
          <p:cNvPr id="62467" name="Rectangle 3"/>
          <p:cNvSpPr>
            <a:spLocks noGrp="1" noChangeArrowheads="1"/>
          </p:cNvSpPr>
          <p:nvPr>
            <p:ph idx="1"/>
          </p:nvPr>
        </p:nvSpPr>
        <p:spPr/>
        <p:txBody>
          <a:bodyPr/>
          <a:lstStyle/>
          <a:p>
            <a:r>
              <a:rPr lang="en-US" b="1" smtClean="0">
                <a:latin typeface="Courier New" pitchFamily="49" charset="0"/>
              </a:rPr>
              <a:t>host</a:t>
            </a:r>
            <a:r>
              <a:rPr lang="en-US" smtClean="0"/>
              <a:t> command to resolve the hostnames to ip addresses or also for reverse lookup (ip addresses to hostnames)</a:t>
            </a:r>
          </a:p>
        </p:txBody>
      </p:sp>
      <p:sp>
        <p:nvSpPr>
          <p:cNvPr id="13315" name="Slide Number Placeholder 5"/>
          <p:cNvSpPr>
            <a:spLocks noGrp="1"/>
          </p:cNvSpPr>
          <p:nvPr>
            <p:ph type="sldNum" sz="quarter" idx="4294967295"/>
          </p:nvPr>
        </p:nvSpPr>
        <p:spPr>
          <a:xfrm>
            <a:off x="8686800" y="6305550"/>
            <a:ext cx="457200" cy="476250"/>
          </a:xfrm>
        </p:spPr>
        <p:txBody>
          <a:bodyPr/>
          <a:lstStyle/>
          <a:p>
            <a:pPr>
              <a:defRPr/>
            </a:pPr>
            <a:fld id="{3AD93CE9-521E-48A2-8D0A-8D0C8409A4DE}" type="slidenum">
              <a:rPr lang="en-US"/>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a:t>dig</a:t>
            </a:r>
          </a:p>
        </p:txBody>
      </p:sp>
      <p:sp>
        <p:nvSpPr>
          <p:cNvPr id="63491" name="Rectangle 3"/>
          <p:cNvSpPr>
            <a:spLocks noGrp="1" noChangeArrowheads="1"/>
          </p:cNvSpPr>
          <p:nvPr>
            <p:ph idx="1"/>
          </p:nvPr>
        </p:nvSpPr>
        <p:spPr/>
        <p:txBody>
          <a:bodyPr/>
          <a:lstStyle/>
          <a:p>
            <a:r>
              <a:rPr lang="en-US" b="1" smtClean="0">
                <a:latin typeface="Courier New" pitchFamily="49" charset="0"/>
              </a:rPr>
              <a:t>dig</a:t>
            </a:r>
            <a:r>
              <a:rPr lang="en-US" smtClean="0"/>
              <a:t> is usually available on all old Unix/Linux versions. This is deprecated. </a:t>
            </a:r>
          </a:p>
          <a:p>
            <a:endParaRPr lang="en-US" smtClean="0"/>
          </a:p>
        </p:txBody>
      </p:sp>
      <p:sp>
        <p:nvSpPr>
          <p:cNvPr id="13315" name="Slide Number Placeholder 5"/>
          <p:cNvSpPr>
            <a:spLocks noGrp="1"/>
          </p:cNvSpPr>
          <p:nvPr>
            <p:ph type="sldNum" sz="quarter" idx="4294967295"/>
          </p:nvPr>
        </p:nvSpPr>
        <p:spPr>
          <a:xfrm>
            <a:off x="8686800" y="6305550"/>
            <a:ext cx="457200" cy="476250"/>
          </a:xfrm>
        </p:spPr>
        <p:txBody>
          <a:bodyPr/>
          <a:lstStyle/>
          <a:p>
            <a:pPr>
              <a:defRPr/>
            </a:pPr>
            <a:fld id="{88522D6C-2BB3-41C7-B4B3-68BAD9AD3DF9}" type="slidenum">
              <a:rPr lang="en-US"/>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a:t>Question Format</a:t>
            </a:r>
          </a:p>
        </p:txBody>
      </p:sp>
      <p:sp>
        <p:nvSpPr>
          <p:cNvPr id="90115"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Name: domain name (or IP address)</a:t>
            </a:r>
          </a:p>
          <a:p>
            <a:endParaRPr lang="en-US" sz="2000"/>
          </a:p>
          <a:p>
            <a:r>
              <a:rPr lang="en-US" sz="2000"/>
              <a:t>Query type (A, NS, MX, …)</a:t>
            </a:r>
          </a:p>
          <a:p>
            <a:endParaRPr lang="en-US" sz="2000"/>
          </a:p>
          <a:p>
            <a:r>
              <a:rPr lang="en-US" sz="2000"/>
              <a:t>Query class (1 for IP)</a:t>
            </a:r>
          </a:p>
          <a:p>
            <a:endParaRPr lang="en-US" sz="2000"/>
          </a:p>
          <a:p>
            <a:endParaRPr lang="en-US" sz="2000"/>
          </a:p>
        </p:txBody>
      </p:sp>
      <p:sp>
        <p:nvSpPr>
          <p:cNvPr id="23555" name="Slide Number Placeholder 5"/>
          <p:cNvSpPr>
            <a:spLocks noGrp="1"/>
          </p:cNvSpPr>
          <p:nvPr>
            <p:ph type="sldNum" sz="quarter" idx="4294967295"/>
          </p:nvPr>
        </p:nvSpPr>
        <p:spPr>
          <a:xfrm>
            <a:off x="8686800" y="6305550"/>
            <a:ext cx="457200" cy="476250"/>
          </a:xfrm>
        </p:spPr>
        <p:txBody>
          <a:bodyPr/>
          <a:lstStyle/>
          <a:p>
            <a:pPr>
              <a:defRPr/>
            </a:pPr>
            <a:fld id="{92F3132C-44EB-4639-A1B0-479ECFE674D5}" type="slidenum">
              <a:rPr lang="en-US"/>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a:t>Response Resource Record</a:t>
            </a:r>
          </a:p>
        </p:txBody>
      </p:sp>
      <p:sp>
        <p:nvSpPr>
          <p:cNvPr id="91139"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Domain Name</a:t>
            </a:r>
          </a:p>
          <a:p>
            <a:r>
              <a:rPr lang="en-US" sz="2000"/>
              <a:t>Response type </a:t>
            </a:r>
          </a:p>
          <a:p>
            <a:r>
              <a:rPr lang="en-US" sz="2000"/>
              <a:t>Class (IP)</a:t>
            </a:r>
          </a:p>
          <a:p>
            <a:r>
              <a:rPr lang="en-US" sz="2000"/>
              <a:t>Time to live (in seconds) </a:t>
            </a:r>
          </a:p>
          <a:p>
            <a:r>
              <a:rPr lang="en-US" sz="2000"/>
              <a:t>Length of resource data </a:t>
            </a:r>
          </a:p>
          <a:p>
            <a:r>
              <a:rPr lang="en-US" sz="2000"/>
              <a:t>Resource data</a:t>
            </a:r>
          </a:p>
        </p:txBody>
      </p:sp>
      <p:sp>
        <p:nvSpPr>
          <p:cNvPr id="24579" name="Slide Number Placeholder 5"/>
          <p:cNvSpPr>
            <a:spLocks noGrp="1"/>
          </p:cNvSpPr>
          <p:nvPr>
            <p:ph type="sldNum" sz="quarter" idx="4294967295"/>
          </p:nvPr>
        </p:nvSpPr>
        <p:spPr>
          <a:xfrm>
            <a:off x="8686800" y="6305550"/>
            <a:ext cx="457200" cy="476250"/>
          </a:xfrm>
        </p:spPr>
        <p:txBody>
          <a:bodyPr/>
          <a:lstStyle/>
          <a:p>
            <a:pPr>
              <a:defRPr/>
            </a:pPr>
            <a:fld id="{ED7C8D23-7A9C-47CF-8266-5C88948B972F}" type="slidenum">
              <a:rPr lang="en-US"/>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fontAlgn="auto">
              <a:spcAft>
                <a:spcPts val="0"/>
              </a:spcAft>
              <a:defRPr/>
            </a:pPr>
            <a:r>
              <a:rPr lang="en-US" dirty="0" smtClean="0"/>
              <a:t>UDP &amp; TCP</a:t>
            </a:r>
          </a:p>
        </p:txBody>
      </p:sp>
      <p:sp>
        <p:nvSpPr>
          <p:cNvPr id="92163"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Both UDP and TCP are used:</a:t>
            </a:r>
          </a:p>
          <a:p>
            <a:pPr lvl="1"/>
            <a:r>
              <a:rPr lang="en-US"/>
              <a:t>TCP for transfers of entire database to secondary servers (replication).</a:t>
            </a:r>
          </a:p>
          <a:p>
            <a:pPr lvl="1"/>
            <a:r>
              <a:rPr lang="en-US"/>
              <a:t>UDP for lookups</a:t>
            </a:r>
          </a:p>
          <a:p>
            <a:pPr lvl="1"/>
            <a:r>
              <a:rPr lang="en-US"/>
              <a:t>If more than 512 bytes in response - requestor resubmits request using TCP.</a:t>
            </a:r>
          </a:p>
        </p:txBody>
      </p:sp>
      <p:sp>
        <p:nvSpPr>
          <p:cNvPr id="25603" name="Slide Number Placeholder 5"/>
          <p:cNvSpPr>
            <a:spLocks noGrp="1"/>
          </p:cNvSpPr>
          <p:nvPr>
            <p:ph type="sldNum" sz="quarter" idx="4294967295"/>
          </p:nvPr>
        </p:nvSpPr>
        <p:spPr>
          <a:xfrm>
            <a:off x="8686800" y="6305550"/>
            <a:ext cx="457200" cy="476250"/>
          </a:xfrm>
        </p:spPr>
        <p:txBody>
          <a:bodyPr/>
          <a:lstStyle/>
          <a:p>
            <a:pPr>
              <a:defRPr/>
            </a:pPr>
            <a:fld id="{11AB8787-C909-4765-BBAF-69F888C91B81}" type="slidenum">
              <a:rPr lang="en-US"/>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fontAlgn="auto">
              <a:spcAft>
                <a:spcPts val="0"/>
              </a:spcAft>
              <a:defRPr/>
            </a:pPr>
            <a:r>
              <a:rPr lang="en-US" dirty="0" smtClean="0"/>
              <a:t>Lots more</a:t>
            </a:r>
          </a:p>
        </p:txBody>
      </p:sp>
      <p:sp>
        <p:nvSpPr>
          <p:cNvPr id="93187"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This is not a complete description ! </a:t>
            </a:r>
          </a:p>
          <a:p>
            <a:r>
              <a:rPr lang="en-US" sz="2000"/>
              <a:t>If interested - look at:</a:t>
            </a:r>
          </a:p>
          <a:p>
            <a:pPr lvl="1"/>
            <a:r>
              <a:rPr lang="en-US"/>
              <a:t>RFC 1034: DNS  concepts and facilities.</a:t>
            </a:r>
          </a:p>
          <a:p>
            <a:pPr lvl="1"/>
            <a:r>
              <a:rPr lang="en-US"/>
              <a:t>RFC 1035: DNS implementation and protocol specification.</a:t>
            </a:r>
          </a:p>
          <a:p>
            <a:pPr lvl="1"/>
            <a:r>
              <a:rPr lang="en-US"/>
              <a:t>play with nslookup.</a:t>
            </a:r>
          </a:p>
          <a:p>
            <a:pPr lvl="1"/>
            <a:r>
              <a:rPr lang="en-US"/>
              <a:t>Look at code for BIND (DNS server code).</a:t>
            </a:r>
          </a:p>
        </p:txBody>
      </p:sp>
      <p:sp>
        <p:nvSpPr>
          <p:cNvPr id="26627" name="Slide Number Placeholder 5"/>
          <p:cNvSpPr>
            <a:spLocks noGrp="1"/>
          </p:cNvSpPr>
          <p:nvPr>
            <p:ph type="sldNum" sz="quarter" idx="4294967295"/>
          </p:nvPr>
        </p:nvSpPr>
        <p:spPr>
          <a:xfrm>
            <a:off x="8686800" y="6305550"/>
            <a:ext cx="457200" cy="476250"/>
          </a:xfrm>
        </p:spPr>
        <p:txBody>
          <a:bodyPr/>
          <a:lstStyle/>
          <a:p>
            <a:pPr>
              <a:defRPr/>
            </a:pPr>
            <a:fld id="{78C4D2AC-2566-404A-A3BC-FCB60EB545FD}" type="slidenum">
              <a:rPr lang="en-US"/>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539750" y="736600"/>
          <a:ext cx="7308850" cy="5716588"/>
        </p:xfrm>
        <a:graphic>
          <a:graphicData uri="http://schemas.openxmlformats.org/presentationml/2006/ole">
            <mc:AlternateContent xmlns:mc="http://schemas.openxmlformats.org/markup-compatibility/2006">
              <mc:Choice xmlns:v="urn:schemas-microsoft-com:vml" Requires="v">
                <p:oleObj spid="_x0000_s1064" name="Visio" r:id="rId4" imgW="5310655" imgH="4153448" progId="">
                  <p:embed/>
                </p:oleObj>
              </mc:Choice>
              <mc:Fallback>
                <p:oleObj name="Visio" r:id="rId4" imgW="5310655" imgH="415344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736600"/>
                        <a:ext cx="7308850" cy="571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Text Box 3"/>
          <p:cNvSpPr txBox="1">
            <a:spLocks noChangeArrowheads="1"/>
          </p:cNvSpPr>
          <p:nvPr/>
        </p:nvSpPr>
        <p:spPr bwMode="auto">
          <a:xfrm>
            <a:off x="5795963" y="808038"/>
            <a:ext cx="16557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“root” zone</a:t>
            </a:r>
          </a:p>
        </p:txBody>
      </p:sp>
      <p:sp>
        <p:nvSpPr>
          <p:cNvPr id="1028" name="Text Box 4"/>
          <p:cNvSpPr txBox="1">
            <a:spLocks noChangeArrowheads="1"/>
          </p:cNvSpPr>
          <p:nvPr/>
        </p:nvSpPr>
        <p:spPr bwMode="auto">
          <a:xfrm>
            <a:off x="7488238" y="2176463"/>
            <a:ext cx="16557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TLDs &amp; ccTLDs</a:t>
            </a:r>
          </a:p>
        </p:txBody>
      </p:sp>
      <p:sp>
        <p:nvSpPr>
          <p:cNvPr id="1029" name="Text Box 5"/>
          <p:cNvSpPr txBox="1">
            <a:spLocks noChangeArrowheads="1"/>
          </p:cNvSpPr>
          <p:nvPr/>
        </p:nvSpPr>
        <p:spPr bwMode="auto">
          <a:xfrm>
            <a:off x="8243888" y="3040063"/>
            <a:ext cx="719137"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2lds</a:t>
            </a:r>
          </a:p>
        </p:txBody>
      </p:sp>
      <p:sp>
        <p:nvSpPr>
          <p:cNvPr id="1030" name="Text Box 6"/>
          <p:cNvSpPr txBox="1">
            <a:spLocks noChangeArrowheads="1"/>
          </p:cNvSpPr>
          <p:nvPr/>
        </p:nvSpPr>
        <p:spPr bwMode="auto">
          <a:xfrm>
            <a:off x="8315325" y="4119563"/>
            <a:ext cx="1655763"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3lds</a:t>
            </a:r>
          </a:p>
        </p:txBody>
      </p:sp>
      <p:sp>
        <p:nvSpPr>
          <p:cNvPr id="1031" name="Text Box 7"/>
          <p:cNvSpPr txBox="1">
            <a:spLocks noChangeArrowheads="1"/>
          </p:cNvSpPr>
          <p:nvPr/>
        </p:nvSpPr>
        <p:spPr bwMode="auto">
          <a:xfrm>
            <a:off x="8351838" y="5056188"/>
            <a:ext cx="792162" cy="304800"/>
          </a:xfrm>
          <a:prstGeom prst="rect">
            <a:avLst/>
          </a:prstGeom>
          <a:noFill/>
          <a:ln w="9525">
            <a:noFill/>
            <a:miter lim="800000"/>
            <a:headEnd/>
            <a:tailEnd/>
          </a:ln>
        </p:spPr>
        <p:txBody>
          <a:bodyPr>
            <a:spAutoFit/>
          </a:bodyPr>
          <a:lstStyle/>
          <a:p>
            <a:pPr>
              <a:spcBef>
                <a:spcPct val="50000"/>
              </a:spcBef>
            </a:pPr>
            <a:r>
              <a:rPr lang="en-AU" sz="1400">
                <a:solidFill>
                  <a:schemeClr val="accent2"/>
                </a:solidFill>
              </a:rPr>
              <a:t>4lds</a:t>
            </a:r>
          </a:p>
        </p:txBody>
      </p:sp>
      <p:sp>
        <p:nvSpPr>
          <p:cNvPr id="1032" name="Line 8"/>
          <p:cNvSpPr>
            <a:spLocks noChangeShapeType="1"/>
          </p:cNvSpPr>
          <p:nvPr/>
        </p:nvSpPr>
        <p:spPr bwMode="auto">
          <a:xfrm flipH="1">
            <a:off x="4787900" y="952500"/>
            <a:ext cx="863600" cy="0"/>
          </a:xfrm>
          <a:prstGeom prst="line">
            <a:avLst/>
          </a:prstGeom>
          <a:noFill/>
          <a:ln w="9525">
            <a:solidFill>
              <a:schemeClr val="tx1"/>
            </a:solidFill>
            <a:round/>
            <a:headEnd/>
            <a:tailEnd type="triangle" w="med" len="med"/>
          </a:ln>
        </p:spPr>
        <p:txBody>
          <a:bodyPr/>
          <a:lstStyle/>
          <a:p>
            <a:endParaRPr lang="en-US"/>
          </a:p>
        </p:txBody>
      </p:sp>
      <p:sp>
        <p:nvSpPr>
          <p:cNvPr id="1033" name="Line 9"/>
          <p:cNvSpPr>
            <a:spLocks noChangeShapeType="1"/>
          </p:cNvSpPr>
          <p:nvPr/>
        </p:nvSpPr>
        <p:spPr bwMode="auto">
          <a:xfrm flipH="1">
            <a:off x="7956550" y="3184525"/>
            <a:ext cx="287338" cy="0"/>
          </a:xfrm>
          <a:prstGeom prst="line">
            <a:avLst/>
          </a:prstGeom>
          <a:noFill/>
          <a:ln w="9525">
            <a:solidFill>
              <a:schemeClr val="tx1"/>
            </a:solidFill>
            <a:round/>
            <a:headEnd/>
            <a:tailEnd type="triangle" w="med" len="med"/>
          </a:ln>
        </p:spPr>
        <p:txBody>
          <a:bodyPr/>
          <a:lstStyle/>
          <a:p>
            <a:endParaRPr lang="en-US"/>
          </a:p>
        </p:txBody>
      </p:sp>
      <p:sp>
        <p:nvSpPr>
          <p:cNvPr id="1034" name="Line 10"/>
          <p:cNvSpPr>
            <a:spLocks noChangeShapeType="1"/>
          </p:cNvSpPr>
          <p:nvPr/>
        </p:nvSpPr>
        <p:spPr bwMode="auto">
          <a:xfrm flipH="1">
            <a:off x="8027988" y="4264025"/>
            <a:ext cx="288925" cy="0"/>
          </a:xfrm>
          <a:prstGeom prst="line">
            <a:avLst/>
          </a:prstGeom>
          <a:noFill/>
          <a:ln w="9525">
            <a:solidFill>
              <a:schemeClr val="tx1"/>
            </a:solidFill>
            <a:round/>
            <a:headEnd/>
            <a:tailEnd type="triangle" w="med" len="med"/>
          </a:ln>
        </p:spPr>
        <p:txBody>
          <a:bodyPr/>
          <a:lstStyle/>
          <a:p>
            <a:endParaRPr lang="en-US"/>
          </a:p>
        </p:txBody>
      </p:sp>
      <p:sp>
        <p:nvSpPr>
          <p:cNvPr id="1035" name="Line 11"/>
          <p:cNvSpPr>
            <a:spLocks noChangeShapeType="1"/>
          </p:cNvSpPr>
          <p:nvPr/>
        </p:nvSpPr>
        <p:spPr bwMode="auto">
          <a:xfrm flipH="1">
            <a:off x="4067175" y="5200650"/>
            <a:ext cx="4249738" cy="144463"/>
          </a:xfrm>
          <a:prstGeom prst="line">
            <a:avLst/>
          </a:prstGeom>
          <a:noFill/>
          <a:ln w="9525">
            <a:solidFill>
              <a:schemeClr val="tx1"/>
            </a:solidFill>
            <a:round/>
            <a:headEnd/>
            <a:tailEnd type="triangle" w="med" len="med"/>
          </a:ln>
        </p:spPr>
        <p:txBody>
          <a:bodyPr/>
          <a:lstStyle/>
          <a:p>
            <a:endParaRPr lang="en-US"/>
          </a:p>
        </p:txBody>
      </p:sp>
      <p:sp>
        <p:nvSpPr>
          <p:cNvPr id="1036" name="Line 12"/>
          <p:cNvSpPr>
            <a:spLocks noChangeShapeType="1"/>
          </p:cNvSpPr>
          <p:nvPr/>
        </p:nvSpPr>
        <p:spPr bwMode="auto">
          <a:xfrm flipH="1" flipV="1">
            <a:off x="7524750" y="2032000"/>
            <a:ext cx="576263" cy="144463"/>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Ba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fontAlgn="auto">
              <a:spcAft>
                <a:spcPts val="0"/>
              </a:spcAft>
              <a:defRPr/>
            </a:pPr>
            <a:r>
              <a:rPr lang="en-US" dirty="0" smtClean="0"/>
              <a:t>Name to Address Conversion</a:t>
            </a:r>
          </a:p>
        </p:txBody>
      </p:sp>
      <p:sp>
        <p:nvSpPr>
          <p:cNvPr id="94211"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There is a library of functions that act as DNS client (resolver).</a:t>
            </a:r>
          </a:p>
          <a:p>
            <a:pPr lvl="1"/>
            <a:r>
              <a:rPr lang="en-US"/>
              <a:t>you don’t need to write DNS client code to use DNS!</a:t>
            </a:r>
          </a:p>
          <a:p>
            <a:r>
              <a:rPr lang="en-US" sz="2000"/>
              <a:t>With some OSs you need to explicitly link with the DNS resolver library:</a:t>
            </a:r>
          </a:p>
          <a:p>
            <a:pPr lvl="1"/>
            <a:r>
              <a:rPr lang="en-US"/>
              <a:t>-lnsl    (nsl is “Name Server Library”)</a:t>
            </a:r>
          </a:p>
        </p:txBody>
      </p:sp>
      <p:sp>
        <p:nvSpPr>
          <p:cNvPr id="27651" name="Slide Number Placeholder 5"/>
          <p:cNvSpPr>
            <a:spLocks noGrp="1"/>
          </p:cNvSpPr>
          <p:nvPr>
            <p:ph type="sldNum" sz="quarter" idx="4294967295"/>
          </p:nvPr>
        </p:nvSpPr>
        <p:spPr>
          <a:xfrm>
            <a:off x="8686800" y="6305550"/>
            <a:ext cx="457200" cy="476250"/>
          </a:xfrm>
        </p:spPr>
        <p:txBody>
          <a:bodyPr/>
          <a:lstStyle/>
          <a:p>
            <a:pPr>
              <a:defRPr/>
            </a:pPr>
            <a:fld id="{E7D3E0B4-5795-4C78-81CE-F86F7953467F}" type="slidenum">
              <a:rPr lang="en-US"/>
              <a:pPr>
                <a:defRPr/>
              </a:pPr>
              <a:t>70</a:t>
            </a:fld>
            <a:endParaRPr lang="en-US"/>
          </a:p>
        </p:txBody>
      </p:sp>
      <p:sp>
        <p:nvSpPr>
          <p:cNvPr id="94213" name="Text Box 4"/>
          <p:cNvSpPr txBox="1">
            <a:spLocks noChangeArrowheads="1"/>
          </p:cNvSpPr>
          <p:nvPr/>
        </p:nvSpPr>
        <p:spPr bwMode="auto">
          <a:xfrm>
            <a:off x="838200" y="5715000"/>
            <a:ext cx="3754438" cy="457200"/>
          </a:xfrm>
          <a:prstGeom prst="rect">
            <a:avLst/>
          </a:prstGeom>
          <a:noFill/>
          <a:ln w="9525">
            <a:noFill/>
            <a:miter lim="800000"/>
            <a:headEnd/>
            <a:tailEnd/>
          </a:ln>
        </p:spPr>
        <p:txBody>
          <a:bodyPr wrap="none">
            <a:spAutoFit/>
          </a:bodyPr>
          <a:lstStyle/>
          <a:p>
            <a:r>
              <a:rPr lang="en-US" b="1">
                <a:solidFill>
                  <a:schemeClr val="folHlink"/>
                </a:solidFill>
              </a:rPr>
              <a:t>Suns (Solaris) need this!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a:bodyPr>
          <a:lstStyle/>
          <a:p>
            <a:pPr fontAlgn="auto">
              <a:spcAft>
                <a:spcPts val="0"/>
              </a:spcAft>
              <a:defRPr/>
            </a:pPr>
            <a:r>
              <a:rPr lang="en-US" dirty="0" smtClean="0"/>
              <a:t>Load concerns</a:t>
            </a:r>
          </a:p>
        </p:txBody>
      </p:sp>
      <p:sp>
        <p:nvSpPr>
          <p:cNvPr id="97283"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DNS can handle the load</a:t>
            </a:r>
          </a:p>
          <a:p>
            <a:pPr lvl="1"/>
            <a:r>
              <a:rPr lang="en-US"/>
              <a:t>DNS Root Servers get approximately 3000 queries per second (down from 8000 qps)</a:t>
            </a:r>
          </a:p>
          <a:p>
            <a:pPr lvl="2"/>
            <a:r>
              <a:rPr lang="en-US"/>
              <a:t>Empirical proofs (DDoS attacks) show root name servers can handle 50,000 queries per second</a:t>
            </a:r>
          </a:p>
          <a:p>
            <a:pPr lvl="3"/>
            <a:r>
              <a:rPr lang="en-US"/>
              <a:t>Limitation is network bandwidth, not the DNS protocol</a:t>
            </a:r>
          </a:p>
          <a:p>
            <a:pPr lvl="1"/>
            <a:r>
              <a:rPr lang="en-US"/>
              <a:t>in-addr.arpa zone, which translates numbers to names, gets about 2000 queries per second</a:t>
            </a:r>
          </a:p>
          <a:p>
            <a:pPr lvl="2"/>
            <a:r>
              <a:rPr lang="en-US"/>
              <a:t>Current closest analog to e164.arpa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concerns</a:t>
            </a:r>
            <a:endParaRPr lang="en-IN" dirty="0"/>
          </a:p>
        </p:txBody>
      </p:sp>
      <p:sp>
        <p:nvSpPr>
          <p:cNvPr id="98307" name="Rectangle 3"/>
          <p:cNvSpPr>
            <a:spLocks noGrp="1" noChangeArrowheads="1"/>
          </p:cNvSpPr>
          <p:nvPr>
            <p:ph idx="4294967295"/>
          </p:nvPr>
        </p:nvSpPr>
        <p:spPr>
          <a:xfrm>
            <a:off x="0" y="1825625"/>
            <a:ext cx="7886700" cy="43513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dirty="0"/>
              <a:t>DNS is a very lightweight protocol</a:t>
            </a:r>
          </a:p>
          <a:p>
            <a:pPr lvl="1"/>
            <a:r>
              <a:rPr lang="en-US" dirty="0"/>
              <a:t>Simple query – response</a:t>
            </a:r>
          </a:p>
          <a:p>
            <a:r>
              <a:rPr lang="en-US" sz="2000"/>
              <a:t>Any performance limitations are the result of network limitations</a:t>
            </a:r>
          </a:p>
          <a:p>
            <a:pPr lvl="1"/>
            <a:r>
              <a:rPr lang="en-US" dirty="0"/>
              <a:t>Speed of light</a:t>
            </a:r>
          </a:p>
          <a:p>
            <a:pPr lvl="1"/>
            <a:r>
              <a:rPr lang="en-US" dirty="0"/>
              <a:t>Network congestion</a:t>
            </a:r>
          </a:p>
          <a:p>
            <a:pPr lvl="1"/>
            <a:r>
              <a:rPr lang="en-US" dirty="0"/>
              <a:t>Switching/forwarding latencies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normAutofit/>
          </a:bodyPr>
          <a:lstStyle/>
          <a:p>
            <a:pPr fontAlgn="auto">
              <a:spcAft>
                <a:spcPts val="0"/>
              </a:spcAft>
              <a:defRPr/>
            </a:pPr>
            <a:r>
              <a:rPr lang="en-US" dirty="0" smtClean="0"/>
              <a:t>Security Concerns</a:t>
            </a:r>
          </a:p>
        </p:txBody>
      </p:sp>
      <p:sp>
        <p:nvSpPr>
          <p:cNvPr id="99331"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a:t>Base DNS protocol (RFC 1034, 1035) is insecure</a:t>
            </a:r>
          </a:p>
          <a:p>
            <a:pPr lvl="1"/>
            <a:r>
              <a:rPr lang="en-US"/>
              <a:t>“Spoof” attacks are possible</a:t>
            </a:r>
          </a:p>
          <a:p>
            <a:r>
              <a:rPr lang="en-US" sz="2000"/>
              <a:t>DNS Security Enhancements (DNSSEC, RFC 2565) remedies this flaw</a:t>
            </a:r>
          </a:p>
          <a:p>
            <a:pPr lvl="1"/>
            <a:r>
              <a:rPr lang="en-US"/>
              <a:t>But creates new ones </a:t>
            </a:r>
          </a:p>
          <a:p>
            <a:pPr lvl="2"/>
            <a:r>
              <a:rPr lang="en-US"/>
              <a:t>DoS attacks</a:t>
            </a:r>
          </a:p>
          <a:p>
            <a:pPr lvl="2"/>
            <a:r>
              <a:rPr lang="en-US"/>
              <a:t>Amplification attacks</a:t>
            </a:r>
          </a:p>
          <a:p>
            <a:pPr lvl="2"/>
            <a:r>
              <a:rPr lang="en-US"/>
              <a:t>Operational considerations</a:t>
            </a:r>
          </a:p>
          <a:p>
            <a:r>
              <a:rPr lang="en-US" sz="2000"/>
              <a:t>DNSSEC strongly discourages large flat zones</a:t>
            </a:r>
          </a:p>
          <a:p>
            <a:pPr lvl="1"/>
            <a:r>
              <a:rPr lang="en-US"/>
              <a:t>Hierarchy (delegation) is good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533400" y="1676400"/>
            <a:ext cx="8280400" cy="154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eaLnBrk="1" hangingPunct="1">
              <a:lnSpc>
                <a:spcPct val="90000"/>
              </a:lnSpc>
              <a:spcBef>
                <a:spcPts val="750"/>
              </a:spcBef>
              <a:buFont typeface="Arial" panose="020B0604020202020204" pitchFamily="34" charset="0"/>
              <a:buChar char="•"/>
              <a:defRPr sz="2000">
                <a:latin typeface="+mn-lt"/>
              </a:defRPr>
            </a:lvl1pPr>
            <a:lvl2pPr marL="514350" indent="-171450" eaLnBrk="1" hangingPunct="1">
              <a:lnSpc>
                <a:spcPct val="90000"/>
              </a:lnSpc>
              <a:spcBef>
                <a:spcPts val="375"/>
              </a:spcBef>
              <a:buFont typeface="Arial" panose="020B0604020202020204" pitchFamily="34" charset="0"/>
              <a:buChar char="•"/>
              <a:defRPr sz="1800">
                <a:latin typeface="+mn-lt"/>
              </a:defRPr>
            </a:lvl2pPr>
            <a:lvl3pPr marL="857250" indent="-171450" eaLnBrk="1" hangingPunct="1">
              <a:lnSpc>
                <a:spcPct val="90000"/>
              </a:lnSpc>
              <a:spcBef>
                <a:spcPts val="375"/>
              </a:spcBef>
              <a:buFont typeface="Arial" panose="020B0604020202020204" pitchFamily="34" charset="0"/>
              <a:buChar char="•"/>
              <a:defRPr sz="1500">
                <a:latin typeface="+mn-lt"/>
              </a:defRPr>
            </a:lvl3pPr>
            <a:lvl4pPr marL="1200150" indent="-171450" eaLnBrk="1" hangingPunct="1">
              <a:lnSpc>
                <a:spcPct val="90000"/>
              </a:lnSpc>
              <a:spcBef>
                <a:spcPts val="375"/>
              </a:spcBef>
              <a:buFont typeface="Arial" panose="020B0604020202020204" pitchFamily="34" charset="0"/>
              <a:buChar char="•"/>
              <a:defRPr>
                <a:latin typeface="+mn-lt"/>
              </a:defRPr>
            </a:lvl4pPr>
            <a:lvl5pPr marL="1543050" indent="-171450" eaLnBrk="1" hangingPunct="1">
              <a:lnSpc>
                <a:spcPct val="90000"/>
              </a:lnSpc>
              <a:spcBef>
                <a:spcPts val="375"/>
              </a:spcBef>
              <a:buFont typeface="Arial" panose="020B0604020202020204" pitchFamily="34" charset="0"/>
              <a:buChar char="•"/>
              <a:defRPr>
                <a:latin typeface="+mn-lt"/>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pPr lvl="1"/>
            <a:r>
              <a:rPr lang="en-AU" dirty="0"/>
              <a:t>DNS </a:t>
            </a:r>
            <a:r>
              <a:rPr lang="en-AU" dirty="0"/>
              <a:t>is integral part in most protocols used on the internet</a:t>
            </a:r>
          </a:p>
          <a:p>
            <a:pPr lvl="1"/>
            <a:r>
              <a:rPr lang="en-AU" dirty="0"/>
              <a:t>Makes the internet human friendly for us all</a:t>
            </a:r>
          </a:p>
          <a:p>
            <a:pPr lvl="1"/>
            <a:r>
              <a:rPr lang="en-AU" dirty="0"/>
              <a:t>Is the world largest distributed database system</a:t>
            </a:r>
          </a:p>
          <a:p>
            <a:pPr lvl="1"/>
            <a:r>
              <a:rPr lang="en-AU" dirty="0"/>
              <a:t>Fits the international model perfectly</a:t>
            </a:r>
          </a:p>
          <a:p>
            <a:pPr lvl="1"/>
            <a:r>
              <a:rPr lang="en-AU" dirty="0"/>
              <a:t>In simple terms is a mapping between names and IP addresses</a:t>
            </a:r>
          </a:p>
        </p:txBody>
      </p:sp>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AU" dirty="0"/>
              <a:t>Summary</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fontAlgn="auto">
              <a:spcAft>
                <a:spcPts val="0"/>
              </a:spcAft>
            </a:pPr>
            <a:r>
              <a:rPr lang="en-US" dirty="0"/>
              <a:t>Questions?</a:t>
            </a:r>
          </a:p>
        </p:txBody>
      </p:sp>
      <p:sp>
        <p:nvSpPr>
          <p:cNvPr id="102404" name="WordArt 4"/>
          <p:cNvSpPr>
            <a:spLocks noChangeArrowheads="1" noChangeShapeType="1" noTextEdit="1"/>
          </p:cNvSpPr>
          <p:nvPr/>
        </p:nvSpPr>
        <p:spPr bwMode="auto">
          <a:xfrm>
            <a:off x="2246313" y="2325688"/>
            <a:ext cx="4525962" cy="3641725"/>
          </a:xfrm>
          <a:prstGeom prst="rect">
            <a:avLst/>
          </a:prstGeom>
        </p:spPr>
        <p:txBody>
          <a:bodyPr wrap="none" fromWordArt="1">
            <a:prstTxWarp prst="textPlain">
              <a:avLst>
                <a:gd name="adj" fmla="val 50000"/>
              </a:avLst>
            </a:prstTxWarp>
          </a:bodyPr>
          <a:lstStyle/>
          <a:p>
            <a:pPr algn="ctr"/>
            <a:r>
              <a:rPr lang="en-US" sz="9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50" name="Object 19"/>
          <p:cNvGraphicFramePr>
            <a:graphicFrameLocks noGrp="1" noChangeAspect="1"/>
          </p:cNvGraphicFramePr>
          <p:nvPr>
            <p:ph/>
          </p:nvPr>
        </p:nvGraphicFramePr>
        <p:xfrm>
          <a:off x="1716088" y="1643063"/>
          <a:ext cx="5711825" cy="4152900"/>
        </p:xfrm>
        <a:graphic>
          <a:graphicData uri="http://schemas.openxmlformats.org/presentationml/2006/ole">
            <mc:AlternateContent xmlns:mc="http://schemas.openxmlformats.org/markup-compatibility/2006">
              <mc:Choice xmlns:v="urn:schemas-microsoft-com:vml" Requires="v">
                <p:oleObj spid="_x0000_s2088" name="Visio" r:id="rId4" imgW="5712358" imgH="4153448" progId="">
                  <p:embed/>
                </p:oleObj>
              </mc:Choice>
              <mc:Fallback>
                <p:oleObj name="Visio" r:id="rId4" imgW="5712358" imgH="4153448" progId="">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8" y="1643063"/>
                        <a:ext cx="57118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Line 40"/>
          <p:cNvSpPr>
            <a:spLocks noChangeShapeType="1"/>
          </p:cNvSpPr>
          <p:nvPr/>
        </p:nvSpPr>
        <p:spPr bwMode="auto">
          <a:xfrm>
            <a:off x="4572000" y="1484313"/>
            <a:ext cx="0" cy="4537075"/>
          </a:xfrm>
          <a:prstGeom prst="line">
            <a:avLst/>
          </a:prstGeom>
          <a:noFill/>
          <a:ln w="9525">
            <a:solidFill>
              <a:schemeClr val="tx1"/>
            </a:solidFill>
            <a:round/>
            <a:headEnd/>
            <a:tailEnd/>
          </a:ln>
        </p:spPr>
        <p:txBody>
          <a:bodyPr/>
          <a:lstStyle/>
          <a:p>
            <a:endParaRPr lang="en-US"/>
          </a:p>
        </p:txBody>
      </p:sp>
      <p:sp>
        <p:nvSpPr>
          <p:cNvPr id="2052" name="Rectangle 41"/>
          <p:cNvSpPr>
            <a:spLocks noChangeArrowheads="1"/>
          </p:cNvSpPr>
          <p:nvPr/>
        </p:nvSpPr>
        <p:spPr bwMode="auto">
          <a:xfrm>
            <a:off x="1908175" y="765175"/>
            <a:ext cx="6264275" cy="457200"/>
          </a:xfrm>
          <a:prstGeom prst="rect">
            <a:avLst/>
          </a:prstGeom>
          <a:noFill/>
          <a:ln w="9525">
            <a:noFill/>
            <a:miter lim="800000"/>
            <a:headEnd/>
            <a:tailEnd/>
          </a:ln>
        </p:spPr>
        <p:txBody>
          <a:bodyPr>
            <a:spAutoFit/>
          </a:bodyPr>
          <a:lstStyle/>
          <a:p>
            <a:r>
              <a:rPr lang="en-AU"/>
              <a:t>DNS		       vs	File System</a:t>
            </a:r>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p:nvPr>
        </p:nvGraphicFramePr>
        <p:xfrm>
          <a:off x="1477963" y="1398588"/>
          <a:ext cx="6259512" cy="4551362"/>
        </p:xfrm>
        <a:graphic>
          <a:graphicData uri="http://schemas.openxmlformats.org/presentationml/2006/ole">
            <mc:AlternateContent xmlns:mc="http://schemas.openxmlformats.org/markup-compatibility/2006">
              <mc:Choice xmlns:v="urn:schemas-microsoft-com:vml" Requires="v">
                <p:oleObj spid="_x0000_s3112" name="Visio" r:id="rId4" imgW="5712358" imgH="4153448" progId="">
                  <p:embed/>
                </p:oleObj>
              </mc:Choice>
              <mc:Fallback>
                <p:oleObj name="Visio" r:id="rId4" imgW="5712358" imgH="415344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963" y="1398588"/>
                        <a:ext cx="6259512" cy="45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Line 3"/>
          <p:cNvSpPr>
            <a:spLocks noChangeShapeType="1"/>
          </p:cNvSpPr>
          <p:nvPr/>
        </p:nvSpPr>
        <p:spPr bwMode="auto">
          <a:xfrm>
            <a:off x="4572000" y="1484313"/>
            <a:ext cx="0" cy="4537075"/>
          </a:xfrm>
          <a:prstGeom prst="line">
            <a:avLst/>
          </a:prstGeom>
          <a:noFill/>
          <a:ln w="9525">
            <a:solidFill>
              <a:schemeClr val="tx1"/>
            </a:solidFill>
            <a:round/>
            <a:headEnd/>
            <a:tailEnd/>
          </a:ln>
        </p:spPr>
        <p:txBody>
          <a:bodyPr/>
          <a:lstStyle/>
          <a:p>
            <a:endParaRPr lang="en-US"/>
          </a:p>
        </p:txBody>
      </p:sp>
      <p:sp>
        <p:nvSpPr>
          <p:cNvPr id="3076" name="Rectangle 4"/>
          <p:cNvSpPr>
            <a:spLocks noChangeArrowheads="1"/>
          </p:cNvSpPr>
          <p:nvPr/>
        </p:nvSpPr>
        <p:spPr bwMode="auto">
          <a:xfrm>
            <a:off x="755650" y="765175"/>
            <a:ext cx="7416800" cy="457200"/>
          </a:xfrm>
          <a:prstGeom prst="rect">
            <a:avLst/>
          </a:prstGeom>
          <a:noFill/>
          <a:ln w="9525">
            <a:noFill/>
            <a:miter lim="800000"/>
            <a:headEnd/>
            <a:tailEnd/>
          </a:ln>
        </p:spPr>
        <p:txBody>
          <a:bodyPr>
            <a:spAutoFit/>
          </a:bodyPr>
          <a:lstStyle/>
          <a:p>
            <a:r>
              <a:rPr lang="en-AU"/>
              <a:t>   Naming a Domain	       Naming a Directory</a:t>
            </a:r>
          </a:p>
        </p:txBody>
      </p:sp>
      <p:sp>
        <p:nvSpPr>
          <p:cNvPr id="3077" name="Text Box 5"/>
          <p:cNvSpPr txBox="1">
            <a:spLocks noChangeArrowheads="1"/>
          </p:cNvSpPr>
          <p:nvPr/>
        </p:nvSpPr>
        <p:spPr bwMode="auto">
          <a:xfrm>
            <a:off x="611188" y="5229225"/>
            <a:ext cx="3673475" cy="457200"/>
          </a:xfrm>
          <a:prstGeom prst="rect">
            <a:avLst/>
          </a:prstGeom>
          <a:noFill/>
          <a:ln w="9525">
            <a:noFill/>
            <a:miter lim="800000"/>
            <a:headEnd/>
            <a:tailEnd/>
          </a:ln>
        </p:spPr>
        <p:txBody>
          <a:bodyPr>
            <a:spAutoFit/>
          </a:bodyPr>
          <a:lstStyle/>
          <a:p>
            <a:pPr algn="ctr">
              <a:spcBef>
                <a:spcPct val="50000"/>
              </a:spcBef>
            </a:pPr>
            <a:r>
              <a:rPr lang="en-AU">
                <a:solidFill>
                  <a:srgbClr val="00FF00"/>
                </a:solidFill>
              </a:rPr>
              <a:t>yahoo</a:t>
            </a:r>
            <a:r>
              <a:rPr lang="en-AU">
                <a:solidFill>
                  <a:srgbClr val="FF0066"/>
                </a:solidFill>
              </a:rPr>
              <a:t>.</a:t>
            </a:r>
            <a:r>
              <a:rPr lang="en-AU">
                <a:solidFill>
                  <a:srgbClr val="00FF00"/>
                </a:solidFill>
              </a:rPr>
              <a:t>com</a:t>
            </a:r>
            <a:r>
              <a:rPr lang="en-AU">
                <a:solidFill>
                  <a:srgbClr val="FF0066"/>
                </a:solidFill>
              </a:rPr>
              <a:t>.</a:t>
            </a:r>
            <a:r>
              <a:rPr lang="en-AU">
                <a:solidFill>
                  <a:srgbClr val="00FF00"/>
                </a:solidFill>
              </a:rPr>
              <a:t>au</a:t>
            </a:r>
            <a:r>
              <a:rPr lang="en-AU">
                <a:solidFill>
                  <a:srgbClr val="FF0066"/>
                </a:solidFill>
              </a:rPr>
              <a:t>.</a:t>
            </a:r>
          </a:p>
        </p:txBody>
      </p:sp>
      <p:sp>
        <p:nvSpPr>
          <p:cNvPr id="3078" name="Text Box 6"/>
          <p:cNvSpPr txBox="1">
            <a:spLocks noChangeArrowheads="1"/>
          </p:cNvSpPr>
          <p:nvPr/>
        </p:nvSpPr>
        <p:spPr bwMode="auto">
          <a:xfrm>
            <a:off x="4787900" y="5084763"/>
            <a:ext cx="3673475" cy="822325"/>
          </a:xfrm>
          <a:prstGeom prst="rect">
            <a:avLst/>
          </a:prstGeom>
          <a:noFill/>
          <a:ln w="9525">
            <a:noFill/>
            <a:miter lim="800000"/>
            <a:headEnd/>
            <a:tailEnd/>
          </a:ln>
        </p:spPr>
        <p:txBody>
          <a:bodyPr>
            <a:spAutoFit/>
          </a:bodyPr>
          <a:lstStyle/>
          <a:p>
            <a:pPr algn="ctr">
              <a:spcBef>
                <a:spcPct val="50000"/>
              </a:spcBef>
            </a:pPr>
            <a:r>
              <a:rPr lang="en-AU">
                <a:solidFill>
                  <a:srgbClr val="00FF00"/>
                </a:solidFill>
              </a:rPr>
              <a:t>C:</a:t>
            </a:r>
            <a:r>
              <a:rPr lang="en-AU">
                <a:solidFill>
                  <a:srgbClr val="FF0066"/>
                </a:solidFill>
              </a:rPr>
              <a:t>\</a:t>
            </a:r>
            <a:r>
              <a:rPr lang="en-AU">
                <a:solidFill>
                  <a:srgbClr val="00FF00"/>
                </a:solidFill>
              </a:rPr>
              <a:t>windows</a:t>
            </a:r>
            <a:r>
              <a:rPr lang="en-AU">
                <a:solidFill>
                  <a:srgbClr val="FF0066"/>
                </a:solidFill>
              </a:rPr>
              <a:t>\</a:t>
            </a:r>
            <a:r>
              <a:rPr lang="en-AU">
                <a:solidFill>
                  <a:srgbClr val="00FF00"/>
                </a:solidFill>
              </a:rPr>
              <a:t>system32</a:t>
            </a:r>
            <a:r>
              <a:rPr lang="en-AU">
                <a:solidFill>
                  <a:srgbClr val="FF0066"/>
                </a:solidFill>
              </a:rPr>
              <a:t>\</a:t>
            </a:r>
            <a:r>
              <a:rPr lang="en-AU">
                <a:solidFill>
                  <a:srgbClr val="00FF00"/>
                </a:solidFill>
              </a:rPr>
              <a:t>drivers</a:t>
            </a:r>
            <a:r>
              <a:rPr lang="en-AU">
                <a:solidFill>
                  <a:srgbClr val="FF0066"/>
                </a:solidFill>
              </a:rPr>
              <a:t>\</a:t>
            </a:r>
            <a:endParaRPr lang="en-AU"/>
          </a:p>
        </p:txBody>
      </p:sp>
      <p:sp>
        <p:nvSpPr>
          <p:cNvPr id="3079" name="Line 7"/>
          <p:cNvSpPr>
            <a:spLocks noChangeShapeType="1"/>
          </p:cNvSpPr>
          <p:nvPr/>
        </p:nvSpPr>
        <p:spPr bwMode="auto">
          <a:xfrm flipH="1" flipV="1">
            <a:off x="2771775" y="3933825"/>
            <a:ext cx="431800" cy="215900"/>
          </a:xfrm>
          <a:prstGeom prst="line">
            <a:avLst/>
          </a:prstGeom>
          <a:noFill/>
          <a:ln w="9525">
            <a:solidFill>
              <a:schemeClr val="tx1"/>
            </a:solidFill>
            <a:round/>
            <a:headEnd/>
            <a:tailEnd type="triangle" w="med" len="med"/>
          </a:ln>
        </p:spPr>
        <p:txBody>
          <a:bodyPr/>
          <a:lstStyle/>
          <a:p>
            <a:endParaRPr lang="en-US"/>
          </a:p>
        </p:txBody>
      </p:sp>
      <p:sp>
        <p:nvSpPr>
          <p:cNvPr id="3080" name="Line 8"/>
          <p:cNvSpPr>
            <a:spLocks noChangeShapeType="1"/>
          </p:cNvSpPr>
          <p:nvPr/>
        </p:nvSpPr>
        <p:spPr bwMode="auto">
          <a:xfrm flipV="1">
            <a:off x="2268538" y="3068638"/>
            <a:ext cx="71437" cy="215900"/>
          </a:xfrm>
          <a:prstGeom prst="line">
            <a:avLst/>
          </a:prstGeom>
          <a:noFill/>
          <a:ln w="9525">
            <a:solidFill>
              <a:schemeClr val="tx1"/>
            </a:solidFill>
            <a:round/>
            <a:headEnd/>
            <a:tailEnd type="triangle" w="med" len="med"/>
          </a:ln>
        </p:spPr>
        <p:txBody>
          <a:bodyPr/>
          <a:lstStyle/>
          <a:p>
            <a:endParaRPr lang="en-US"/>
          </a:p>
        </p:txBody>
      </p:sp>
      <p:sp>
        <p:nvSpPr>
          <p:cNvPr id="3081" name="Line 9"/>
          <p:cNvSpPr>
            <a:spLocks noChangeShapeType="1"/>
          </p:cNvSpPr>
          <p:nvPr/>
        </p:nvSpPr>
        <p:spPr bwMode="auto">
          <a:xfrm flipH="1" flipV="1">
            <a:off x="2411413" y="2060575"/>
            <a:ext cx="73025" cy="215900"/>
          </a:xfrm>
          <a:prstGeom prst="line">
            <a:avLst/>
          </a:prstGeom>
          <a:noFill/>
          <a:ln w="9525">
            <a:solidFill>
              <a:schemeClr val="tx1"/>
            </a:solidFill>
            <a:round/>
            <a:headEnd/>
            <a:tailEnd type="triangle" w="med" len="med"/>
          </a:ln>
        </p:spPr>
        <p:txBody>
          <a:bodyPr/>
          <a:lstStyle/>
          <a:p>
            <a:endParaRPr lang="en-US"/>
          </a:p>
        </p:txBody>
      </p:sp>
      <p:sp>
        <p:nvSpPr>
          <p:cNvPr id="3082" name="Line 10"/>
          <p:cNvSpPr>
            <a:spLocks noChangeShapeType="1"/>
          </p:cNvSpPr>
          <p:nvPr/>
        </p:nvSpPr>
        <p:spPr bwMode="auto">
          <a:xfrm>
            <a:off x="6372225" y="2133600"/>
            <a:ext cx="0" cy="142875"/>
          </a:xfrm>
          <a:prstGeom prst="line">
            <a:avLst/>
          </a:prstGeom>
          <a:noFill/>
          <a:ln w="9525">
            <a:solidFill>
              <a:schemeClr val="tx1"/>
            </a:solidFill>
            <a:round/>
            <a:headEnd/>
            <a:tailEnd type="triangle" w="med" len="med"/>
          </a:ln>
        </p:spPr>
        <p:txBody>
          <a:bodyPr/>
          <a:lstStyle/>
          <a:p>
            <a:endParaRPr lang="en-US"/>
          </a:p>
        </p:txBody>
      </p:sp>
      <p:sp>
        <p:nvSpPr>
          <p:cNvPr id="3083" name="Line 11"/>
          <p:cNvSpPr>
            <a:spLocks noChangeShapeType="1"/>
          </p:cNvSpPr>
          <p:nvPr/>
        </p:nvSpPr>
        <p:spPr bwMode="auto">
          <a:xfrm flipH="1">
            <a:off x="6156325" y="2997200"/>
            <a:ext cx="144463" cy="287338"/>
          </a:xfrm>
          <a:prstGeom prst="line">
            <a:avLst/>
          </a:prstGeom>
          <a:noFill/>
          <a:ln w="9525">
            <a:solidFill>
              <a:schemeClr val="tx1"/>
            </a:solidFill>
            <a:round/>
            <a:headEnd/>
            <a:tailEnd type="triangle" w="med" len="med"/>
          </a:ln>
        </p:spPr>
        <p:txBody>
          <a:bodyPr/>
          <a:lstStyle/>
          <a:p>
            <a:endParaRPr lang="en-US"/>
          </a:p>
        </p:txBody>
      </p:sp>
      <p:sp>
        <p:nvSpPr>
          <p:cNvPr id="3084" name="Line 12"/>
          <p:cNvSpPr>
            <a:spLocks noChangeShapeType="1"/>
          </p:cNvSpPr>
          <p:nvPr/>
        </p:nvSpPr>
        <p:spPr bwMode="auto">
          <a:xfrm flipH="1">
            <a:off x="5364163" y="3933825"/>
            <a:ext cx="431800" cy="358775"/>
          </a:xfrm>
          <a:prstGeom prst="line">
            <a:avLst/>
          </a:prstGeom>
          <a:noFill/>
          <a:ln w="9525">
            <a:solidFill>
              <a:schemeClr val="tx1"/>
            </a:solidFill>
            <a:round/>
            <a:headEnd/>
            <a:tailEnd type="triangle" w="med" len="med"/>
          </a:ln>
        </p:spPr>
        <p:txBody>
          <a:bodyPr/>
          <a:lstStyle/>
          <a:p>
            <a:endParaRPr lang="en-US"/>
          </a:p>
        </p:txBody>
      </p:sp>
      <p:sp>
        <p:nvSpPr>
          <p:cNvPr id="3085" name="Line 13"/>
          <p:cNvSpPr>
            <a:spLocks noChangeShapeType="1"/>
          </p:cNvSpPr>
          <p:nvPr/>
        </p:nvSpPr>
        <p:spPr bwMode="auto">
          <a:xfrm flipH="1">
            <a:off x="3851275" y="4652963"/>
            <a:ext cx="215900" cy="0"/>
          </a:xfrm>
          <a:prstGeom prst="line">
            <a:avLst/>
          </a:prstGeom>
          <a:noFill/>
          <a:ln w="9525">
            <a:solidFill>
              <a:schemeClr val="tx1"/>
            </a:solidFill>
            <a:round/>
            <a:headEnd/>
            <a:tailEnd type="triangle" w="med" len="med"/>
          </a:ln>
        </p:spPr>
        <p:txBody>
          <a:bodyPr/>
          <a:lstStyle/>
          <a:p>
            <a:endParaRPr lang="en-US"/>
          </a:p>
        </p:txBody>
      </p:sp>
      <p:sp>
        <p:nvSpPr>
          <p:cNvPr id="3086" name="Text Box 14"/>
          <p:cNvSpPr txBox="1">
            <a:spLocks noChangeArrowheads="1"/>
          </p:cNvSpPr>
          <p:nvPr/>
        </p:nvSpPr>
        <p:spPr bwMode="auto">
          <a:xfrm>
            <a:off x="3995738" y="4508500"/>
            <a:ext cx="576262" cy="396875"/>
          </a:xfrm>
          <a:prstGeom prst="rect">
            <a:avLst/>
          </a:prstGeom>
          <a:noFill/>
          <a:ln w="9525">
            <a:noFill/>
            <a:miter lim="800000"/>
            <a:headEnd/>
            <a:tailEnd/>
          </a:ln>
        </p:spPr>
        <p:txBody>
          <a:bodyPr>
            <a:spAutoFit/>
          </a:bodyPr>
          <a:lstStyle/>
          <a:p>
            <a:pPr>
              <a:spcBef>
                <a:spcPct val="50000"/>
              </a:spcBef>
            </a:pPr>
            <a:r>
              <a:rPr lang="en-AU" sz="1000"/>
              <a:t>Start Here</a:t>
            </a:r>
          </a:p>
        </p:txBody>
      </p:sp>
      <p:sp>
        <p:nvSpPr>
          <p:cNvPr id="3087" name="Text Box 15"/>
          <p:cNvSpPr txBox="1">
            <a:spLocks noChangeArrowheads="1"/>
          </p:cNvSpPr>
          <p:nvPr/>
        </p:nvSpPr>
        <p:spPr bwMode="auto">
          <a:xfrm>
            <a:off x="7524750" y="1557338"/>
            <a:ext cx="576263" cy="396875"/>
          </a:xfrm>
          <a:prstGeom prst="rect">
            <a:avLst/>
          </a:prstGeom>
          <a:noFill/>
          <a:ln w="9525">
            <a:noFill/>
            <a:miter lim="800000"/>
            <a:headEnd/>
            <a:tailEnd/>
          </a:ln>
        </p:spPr>
        <p:txBody>
          <a:bodyPr>
            <a:spAutoFit/>
          </a:bodyPr>
          <a:lstStyle/>
          <a:p>
            <a:pPr>
              <a:spcBef>
                <a:spcPct val="50000"/>
              </a:spcBef>
            </a:pPr>
            <a:r>
              <a:rPr lang="en-AU" sz="1000"/>
              <a:t>Start Here</a:t>
            </a:r>
          </a:p>
        </p:txBody>
      </p:sp>
      <p:sp>
        <p:nvSpPr>
          <p:cNvPr id="3088" name="Line 16"/>
          <p:cNvSpPr>
            <a:spLocks noChangeShapeType="1"/>
          </p:cNvSpPr>
          <p:nvPr/>
        </p:nvSpPr>
        <p:spPr bwMode="auto">
          <a:xfrm flipH="1">
            <a:off x="7092950" y="1700213"/>
            <a:ext cx="358775" cy="0"/>
          </a:xfrm>
          <a:prstGeom prst="line">
            <a:avLst/>
          </a:prstGeom>
          <a:noFill/>
          <a:ln w="9525">
            <a:solidFill>
              <a:schemeClr val="tx1"/>
            </a:solidFill>
            <a:round/>
            <a:headEnd/>
            <a:tailEnd type="triangle" w="med" len="med"/>
          </a:ln>
        </p:spPr>
        <p:txBody>
          <a:bodyPr/>
          <a:lstStyle/>
          <a:p>
            <a:endParaRPr lang="en-US"/>
          </a:p>
        </p:txBody>
      </p:sp>
      <p:sp>
        <p:nvSpPr>
          <p:cNvPr id="3089" name="Line 17"/>
          <p:cNvSpPr>
            <a:spLocks noChangeShapeType="1"/>
          </p:cNvSpPr>
          <p:nvPr/>
        </p:nvSpPr>
        <p:spPr bwMode="auto">
          <a:xfrm flipH="1" flipV="1">
            <a:off x="2339975" y="5734050"/>
            <a:ext cx="287338" cy="215900"/>
          </a:xfrm>
          <a:prstGeom prst="line">
            <a:avLst/>
          </a:prstGeom>
          <a:noFill/>
          <a:ln w="9525">
            <a:solidFill>
              <a:schemeClr val="tx1"/>
            </a:solidFill>
            <a:round/>
            <a:headEnd/>
            <a:tailEnd type="triangle" w="med" len="med"/>
          </a:ln>
        </p:spPr>
        <p:txBody>
          <a:bodyPr/>
          <a:lstStyle/>
          <a:p>
            <a:endParaRPr lang="en-US"/>
          </a:p>
        </p:txBody>
      </p:sp>
      <p:sp>
        <p:nvSpPr>
          <p:cNvPr id="3090" name="Text Box 18"/>
          <p:cNvSpPr txBox="1">
            <a:spLocks noChangeArrowheads="1"/>
          </p:cNvSpPr>
          <p:nvPr/>
        </p:nvSpPr>
        <p:spPr bwMode="auto">
          <a:xfrm>
            <a:off x="2771775" y="5734050"/>
            <a:ext cx="1655763" cy="457200"/>
          </a:xfrm>
          <a:prstGeom prst="rect">
            <a:avLst/>
          </a:prstGeom>
          <a:noFill/>
          <a:ln w="9525">
            <a:noFill/>
            <a:miter lim="800000"/>
            <a:headEnd/>
            <a:tailEnd/>
          </a:ln>
        </p:spPr>
        <p:txBody>
          <a:bodyPr>
            <a:spAutoFit/>
          </a:bodyPr>
          <a:lstStyle/>
          <a:p>
            <a:pPr>
              <a:spcBef>
                <a:spcPct val="50000"/>
              </a:spcBef>
            </a:pPr>
            <a:r>
              <a:rPr lang="en-AU" sz="1200"/>
              <a:t>A “.” is used as separator</a:t>
            </a:r>
          </a:p>
        </p:txBody>
      </p:sp>
      <p:sp>
        <p:nvSpPr>
          <p:cNvPr id="3091" name="Text Box 19"/>
          <p:cNvSpPr txBox="1">
            <a:spLocks noChangeArrowheads="1"/>
          </p:cNvSpPr>
          <p:nvPr/>
        </p:nvSpPr>
        <p:spPr bwMode="auto">
          <a:xfrm>
            <a:off x="4716463" y="5734050"/>
            <a:ext cx="1655762" cy="457200"/>
          </a:xfrm>
          <a:prstGeom prst="rect">
            <a:avLst/>
          </a:prstGeom>
          <a:noFill/>
          <a:ln w="9525">
            <a:noFill/>
            <a:miter lim="800000"/>
            <a:headEnd/>
            <a:tailEnd/>
          </a:ln>
        </p:spPr>
        <p:txBody>
          <a:bodyPr>
            <a:spAutoFit/>
          </a:bodyPr>
          <a:lstStyle/>
          <a:p>
            <a:pPr>
              <a:spcBef>
                <a:spcPct val="50000"/>
              </a:spcBef>
            </a:pPr>
            <a:r>
              <a:rPr lang="en-AU" sz="1200"/>
              <a:t>A “\” is used as separator</a:t>
            </a:r>
          </a:p>
        </p:txBody>
      </p:sp>
      <p:sp>
        <p:nvSpPr>
          <p:cNvPr id="3092" name="Line 20"/>
          <p:cNvSpPr>
            <a:spLocks noChangeShapeType="1"/>
          </p:cNvSpPr>
          <p:nvPr/>
        </p:nvSpPr>
        <p:spPr bwMode="auto">
          <a:xfrm flipV="1">
            <a:off x="5148263" y="5516563"/>
            <a:ext cx="144462" cy="144462"/>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polyglot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lyglot master.pot [Compatibility Mode]" id="{473B406D-A2B4-4B84-BADF-31DB36364739}" vid="{1675F605-5E5F-4BCC-A849-29D41542535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polyglot master</Template>
  <TotalTime>1882</TotalTime>
  <Words>2749</Words>
  <Application>Microsoft Office PowerPoint</Application>
  <PresentationFormat>On-screen Show (4:3)</PresentationFormat>
  <Paragraphs>489</Paragraphs>
  <Slides>75</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Arial</vt:lpstr>
      <vt:lpstr>Arial Black</vt:lpstr>
      <vt:lpstr>Candara</vt:lpstr>
      <vt:lpstr>Courier New</vt:lpstr>
      <vt:lpstr>Monotype Sorts</vt:lpstr>
      <vt:lpstr>新細明體</vt:lpstr>
      <vt:lpstr>Verdana</vt:lpstr>
      <vt:lpstr>Wingdings 2</vt:lpstr>
      <vt:lpstr>polyglot master</vt:lpstr>
      <vt:lpstr>Visio</vt:lpstr>
      <vt:lpstr> The Domain Name System</vt:lpstr>
      <vt:lpstr>What is DNS ?</vt:lpstr>
      <vt:lpstr>Hostnames</vt:lpstr>
      <vt:lpstr>The Domain Name System</vt:lpstr>
      <vt:lpstr>DNS Hierarchy</vt:lpstr>
      <vt:lpstr>Host name structure</vt:lpstr>
      <vt:lpstr>PowerPoint Presentation</vt:lpstr>
      <vt:lpstr>PowerPoint Presentation</vt:lpstr>
      <vt:lpstr>PowerPoint Presentation</vt:lpstr>
      <vt:lpstr>PowerPoint Presentation</vt:lpstr>
      <vt:lpstr>What is a domain?</vt:lpstr>
      <vt:lpstr>PowerPoint Presentation</vt:lpstr>
      <vt:lpstr>What is a resource record? </vt:lpstr>
      <vt:lpstr>The “A” Record </vt:lpstr>
      <vt:lpstr>              The “CNAME” Record </vt:lpstr>
      <vt:lpstr>                   The “MX” Record </vt:lpstr>
      <vt:lpstr>                  The “NS” Record </vt:lpstr>
      <vt:lpstr>                What is a Delegation?</vt:lpstr>
      <vt:lpstr>                        What is a zone? </vt:lpstr>
      <vt:lpstr>What is a Name Server?</vt:lpstr>
      <vt:lpstr>Iterative vs Recursive Name Servers</vt:lpstr>
      <vt:lpstr>Server Operation </vt:lpstr>
      <vt:lpstr>Name Resolution</vt:lpstr>
      <vt:lpstr>Name Resolution</vt:lpstr>
      <vt:lpstr>Recursion</vt:lpstr>
      <vt:lpstr>Accessing a web page</vt:lpstr>
      <vt:lpstr>The Resolution Process</vt:lpstr>
      <vt:lpstr>The Resolution Process</vt:lpstr>
      <vt:lpstr>The Resolution Process</vt:lpstr>
      <vt:lpstr>The Resolution Process</vt:lpstr>
      <vt:lpstr>The Resolution Process</vt:lpstr>
      <vt:lpstr>The Resolution Process</vt:lpstr>
      <vt:lpstr>The Resolution Process</vt:lpstr>
      <vt:lpstr>The Resolution Process</vt:lpstr>
      <vt:lpstr>The Resolution Process</vt:lpstr>
      <vt:lpstr>Summary</vt:lpstr>
      <vt:lpstr>Resolution Process (Caching)</vt:lpstr>
      <vt:lpstr>Resolution Process (Caching)</vt:lpstr>
      <vt:lpstr>Resolution Process (Caching)</vt:lpstr>
      <vt:lpstr>Resolution Process (Caching)</vt:lpstr>
      <vt:lpstr>Resolution Process (Caching)</vt:lpstr>
      <vt:lpstr>Sending an Email</vt:lpstr>
      <vt:lpstr>Sending an Email</vt:lpstr>
      <vt:lpstr>Sending an Email</vt:lpstr>
      <vt:lpstr>Sending an Email</vt:lpstr>
      <vt:lpstr>Sending an Email</vt:lpstr>
      <vt:lpstr>Domain Name</vt:lpstr>
      <vt:lpstr>Top level domains</vt:lpstr>
      <vt:lpstr>                    DNS Organization</vt:lpstr>
      <vt:lpstr>        DNS Distributed Database</vt:lpstr>
      <vt:lpstr>DNS as a Database</vt:lpstr>
      <vt:lpstr>Global Distribution</vt:lpstr>
      <vt:lpstr>Loose Coherency</vt:lpstr>
      <vt:lpstr>Scalability</vt:lpstr>
      <vt:lpstr>Reliability</vt:lpstr>
      <vt:lpstr>Dynamicity</vt:lpstr>
      <vt:lpstr>DNS Servers</vt:lpstr>
      <vt:lpstr>Server - Server Communication</vt:lpstr>
      <vt:lpstr>DNS Data</vt:lpstr>
      <vt:lpstr>The Root DNS Server</vt:lpstr>
      <vt:lpstr> DNS Clients</vt:lpstr>
      <vt:lpstr>/etc/resolv.conf</vt:lpstr>
      <vt:lpstr>nslookup</vt:lpstr>
      <vt:lpstr>host</vt:lpstr>
      <vt:lpstr>dig</vt:lpstr>
      <vt:lpstr>Question Format</vt:lpstr>
      <vt:lpstr>Response Resource Record</vt:lpstr>
      <vt:lpstr>UDP &amp; TCP</vt:lpstr>
      <vt:lpstr>Lots more</vt:lpstr>
      <vt:lpstr>Name to Address Conversion</vt:lpstr>
      <vt:lpstr>Load concerns</vt:lpstr>
      <vt:lpstr>Performance concerns</vt:lpstr>
      <vt:lpstr>Security Concerns</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Satheesh</dc:creator>
  <cp:lastModifiedBy>satheesh</cp:lastModifiedBy>
  <cp:revision>88</cp:revision>
  <dcterms:created xsi:type="dcterms:W3CDTF">1998-02-08T22:06:32Z</dcterms:created>
  <dcterms:modified xsi:type="dcterms:W3CDTF">2016-05-29T07:30:08Z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hollingd@cs.rpi.edu</vt:lpwstr>
  </property>
  <property fmtid="{D5CDD505-2E9C-101B-9397-08002B2CF9AE}" pid="8" name="HomePage">
    <vt:lpwstr>www.cs.rpi.edu/~hollingd</vt:lpwstr>
  </property>
  <property fmtid="{D5CDD505-2E9C-101B-9397-08002B2CF9AE}" pid="9" name="Other">
    <vt:lpwstr>Network Programming Spring 98</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C:\dave\Netprog\ppt\HTML</vt:lpwstr>
  </property>
</Properties>
</file>