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handoutMasterIdLst>
    <p:handoutMasterId r:id="rId37"/>
  </p:handoutMasterIdLst>
  <p:sldIdLst>
    <p:sldId id="256" r:id="rId2"/>
    <p:sldId id="257" r:id="rId3"/>
    <p:sldId id="286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3" r:id="rId14"/>
    <p:sldId id="285" r:id="rId15"/>
    <p:sldId id="260" r:id="rId16"/>
    <p:sldId id="261" r:id="rId17"/>
    <p:sldId id="262" r:id="rId18"/>
    <p:sldId id="263" r:id="rId19"/>
    <p:sldId id="287" r:id="rId20"/>
    <p:sldId id="264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8" r:id="rId29"/>
    <p:sldId id="289" r:id="rId30"/>
    <p:sldId id="290" r:id="rId31"/>
    <p:sldId id="279" r:id="rId32"/>
    <p:sldId id="280" r:id="rId33"/>
    <p:sldId id="282" r:id="rId34"/>
    <p:sldId id="284" r:id="rId35"/>
    <p:sldId id="281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5C87764-6305-474D-9D9A-A034C397B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09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85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3C9244-34B1-4FEC-B99F-1422E6974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0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CB0594-9F71-4F59-BB0C-E8A4BF06B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FCD01-FB1A-4304-ADCC-872734B5C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7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E6ED98-A80E-42B3-9AD1-A275088D14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9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151B22-7D88-42B6-B15F-9582301CA9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3B1DBF-BBE3-461A-A5AA-1F2626DDE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4DFF98-0762-4102-A206-9DDDD6FEF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D50D2F-FD66-4E67-A2F3-D6BC247A5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30639-7DE3-4F2C-BF7E-C54011E7F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960484-0AE1-4063-8C21-80C8F2882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C64158-2184-4C3B-B44E-0D5628489D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The Squid caching proxy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Chris Wichura</a:t>
            </a:r>
          </a:p>
          <a:p>
            <a:r>
              <a:rPr lang="en-US" altLang="en-US" smtClean="0"/>
              <a:t>caw@cawtech.com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Cacheable objects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HTTP</a:t>
            </a:r>
          </a:p>
          <a:p>
            <a:pPr lvl="1"/>
            <a:r>
              <a:rPr lang="en-US" altLang="en-US" sz="2000" smtClean="0"/>
              <a:t>Must have a Last-Modified: tag</a:t>
            </a:r>
          </a:p>
          <a:p>
            <a:pPr lvl="1"/>
            <a:r>
              <a:rPr lang="en-US" altLang="en-US" sz="2000" smtClean="0"/>
              <a:t>If origin server required HTTP authentication for request, must have Cache-Control: public tag</a:t>
            </a:r>
          </a:p>
          <a:p>
            <a:pPr lvl="1"/>
            <a:r>
              <a:rPr lang="en-US" altLang="en-US" sz="2000" smtClean="0"/>
              <a:t>Ideally also has an Expires or Cache-Control: max-age tag</a:t>
            </a:r>
          </a:p>
          <a:p>
            <a:pPr lvl="1"/>
            <a:r>
              <a:rPr lang="en-US" altLang="en-US" sz="2000" smtClean="0"/>
              <a:t>Content provider decides what header tags to include</a:t>
            </a:r>
            <a:endParaRPr lang="en-US" altLang="en-US" sz="2400" smtClean="0"/>
          </a:p>
          <a:p>
            <a:pPr lvl="2"/>
            <a:r>
              <a:rPr lang="en-US" altLang="en-US" sz="1600" smtClean="0"/>
              <a:t>Web servers can auto-generate some tags, such as Last-Modified and Content-Length, under certain conditions</a:t>
            </a:r>
            <a:endParaRPr lang="en-US" altLang="en-US" sz="2000" smtClean="0"/>
          </a:p>
          <a:p>
            <a:r>
              <a:rPr lang="en-US" altLang="en-US" sz="2400" smtClean="0"/>
              <a:t>FTP</a:t>
            </a:r>
          </a:p>
          <a:p>
            <a:pPr lvl="1"/>
            <a:r>
              <a:rPr lang="en-US" altLang="en-US" sz="2000" smtClean="0"/>
              <a:t>Squid sets Expires time to fetch timestamp + 2 days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Non-cacheable objects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HTTPS, WAIS</a:t>
            </a:r>
          </a:p>
          <a:p>
            <a:r>
              <a:rPr lang="en-US" altLang="en-US" smtClean="0"/>
              <a:t>HTTP</a:t>
            </a:r>
          </a:p>
          <a:p>
            <a:pPr lvl="1"/>
            <a:r>
              <a:rPr lang="en-US" altLang="en-US" smtClean="0"/>
              <a:t>No Last-Modified: tag</a:t>
            </a:r>
          </a:p>
          <a:p>
            <a:pPr lvl="1"/>
            <a:r>
              <a:rPr lang="en-US" altLang="en-US" smtClean="0"/>
              <a:t>Authenticated objects</a:t>
            </a:r>
          </a:p>
          <a:p>
            <a:pPr lvl="1"/>
            <a:r>
              <a:rPr lang="en-US" altLang="en-US" smtClean="0"/>
              <a:t>Cache-Control: private, no-cache, and no-store tags</a:t>
            </a:r>
          </a:p>
          <a:p>
            <a:pPr lvl="1"/>
            <a:r>
              <a:rPr lang="en-US" altLang="en-US" smtClean="0"/>
              <a:t>URLs with cgi-bin or ? in them</a:t>
            </a:r>
          </a:p>
          <a:p>
            <a:pPr lvl="1"/>
            <a:r>
              <a:rPr lang="en-US" altLang="en-US" smtClean="0"/>
              <a:t>POST method (form submission)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Implications for content providers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Caching is a good thing for you!</a:t>
            </a:r>
          </a:p>
          <a:p>
            <a:r>
              <a:rPr lang="en-US" altLang="en-US" sz="2800" smtClean="0"/>
              <a:t>Make cgi and other dynamic content generators return Last-Modified and Expires/Cache-Control tags whenever possible</a:t>
            </a:r>
          </a:p>
          <a:p>
            <a:pPr lvl="1"/>
            <a:r>
              <a:rPr lang="en-US" altLang="en-US" sz="2400" smtClean="0"/>
              <a:t>If at all possible, also include a Content-Length tag to enable use of persistent connections</a:t>
            </a:r>
          </a:p>
          <a:p>
            <a:r>
              <a:rPr lang="en-US" altLang="en-US" sz="2800" smtClean="0"/>
              <a:t>Consider using Cache-Control: public, must-revalidate for authenticated web sites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Implications for content providers 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you need a page hit counter, make one small object on the page non-cacheable.</a:t>
            </a:r>
          </a:p>
          <a:p>
            <a:r>
              <a:rPr lang="en-US" altLang="en-US" smtClean="0"/>
              <a:t>FTP sites, due to lack of Last-Modified timestamps, are inherently non-cacheable.  Put (large) downloads on your web site instead of on, or in addition to, an FTP site.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Implications for content providers (continued)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Microsoft’s IIS with ASP generates non-cacheable pages by default</a:t>
            </a:r>
          </a:p>
          <a:p>
            <a:r>
              <a:rPr lang="en-US" altLang="en-US" smtClean="0"/>
              <a:t>Other scripting suites (e.g., Cold Fusion) also require special work to make cacheable</a:t>
            </a:r>
          </a:p>
          <a:p>
            <a:r>
              <a:rPr lang="en-US" altLang="en-US" smtClean="0"/>
              <a:t>Squid doesn’t implement support for Vary: tag yet; considers object non-cacheable</a:t>
            </a:r>
          </a:p>
          <a:p>
            <a:r>
              <a:rPr lang="en-US" altLang="en-US" smtClean="0"/>
              <a:t>Squid currently treats Cache-Control: must-revalidate as Cache-Control: private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Transparent proxying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Router forwards all traffic to port 80 to proxy machine using a route policy</a:t>
            </a:r>
          </a:p>
          <a:p>
            <a:r>
              <a:rPr lang="en-US" altLang="en-US" smtClean="0"/>
              <a:t>Pros</a:t>
            </a:r>
          </a:p>
          <a:p>
            <a:pPr lvl="1"/>
            <a:r>
              <a:rPr lang="en-US" altLang="en-US" smtClean="0"/>
              <a:t>Requires no explicit proxy configuration in the user’s browser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Transparent proxying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Cons</a:t>
            </a:r>
          </a:p>
          <a:p>
            <a:pPr lvl="1"/>
            <a:r>
              <a:rPr lang="en-US" altLang="en-US" smtClean="0"/>
              <a:t>Route policies put excessive CPU load on routers on many (Cisco) platforms</a:t>
            </a:r>
          </a:p>
          <a:p>
            <a:pPr lvl="1"/>
            <a:r>
              <a:rPr lang="en-US" altLang="en-US" smtClean="0"/>
              <a:t>Kernel hacks to support it on the proxy machine are still unstable</a:t>
            </a:r>
          </a:p>
          <a:p>
            <a:pPr lvl="1"/>
            <a:r>
              <a:rPr lang="en-US" altLang="en-US" smtClean="0"/>
              <a:t>Often leads to mysterious page retrieval failures</a:t>
            </a:r>
          </a:p>
          <a:p>
            <a:pPr lvl="1"/>
            <a:r>
              <a:rPr lang="en-US" altLang="en-US" smtClean="0"/>
              <a:t>Only proxies HTTP traffic on port 80; not FTP or HTTP on other ports</a:t>
            </a:r>
          </a:p>
          <a:p>
            <a:pPr lvl="1"/>
            <a:r>
              <a:rPr lang="en-US" altLang="en-US" smtClean="0"/>
              <a:t>No redundancy in case of failure of the proxy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Transparent proxying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Recommendation:  Don’t use it!</a:t>
            </a:r>
          </a:p>
          <a:p>
            <a:pPr lvl="1"/>
            <a:r>
              <a:rPr lang="en-US" altLang="en-US" smtClean="0"/>
              <a:t>Create a proxy auto-configuration file and instruct users to point at it</a:t>
            </a:r>
          </a:p>
          <a:p>
            <a:pPr lvl="1"/>
            <a:r>
              <a:rPr lang="en-US" altLang="en-US" smtClean="0"/>
              <a:t>If you want to force users to use your proxy, either</a:t>
            </a:r>
          </a:p>
          <a:p>
            <a:pPr lvl="2"/>
            <a:r>
              <a:rPr lang="en-US" altLang="en-US" smtClean="0"/>
              <a:t>Block all traffic to port 80</a:t>
            </a:r>
          </a:p>
          <a:p>
            <a:pPr lvl="2"/>
            <a:r>
              <a:rPr lang="en-US" altLang="en-US" smtClean="0"/>
              <a:t>Use a route policy to redirect port 80 traffic to an origin web server and return a page explaining how to configure the various web browsers to access the proxy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 hardware requirements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UNIX operating system (NT is not currently supported, nor has anyone announced work on a port)</a:t>
            </a:r>
          </a:p>
          <a:p>
            <a:r>
              <a:rPr lang="en-US" altLang="en-US" sz="2800" smtClean="0"/>
              <a:t>128M RAM minimum recommended (scales by user count and size of disk cache)</a:t>
            </a:r>
          </a:p>
          <a:p>
            <a:r>
              <a:rPr lang="en-US" altLang="en-US" sz="2800" smtClean="0"/>
              <a:t>Disk</a:t>
            </a:r>
          </a:p>
          <a:p>
            <a:pPr lvl="1"/>
            <a:r>
              <a:rPr lang="en-US" altLang="en-US" sz="2400" smtClean="0"/>
              <a:t>512M to 1G for small user counts</a:t>
            </a:r>
          </a:p>
          <a:p>
            <a:pPr lvl="1"/>
            <a:r>
              <a:rPr lang="en-US" altLang="en-US" sz="2400" smtClean="0"/>
              <a:t>16G to 24G for large user counts</a:t>
            </a:r>
          </a:p>
          <a:p>
            <a:pPr lvl="1"/>
            <a:r>
              <a:rPr lang="en-US" altLang="en-US" sz="2400" smtClean="0"/>
              <a:t>Squid 2.x is optimized for JBOD, not RAID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system recommendations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Veritas’ vxfs if you have it</a:t>
            </a:r>
          </a:p>
          <a:p>
            <a:r>
              <a:rPr lang="en-US" altLang="en-US" smtClean="0"/>
              <a:t>Disable last accessed time updates (for example, noatime mount option on Linux)</a:t>
            </a:r>
          </a:p>
          <a:p>
            <a:r>
              <a:rPr lang="en-US" altLang="en-US" smtClean="0"/>
              <a:t>Consider increasing sync frequency</a:t>
            </a:r>
          </a:p>
          <a:p>
            <a:r>
              <a:rPr lang="en-US" altLang="en-US" smtClean="0"/>
              <a:t>If using UFS</a:t>
            </a:r>
          </a:p>
          <a:p>
            <a:pPr lvl="1"/>
            <a:r>
              <a:rPr lang="en-US" altLang="en-US" smtClean="0"/>
              <a:t>Optimize for space instead of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Squid?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r>
              <a:rPr lang="en-US" altLang="en-US" smtClean="0"/>
              <a:t>A caching proxy for</a:t>
            </a:r>
          </a:p>
          <a:p>
            <a:pPr lvl="1"/>
            <a:r>
              <a:rPr lang="en-US" altLang="en-US" smtClean="0"/>
              <a:t>HTTP, HTTPS (tunnel only)</a:t>
            </a:r>
          </a:p>
          <a:p>
            <a:pPr lvl="1"/>
            <a:r>
              <a:rPr lang="en-US" altLang="en-US" smtClean="0"/>
              <a:t>FTP</a:t>
            </a:r>
          </a:p>
          <a:p>
            <a:pPr lvl="1"/>
            <a:r>
              <a:rPr lang="en-US" altLang="en-US" smtClean="0"/>
              <a:t>Gopher</a:t>
            </a:r>
          </a:p>
          <a:p>
            <a:pPr lvl="1"/>
            <a:r>
              <a:rPr lang="en-US" altLang="en-US" smtClean="0"/>
              <a:t>WAIS (requires additional software)</a:t>
            </a:r>
          </a:p>
          <a:p>
            <a:pPr lvl="1"/>
            <a:r>
              <a:rPr lang="en-US" altLang="en-US" smtClean="0"/>
              <a:t>WHOIS (Squid version 2 only)</a:t>
            </a:r>
          </a:p>
          <a:p>
            <a:r>
              <a:rPr lang="en-US" altLang="en-US" smtClean="0"/>
              <a:t>Supports transparent proxying</a:t>
            </a:r>
          </a:p>
          <a:p>
            <a:r>
              <a:rPr lang="en-US" altLang="en-US" smtClean="0"/>
              <a:t>Supports proxy hierarchies (ICP protocol)</a:t>
            </a:r>
          </a:p>
          <a:p>
            <a:r>
              <a:rPr lang="en-US" altLang="en-US" smtClean="0"/>
              <a:t>Squid is not an origin server!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Installing Squid (overview)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Get distribution from http://squid.nlanr.net/</a:t>
            </a:r>
          </a:p>
          <a:p>
            <a:r>
              <a:rPr lang="en-US" altLang="en-US" sz="2400" smtClean="0"/>
              <a:t>Increase maximum file descriptors available per process </a:t>
            </a:r>
            <a:r>
              <a:rPr lang="en-US" altLang="en-US" sz="2400" i="1" smtClean="0"/>
              <a:t>before</a:t>
            </a:r>
            <a:r>
              <a:rPr lang="en-US" altLang="en-US" sz="2400" smtClean="0"/>
              <a:t> configuring Squid</a:t>
            </a:r>
          </a:p>
          <a:p>
            <a:r>
              <a:rPr lang="en-US" altLang="en-US" sz="2400" smtClean="0"/>
              <a:t>Run configure script with desired compile-time options</a:t>
            </a:r>
          </a:p>
          <a:p>
            <a:r>
              <a:rPr lang="en-US" altLang="en-US" sz="2400" smtClean="0"/>
              <a:t>Run make; make install</a:t>
            </a:r>
          </a:p>
          <a:p>
            <a:r>
              <a:rPr lang="en-US" altLang="en-US" sz="2400" smtClean="0"/>
              <a:t>Edit squid.conf file</a:t>
            </a:r>
          </a:p>
          <a:p>
            <a:r>
              <a:rPr lang="en-US" altLang="en-US" sz="2400" smtClean="0"/>
              <a:t>Run Squid -z to initialize cache directory structure</a:t>
            </a:r>
          </a:p>
          <a:p>
            <a:r>
              <a:rPr lang="en-US" altLang="en-US" sz="2400" smtClean="0"/>
              <a:t>Start Squid daemon</a:t>
            </a:r>
          </a:p>
          <a:p>
            <a:r>
              <a:rPr lang="en-US" altLang="en-US" sz="2400" smtClean="0"/>
              <a:t>Test</a:t>
            </a:r>
          </a:p>
          <a:p>
            <a:r>
              <a:rPr lang="en-US" altLang="en-US" sz="2400" smtClean="0"/>
              <a:t>Migrate users over to proxy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 distributions (versions)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1.x and 1.NOVM.x</a:t>
            </a:r>
          </a:p>
          <a:p>
            <a:pPr lvl="1"/>
            <a:r>
              <a:rPr lang="en-US" altLang="en-US" smtClean="0"/>
              <a:t>No longer supported</a:t>
            </a:r>
          </a:p>
          <a:p>
            <a:pPr lvl="1"/>
            <a:r>
              <a:rPr lang="en-US" altLang="en-US" smtClean="0"/>
              <a:t>Entire cache lost if even one disk in cache fails</a:t>
            </a:r>
          </a:p>
          <a:p>
            <a:pPr lvl="1"/>
            <a:r>
              <a:rPr lang="en-US" altLang="en-US" smtClean="0"/>
              <a:t>Doesn’t understand Cache-Control: tag</a:t>
            </a:r>
          </a:p>
          <a:p>
            <a:pPr lvl="1"/>
            <a:r>
              <a:rPr lang="en-US" altLang="en-US" smtClean="0"/>
              <a:t>Other problems</a:t>
            </a:r>
          </a:p>
          <a:p>
            <a:pPr lvl="1"/>
            <a:r>
              <a:rPr lang="en-US" altLang="en-US" smtClean="0"/>
              <a:t>Bottom line: don’t use them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 distributions (versions)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2.0, 2.1, 2.2</a:t>
            </a:r>
          </a:p>
          <a:p>
            <a:pPr lvl="1"/>
            <a:r>
              <a:rPr lang="en-US" altLang="en-US" smtClean="0"/>
              <a:t>Redesigned disk storage algorithm much improved</a:t>
            </a:r>
          </a:p>
          <a:p>
            <a:pPr lvl="1"/>
            <a:r>
              <a:rPr lang="en-US" altLang="en-US" smtClean="0"/>
              <a:t>Understands Cache-Control: tag</a:t>
            </a:r>
          </a:p>
          <a:p>
            <a:pPr lvl="1"/>
            <a:r>
              <a:rPr lang="en-US" altLang="en-US" smtClean="0"/>
              <a:t>Better LRU/refresh rule engine</a:t>
            </a:r>
          </a:p>
          <a:p>
            <a:pPr lvl="1"/>
            <a:r>
              <a:rPr lang="en-US" altLang="en-US" smtClean="0"/>
              <a:t>Supports proxy authentication</a:t>
            </a:r>
          </a:p>
          <a:p>
            <a:pPr lvl="1"/>
            <a:r>
              <a:rPr lang="en-US" altLang="en-US" smtClean="0"/>
              <a:t>See documentation for full list of enhancements</a:t>
            </a:r>
          </a:p>
          <a:p>
            <a:r>
              <a:rPr lang="en-US" altLang="en-US" smtClean="0"/>
              <a:t>Recommendation: 2.1 is fairly stable, but move to 2.2 when 2.2STABLE released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 compile-time configuration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--prefix=/var/squid</a:t>
            </a:r>
          </a:p>
          <a:p>
            <a:r>
              <a:rPr lang="en-US" altLang="en-US" smtClean="0"/>
              <a:t>--enable-asyncio</a:t>
            </a:r>
          </a:p>
          <a:p>
            <a:pPr lvl="1"/>
            <a:r>
              <a:rPr lang="en-US" altLang="en-US" smtClean="0"/>
              <a:t>Only stable on Solaris and bleeding edge Linux</a:t>
            </a:r>
          </a:p>
          <a:p>
            <a:pPr lvl="1"/>
            <a:r>
              <a:rPr lang="en-US" altLang="en-US" smtClean="0"/>
              <a:t>Can actually be slower on lightly loaded proxies</a:t>
            </a:r>
          </a:p>
          <a:p>
            <a:r>
              <a:rPr lang="en-US" altLang="en-US" smtClean="0"/>
              <a:t>--enable-dlmalloc</a:t>
            </a:r>
          </a:p>
          <a:p>
            <a:r>
              <a:rPr lang="en-US" altLang="en-US" smtClean="0"/>
              <a:t>--enable-icmp</a:t>
            </a:r>
          </a:p>
          <a:p>
            <a:r>
              <a:rPr lang="en-US" altLang="en-US" smtClean="0"/>
              <a:t>--enable-ipf-transparent for transparent proxy support on some systems (*BSD)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 compile-time configuration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--enable-snmp if desired</a:t>
            </a:r>
          </a:p>
          <a:p>
            <a:r>
              <a:rPr lang="en-US" altLang="en-US" smtClean="0"/>
              <a:t>--enable-delay-pools if desired</a:t>
            </a:r>
          </a:p>
          <a:p>
            <a:r>
              <a:rPr lang="en-US" altLang="en-US" smtClean="0"/>
              <a:t>--enable-cachemgr-hostname=&lt;hostname&gt; if using an alias for proxy or building on a different machine from the target proxy machine</a:t>
            </a:r>
          </a:p>
          <a:p>
            <a:r>
              <a:rPr lang="en-US" altLang="en-US" smtClean="0"/>
              <a:t>--enable-cache-digest and/or --enable-carp if using cache hierarchies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squid.conf runtime settings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953000"/>
          </a:xfrm>
        </p:spPr>
        <p:txBody>
          <a:bodyPr/>
          <a:lstStyle/>
          <a:p>
            <a:r>
              <a:rPr lang="en-US" altLang="en-US" smtClean="0"/>
              <a:t>Default squid.conf file is heavily commented!  Read it!</a:t>
            </a:r>
          </a:p>
          <a:p>
            <a:r>
              <a:rPr lang="en-US" altLang="en-US" smtClean="0"/>
              <a:t>Must set</a:t>
            </a:r>
          </a:p>
          <a:p>
            <a:pPr lvl="1"/>
            <a:r>
              <a:rPr lang="en-US" altLang="en-US" smtClean="0"/>
              <a:t>cache_dir (one per disk)</a:t>
            </a:r>
          </a:p>
          <a:p>
            <a:pPr lvl="1"/>
            <a:r>
              <a:rPr lang="en-US" altLang="en-US" smtClean="0"/>
              <a:t>cache_peer (one per peer) if participating in a hierarchy</a:t>
            </a:r>
          </a:p>
          <a:p>
            <a:pPr lvl="1"/>
            <a:r>
              <a:rPr lang="en-US" altLang="en-US" smtClean="0"/>
              <a:t>cache_mem (8-16M preferred, even for large caches)</a:t>
            </a:r>
          </a:p>
          <a:p>
            <a:pPr lvl="1"/>
            <a:r>
              <a:rPr lang="en-US" altLang="en-US" smtClean="0"/>
              <a:t>acl rules (default rules mostly work, but must reflect your address space)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squid.conf runtime settings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Recommendations</a:t>
            </a:r>
          </a:p>
          <a:p>
            <a:pPr lvl="1"/>
            <a:r>
              <a:rPr lang="en-US" altLang="en-US" smtClean="0"/>
              <a:t>ipcache_size, fqdncache_size to 4096</a:t>
            </a:r>
          </a:p>
          <a:p>
            <a:pPr lvl="1"/>
            <a:r>
              <a:rPr lang="en-US" altLang="en-US" smtClean="0"/>
              <a:t>log_fqdn off (use Apache’s logresolve offline)</a:t>
            </a:r>
          </a:p>
          <a:p>
            <a:pPr lvl="1"/>
            <a:r>
              <a:rPr lang="en-US" altLang="en-US" smtClean="0"/>
              <a:t>Increase dns_children, redirect_children, authenticate_children based on usage statistics (see cachemgr.cgi front-end)</a:t>
            </a:r>
          </a:p>
          <a:p>
            <a:pPr lvl="1"/>
            <a:r>
              <a:rPr lang="en-US" altLang="en-US" smtClean="0"/>
              <a:t>Tweak refresh_pattern rules (Danger Will Robinson! -- I suggest starting with examples found in the squid mailing list archives)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squid.conf runtime settings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Recommendations (continued)</a:t>
            </a:r>
          </a:p>
          <a:p>
            <a:pPr lvl="1"/>
            <a:r>
              <a:rPr lang="en-US" altLang="en-US" smtClean="0"/>
              <a:t>quick_abort_min 128 KB, quick_abort_max 4096 KB, quick_abort_pct 75</a:t>
            </a:r>
          </a:p>
          <a:p>
            <a:pPr lvl="2"/>
            <a:r>
              <a:rPr lang="en-US" altLang="en-US" smtClean="0"/>
              <a:t>Tailor based on your bandwidth to the Internet</a:t>
            </a:r>
          </a:p>
          <a:p>
            <a:pPr lvl="2"/>
            <a:r>
              <a:rPr lang="en-US" altLang="en-US" smtClean="0"/>
              <a:t>By default, squid will complete retrieval of any object requested, regardless of size; can burn considerable amounts of bandwidth!</a:t>
            </a:r>
          </a:p>
          <a:p>
            <a:r>
              <a:rPr lang="en-US" altLang="en-US" smtClean="0"/>
              <a:t>Too many other options in squid.conf to cover here; you really should read all the embedded comments!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squid.conf ACL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acl manager proto cache_object</a:t>
            </a:r>
          </a:p>
          <a:p>
            <a:r>
              <a:rPr lang="en-US" altLang="en-US" sz="2400" smtClean="0"/>
              <a:t>acl localhost src 127.0.0.1/32</a:t>
            </a:r>
          </a:p>
          <a:p>
            <a:r>
              <a:rPr lang="en-US" altLang="en-US" sz="2400" smtClean="0"/>
              <a:t>acl managerhost src 204.248.51.34/32</a:t>
            </a:r>
          </a:p>
          <a:p>
            <a:r>
              <a:rPr lang="en-US" altLang="en-US" sz="2400" smtClean="0"/>
              <a:t>acl managerhost src 204.248.51.39/32</a:t>
            </a:r>
          </a:p>
          <a:p>
            <a:r>
              <a:rPr lang="en-US" altLang="en-US" sz="2400" smtClean="0"/>
              <a:t>acl managerhost src 204.248.51.40/32</a:t>
            </a:r>
          </a:p>
          <a:p>
            <a:r>
              <a:rPr lang="en-US" altLang="en-US" sz="2400" smtClean="0"/>
              <a:t>acl cawtech src 204.248.51.0/24</a:t>
            </a:r>
          </a:p>
          <a:p>
            <a:r>
              <a:rPr lang="en-US" altLang="en-US" sz="2400" smtClean="0"/>
              <a:t>acl cawtech-internal src 172.16.0.0/16</a:t>
            </a:r>
          </a:p>
          <a:p>
            <a:r>
              <a:rPr lang="en-US" altLang="en-US" sz="2400" smtClean="0"/>
              <a:t>acl all src 0.0.0.0/0.0.0.0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squid.conf ACL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smtClean="0"/>
              <a:t>acl SSL_ports port 443 563</a:t>
            </a:r>
          </a:p>
          <a:p>
            <a:r>
              <a:rPr lang="en-US" altLang="en-US" sz="1600" smtClean="0"/>
              <a:t>acl gopher_ports port 70</a:t>
            </a:r>
          </a:p>
          <a:p>
            <a:r>
              <a:rPr lang="en-US" altLang="en-US" sz="1600" smtClean="0"/>
              <a:t>acl wais_ports port 210</a:t>
            </a:r>
          </a:p>
          <a:p>
            <a:r>
              <a:rPr lang="en-US" altLang="en-US" sz="1600" smtClean="0"/>
              <a:t>acl whois_ports port 43</a:t>
            </a:r>
          </a:p>
          <a:p>
            <a:r>
              <a:rPr lang="en-US" altLang="en-US" sz="1600" smtClean="0"/>
              <a:t>acl www_ports port 80 81</a:t>
            </a:r>
          </a:p>
          <a:p>
            <a:r>
              <a:rPr lang="en-US" altLang="en-US" sz="1600" smtClean="0"/>
              <a:t>acl ftp_ports port 21</a:t>
            </a:r>
          </a:p>
          <a:p>
            <a:r>
              <a:rPr lang="en-US" altLang="en-US" sz="1600" smtClean="0"/>
              <a:t>acl Safe_ports port 1025-65535</a:t>
            </a:r>
          </a:p>
          <a:p>
            <a:endParaRPr lang="en-US" altLang="en-US" sz="1600" smtClean="0"/>
          </a:p>
          <a:p>
            <a:r>
              <a:rPr lang="en-US" altLang="en-US" sz="1600" smtClean="0"/>
              <a:t>acl CONNECT method CONNECT</a:t>
            </a:r>
          </a:p>
          <a:p>
            <a:r>
              <a:rPr lang="en-US" altLang="en-US" sz="1600" smtClean="0"/>
              <a:t>acl FTP proto FTP</a:t>
            </a:r>
          </a:p>
          <a:p>
            <a:r>
              <a:rPr lang="en-US" altLang="en-US" sz="1600" smtClean="0"/>
              <a:t>acl HTTP proto HTTP</a:t>
            </a:r>
          </a:p>
          <a:p>
            <a:r>
              <a:rPr lang="en-US" altLang="en-US" sz="1600" smtClean="0"/>
              <a:t>acl WAIS proto WAIS</a:t>
            </a:r>
          </a:p>
          <a:p>
            <a:r>
              <a:rPr lang="en-US" altLang="en-US" sz="1600" smtClean="0"/>
              <a:t>acl GOPHER proto GOPHER</a:t>
            </a:r>
          </a:p>
          <a:p>
            <a:r>
              <a:rPr lang="en-US" altLang="en-US" sz="1600" smtClean="0"/>
              <a:t>acl WHOIS proto WHOIS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proxies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Free-ware</a:t>
            </a:r>
            <a:endParaRPr lang="en-US" altLang="en-US" smtClean="0"/>
          </a:p>
          <a:p>
            <a:pPr lvl="1"/>
            <a:r>
              <a:rPr lang="en-US" altLang="en-US" sz="2400" smtClean="0"/>
              <a:t>Apache 1.2+ proxy support (abysmally bad!)</a:t>
            </a:r>
            <a:endParaRPr lang="en-US" altLang="en-US" smtClean="0"/>
          </a:p>
          <a:p>
            <a:r>
              <a:rPr lang="en-US" altLang="en-US" sz="2800" smtClean="0"/>
              <a:t>Commercial</a:t>
            </a:r>
            <a:endParaRPr lang="en-US" altLang="en-US" smtClean="0"/>
          </a:p>
          <a:p>
            <a:pPr lvl="1"/>
            <a:r>
              <a:rPr lang="en-US" altLang="en-US" sz="2400" smtClean="0"/>
              <a:t>Netscape Proxy</a:t>
            </a:r>
          </a:p>
          <a:p>
            <a:pPr lvl="1"/>
            <a:r>
              <a:rPr lang="en-US" altLang="en-US" sz="2400" smtClean="0"/>
              <a:t>Microsoft Proxy Server</a:t>
            </a:r>
          </a:p>
          <a:p>
            <a:pPr lvl="1"/>
            <a:r>
              <a:rPr lang="en-US" altLang="en-US" sz="2400" smtClean="0"/>
              <a:t>NetAppliance’s NetCache (shares some code history with Squid in the distant past)</a:t>
            </a:r>
          </a:p>
          <a:p>
            <a:pPr lvl="1"/>
            <a:r>
              <a:rPr lang="en-US" altLang="en-US" sz="2400" smtClean="0"/>
              <a:t>CacheFlow (http://www.cacheflow.com/)</a:t>
            </a:r>
          </a:p>
          <a:p>
            <a:pPr lvl="1"/>
            <a:r>
              <a:rPr lang="en-US" altLang="en-US" sz="2400" smtClean="0"/>
              <a:t>Cisco Cache Engine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squid.conf ACL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smtClean="0"/>
              <a:t>http_access deny manager !localhost !managerhost</a:t>
            </a:r>
          </a:p>
          <a:p>
            <a:r>
              <a:rPr lang="en-US" altLang="en-US" sz="1800" smtClean="0"/>
              <a:t>http_access deny CONNECT !SSL_ports</a:t>
            </a:r>
          </a:p>
          <a:p>
            <a:r>
              <a:rPr lang="en-US" altLang="en-US" sz="1800" smtClean="0"/>
              <a:t>http_access deny HTTP !www_ports !Safe_ports</a:t>
            </a:r>
          </a:p>
          <a:p>
            <a:r>
              <a:rPr lang="en-US" altLang="en-US" sz="1800" smtClean="0"/>
              <a:t>http_access deny FTP !ftp_ports !Safe_ports</a:t>
            </a:r>
          </a:p>
          <a:p>
            <a:r>
              <a:rPr lang="en-US" altLang="en-US" sz="1800" smtClean="0"/>
              <a:t>http_access deny GOPHER !gopher_ports !Safe_ports</a:t>
            </a:r>
          </a:p>
          <a:p>
            <a:r>
              <a:rPr lang="en-US" altLang="en-US" sz="1800" smtClean="0"/>
              <a:t>http_access deny WAIS !wais_ports !Safe_ports</a:t>
            </a:r>
          </a:p>
          <a:p>
            <a:r>
              <a:rPr lang="en-US" altLang="en-US" sz="1800" smtClean="0"/>
              <a:t>http_access deny WHOIS !whois_ports !Safe_ports</a:t>
            </a:r>
          </a:p>
          <a:p>
            <a:endParaRPr lang="en-US" altLang="en-US" sz="1800" smtClean="0"/>
          </a:p>
          <a:p>
            <a:r>
              <a:rPr lang="en-US" altLang="en-US" sz="1800" smtClean="0"/>
              <a:t>http_access allow localhost</a:t>
            </a:r>
          </a:p>
          <a:p>
            <a:r>
              <a:rPr lang="en-US" altLang="en-US" sz="1800" smtClean="0"/>
              <a:t>http_access allow cawtech</a:t>
            </a:r>
          </a:p>
          <a:p>
            <a:r>
              <a:rPr lang="en-US" altLang="en-US" sz="1800" smtClean="0"/>
              <a:t>http_access allow cawtech-internal</a:t>
            </a:r>
          </a:p>
          <a:p>
            <a:r>
              <a:rPr lang="en-US" altLang="en-US" sz="1800" smtClean="0"/>
              <a:t>http_access deny  all</a:t>
            </a:r>
            <a:endParaRPr lang="en-US" altLang="en-US" sz="16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proxy auto-configuration file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Associate .pac extension with MIME type application/x-ns-proxy-autoconfig</a:t>
            </a:r>
          </a:p>
          <a:p>
            <a:r>
              <a:rPr lang="en-US" altLang="en-US" smtClean="0"/>
              <a:t>Create Javascript file and place on origin web server (suggest http://wwwinternal.domain.com/proxy.pac style URL)</a:t>
            </a:r>
          </a:p>
          <a:p>
            <a:r>
              <a:rPr lang="en-US" altLang="en-US" smtClean="0"/>
              <a:t>See Netscape documentation at http://home.netscape.com/eng/mozilla/2.0/relnotes/demo/proxy-live.html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proxy auto-configuration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smtClean="0">
                <a:latin typeface="Courier New" panose="02070309020205020404" pitchFamily="49" charset="0"/>
              </a:rPr>
              <a:t>function FindProxyForURL(url, host)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if (isPlainHostName(host) ||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        dnsDomainIs(host, ".cawtech.com"))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        return "DIRECT";</a:t>
            </a:r>
          </a:p>
          <a:p>
            <a:endParaRPr lang="en-US" altLang="en-US" sz="1400" smtClean="0">
              <a:latin typeface="Courier New" panose="02070309020205020404" pitchFamily="49" charset="0"/>
            </a:endParaRP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if ((url.substring(0, 5) == "http:") ||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    (url.substring(0, 6) == "https:") ||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    (url.substring(0, 4) == "ftp:") ||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    (url.substring(0, 7) == "gopher:"))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        return "PROXY proxy.cawtech.com:3128; DIRECT";</a:t>
            </a:r>
          </a:p>
          <a:p>
            <a:endParaRPr lang="en-US" altLang="en-US" sz="1400" smtClean="0">
              <a:latin typeface="Courier New" panose="02070309020205020404" pitchFamily="49" charset="0"/>
            </a:endParaRPr>
          </a:p>
          <a:p>
            <a:r>
              <a:rPr lang="en-US" altLang="en-US" sz="1400" smtClean="0">
                <a:latin typeface="Courier New" panose="02070309020205020404" pitchFamily="49" charset="0"/>
              </a:rPr>
              <a:t>        return "DIRECT";</a:t>
            </a:r>
          </a:p>
          <a:p>
            <a:r>
              <a:rPr lang="en-US" altLang="en-US" sz="14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Managing Squid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 recommend the Calamaris.pl logfile analysis script, available at http://calamaris.cord.de/</a:t>
            </a:r>
          </a:p>
          <a:p>
            <a:r>
              <a:rPr lang="en-US" altLang="en-US" smtClean="0"/>
              <a:t>Use modified MRTG with Squid’s SNMP support (see SNMP section in Squid FAQ for details)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Advanced topics briefly covered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HTTP accelerator mode</a:t>
            </a:r>
          </a:p>
          <a:p>
            <a:pPr lvl="1"/>
            <a:r>
              <a:rPr lang="en-US" altLang="en-US" smtClean="0"/>
              <a:t>Squid fronts a web server (or farm)</a:t>
            </a:r>
          </a:p>
          <a:p>
            <a:pPr lvl="1"/>
            <a:r>
              <a:rPr lang="en-US" altLang="en-US" smtClean="0"/>
              <a:t>Particularly useful if server generates cacheable dynamic content, but generation is expensive</a:t>
            </a:r>
          </a:p>
          <a:p>
            <a:r>
              <a:rPr lang="en-US" altLang="en-US" smtClean="0"/>
              <a:t>Delay pools</a:t>
            </a:r>
          </a:p>
          <a:p>
            <a:r>
              <a:rPr lang="en-US" altLang="en-US" smtClean="0"/>
              <a:t>Cache hierarchies</a:t>
            </a:r>
          </a:p>
          <a:p>
            <a:pPr lvl="1"/>
            <a:r>
              <a:rPr lang="en-US" altLang="en-US" smtClean="0"/>
              <a:t>Allows clustering and redundancy</a:t>
            </a:r>
          </a:p>
          <a:p>
            <a:pPr lvl="1"/>
            <a:r>
              <a:rPr lang="en-US" altLang="en-US" smtClean="0"/>
              <a:t>World-wide hierarchies: NLANR, etc.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 resources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Official web site: http://squid.nlanr.net/</a:t>
            </a:r>
            <a:endParaRPr lang="en-US" altLang="en-US" smtClean="0"/>
          </a:p>
          <a:p>
            <a:pPr lvl="1"/>
            <a:r>
              <a:rPr lang="en-US" altLang="en-US" sz="2400" smtClean="0"/>
              <a:t>Distributions</a:t>
            </a:r>
          </a:p>
          <a:p>
            <a:pPr lvl="1"/>
            <a:r>
              <a:rPr lang="en-US" altLang="en-US" sz="2400" smtClean="0"/>
              <a:t>Mailing list archives and subscription info</a:t>
            </a:r>
          </a:p>
          <a:p>
            <a:pPr lvl="1"/>
            <a:r>
              <a:rPr lang="en-US" altLang="en-US" sz="2400" smtClean="0"/>
              <a:t>FAQ</a:t>
            </a:r>
          </a:p>
          <a:p>
            <a:pPr lvl="1"/>
            <a:r>
              <a:rPr lang="en-US" altLang="en-US" sz="2400" smtClean="0"/>
              <a:t>Link to Henrik’s web page for current patches and experimental features</a:t>
            </a:r>
          </a:p>
          <a:p>
            <a:pPr lvl="1"/>
            <a:r>
              <a:rPr lang="en-US" altLang="en-US" sz="2400" smtClean="0"/>
              <a:t>Link to the Cache Now! web site (of particular interest to origin site implementers)</a:t>
            </a:r>
          </a:p>
          <a:p>
            <a:pPr lvl="1"/>
            <a:r>
              <a:rPr lang="en-US" altLang="en-US" sz="2400" smtClean="0"/>
              <a:t>Lots of great information!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proxy?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Firewall device; internal users communicate with the proxy, which in turn talks to the big bad Internet</a:t>
            </a:r>
          </a:p>
          <a:p>
            <a:pPr lvl="1"/>
            <a:r>
              <a:rPr lang="en-US" altLang="en-US" sz="2400" smtClean="0"/>
              <a:t>Gate private address space (RFC 1918) into publicly routable address space</a:t>
            </a:r>
            <a:endParaRPr lang="en-US" altLang="en-US" smtClean="0"/>
          </a:p>
          <a:p>
            <a:r>
              <a:rPr lang="en-US" altLang="en-US" sz="2800" smtClean="0"/>
              <a:t>Allows one to implement policy</a:t>
            </a:r>
            <a:endParaRPr lang="en-US" altLang="en-US" smtClean="0"/>
          </a:p>
          <a:p>
            <a:pPr lvl="1"/>
            <a:r>
              <a:rPr lang="en-US" altLang="en-US" sz="2400" smtClean="0"/>
              <a:t>Restrict who can access the Internet</a:t>
            </a:r>
          </a:p>
          <a:p>
            <a:pPr lvl="1"/>
            <a:r>
              <a:rPr lang="en-US" altLang="en-US" sz="2400" smtClean="0"/>
              <a:t>Restrict what sites users can access</a:t>
            </a:r>
          </a:p>
          <a:p>
            <a:pPr lvl="1"/>
            <a:r>
              <a:rPr lang="en-US" altLang="en-US" sz="2400" smtClean="0"/>
              <a:t>Provides detailed logs of user activity</a:t>
            </a:r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caching proxy?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Stores a local copy of objects fetched</a:t>
            </a:r>
          </a:p>
          <a:p>
            <a:pPr lvl="1"/>
            <a:r>
              <a:rPr lang="en-US" altLang="en-US" smtClean="0"/>
              <a:t>Subsequent accesses by other users in the organization are served from the local cache, rather than the origin server</a:t>
            </a:r>
          </a:p>
          <a:p>
            <a:pPr lvl="1"/>
            <a:r>
              <a:rPr lang="en-US" altLang="en-US" smtClean="0"/>
              <a:t>Reduces network bandwidth</a:t>
            </a:r>
          </a:p>
          <a:p>
            <a:pPr lvl="1"/>
            <a:r>
              <a:rPr lang="en-US" altLang="en-US" smtClean="0"/>
              <a:t>Users experience faster web access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proxies work (configuration)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User configures web browser to use proxy instead of connecting directly to origin servers</a:t>
            </a:r>
          </a:p>
          <a:p>
            <a:pPr lvl="1"/>
            <a:r>
              <a:rPr lang="en-US" altLang="en-US" smtClean="0"/>
              <a:t>Manual configuration for older PC based browsers, and many UNIX browsers (e.g., Lynx)</a:t>
            </a:r>
          </a:p>
          <a:p>
            <a:pPr lvl="1"/>
            <a:r>
              <a:rPr lang="en-US" altLang="en-US" smtClean="0"/>
              <a:t>Proxy auto-configuration file for Netscape 2.x+ or Internet Explorer 4.x+</a:t>
            </a:r>
          </a:p>
          <a:p>
            <a:pPr lvl="2"/>
            <a:r>
              <a:rPr lang="en-US" altLang="en-US" smtClean="0"/>
              <a:t>Far more flexible caching policy</a:t>
            </a:r>
          </a:p>
          <a:p>
            <a:pPr lvl="2"/>
            <a:r>
              <a:rPr lang="en-US" altLang="en-US" smtClean="0"/>
              <a:t>Simplifies user configuration, help desk support,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proxies work (user request)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User requests a page: http://uniforum.chi.il.us/</a:t>
            </a:r>
          </a:p>
          <a:p>
            <a:r>
              <a:rPr lang="en-US" altLang="en-US" smtClean="0"/>
              <a:t>Browser forwards request to proxy</a:t>
            </a:r>
          </a:p>
          <a:p>
            <a:r>
              <a:rPr lang="en-US" altLang="en-US" smtClean="0"/>
              <a:t>Proxy optionally verifies user’s identity and checks policy for right to access uniforum.chi.il.us</a:t>
            </a:r>
          </a:p>
          <a:p>
            <a:r>
              <a:rPr lang="en-US" altLang="en-US" smtClean="0"/>
              <a:t>Assuming right is granted, fetches page and returns it to 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Squid’s page fetch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Check cache for existing copy of object (lookup based on MD5 hash of URL)</a:t>
            </a:r>
          </a:p>
          <a:p>
            <a:r>
              <a:rPr lang="en-US" altLang="en-US" smtClean="0"/>
              <a:t>If it exists in cache</a:t>
            </a:r>
          </a:p>
          <a:p>
            <a:pPr lvl="1"/>
            <a:r>
              <a:rPr lang="en-US" altLang="en-US" smtClean="0"/>
              <a:t>Check object’s expire time; if expired, fall back to origin server</a:t>
            </a:r>
          </a:p>
          <a:p>
            <a:pPr lvl="1"/>
            <a:r>
              <a:rPr lang="en-US" altLang="en-US" smtClean="0"/>
              <a:t>Check object’s refresh rule; if expired, perform an If-Modified-Since against origin server</a:t>
            </a:r>
          </a:p>
          <a:p>
            <a:pPr lvl="1"/>
            <a:r>
              <a:rPr lang="en-US" altLang="en-US" smtClean="0"/>
              <a:t>If object still considered fresh, return cached object to requester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Squid’s page fetch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object is not in cache, expired, or otherwise invalidated</a:t>
            </a:r>
          </a:p>
          <a:p>
            <a:pPr lvl="1"/>
            <a:r>
              <a:rPr lang="en-US" altLang="en-US" smtClean="0"/>
              <a:t>Fetch object from origin server</a:t>
            </a:r>
          </a:p>
          <a:p>
            <a:pPr lvl="1"/>
            <a:r>
              <a:rPr lang="en-US" altLang="en-US" smtClean="0"/>
              <a:t>If 500 error from origin server, and expired object available, returns expired object</a:t>
            </a:r>
          </a:p>
          <a:p>
            <a:pPr lvl="1"/>
            <a:r>
              <a:rPr lang="en-US" altLang="en-US" smtClean="0"/>
              <a:t>Test object for cacheability; if cacheable, store local copy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lyglo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glot master.pot [Compatibility Mode]" id="{473B406D-A2B4-4B84-BADF-31DB36364739}" vid="{1675F605-5E5F-4BCC-A849-29D41542535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polyglot master</Template>
  <TotalTime>241</TotalTime>
  <Words>1742</Words>
  <Application>Microsoft Office PowerPoint</Application>
  <PresentationFormat>On-screen Show (4:3)</PresentationFormat>
  <Paragraphs>248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Times New Roman</vt:lpstr>
      <vt:lpstr>Arial</vt:lpstr>
      <vt:lpstr>Candara</vt:lpstr>
      <vt:lpstr>Calibri</vt:lpstr>
      <vt:lpstr>Courier New</vt:lpstr>
      <vt:lpstr>polyglot master</vt:lpstr>
      <vt:lpstr>The Squid caching proxy</vt:lpstr>
      <vt:lpstr>What is Squid?</vt:lpstr>
      <vt:lpstr>Other proxies</vt:lpstr>
      <vt:lpstr>What is a proxy?</vt:lpstr>
      <vt:lpstr>What is a caching proxy?</vt:lpstr>
      <vt:lpstr>How proxies work (configuration)</vt:lpstr>
      <vt:lpstr>How proxies work (user request)</vt:lpstr>
      <vt:lpstr>Squid’s page fetch algorithm</vt:lpstr>
      <vt:lpstr>Squid’s page fetch algorithm</vt:lpstr>
      <vt:lpstr>Cacheable objects</vt:lpstr>
      <vt:lpstr>Non-cacheable objects</vt:lpstr>
      <vt:lpstr>Implications for content providers</vt:lpstr>
      <vt:lpstr>Implications for content providers (continued)</vt:lpstr>
      <vt:lpstr>Implications for content providers (continued)</vt:lpstr>
      <vt:lpstr>Transparent proxying</vt:lpstr>
      <vt:lpstr>Transparent proxying</vt:lpstr>
      <vt:lpstr>Transparent proxying</vt:lpstr>
      <vt:lpstr>Squid hardware requirements</vt:lpstr>
      <vt:lpstr>File system recommendations</vt:lpstr>
      <vt:lpstr>Installing Squid (overview)</vt:lpstr>
      <vt:lpstr>Squid distributions (versions)</vt:lpstr>
      <vt:lpstr>Squid distributions (versions)</vt:lpstr>
      <vt:lpstr>Squid compile-time configuration</vt:lpstr>
      <vt:lpstr>Squid compile-time configuration</vt:lpstr>
      <vt:lpstr>squid.conf runtime settings</vt:lpstr>
      <vt:lpstr>squid.conf runtime settings</vt:lpstr>
      <vt:lpstr>squid.conf runtime settings</vt:lpstr>
      <vt:lpstr>squid.conf ACL example</vt:lpstr>
      <vt:lpstr>squid.conf ACL example</vt:lpstr>
      <vt:lpstr>squid.conf ACL example</vt:lpstr>
      <vt:lpstr>Creating a proxy auto-configuration file</vt:lpstr>
      <vt:lpstr>Sample proxy auto-configuration</vt:lpstr>
      <vt:lpstr>Managing Squid</vt:lpstr>
      <vt:lpstr>Advanced topics briefly covered</vt:lpstr>
      <vt:lpstr>Squid resources</vt:lpstr>
    </vt:vector>
  </TitlesOfParts>
  <Company>Advanced Health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Squid caching proxy</dc:title>
  <dc:creator>Christopher A. Wichura</dc:creator>
  <cp:lastModifiedBy>satheesh</cp:lastModifiedBy>
  <cp:revision>59</cp:revision>
  <cp:lastPrinted>1999-03-01T18:51:29Z</cp:lastPrinted>
  <dcterms:created xsi:type="dcterms:W3CDTF">1999-02-24T16:03:30Z</dcterms:created>
  <dcterms:modified xsi:type="dcterms:W3CDTF">2016-05-27T09:08:04Z</dcterms:modified>
</cp:coreProperties>
</file>