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74" r:id="rId2"/>
    <p:sldId id="278" r:id="rId3"/>
    <p:sldId id="279" r:id="rId4"/>
    <p:sldId id="280" r:id="rId5"/>
    <p:sldId id="281" r:id="rId6"/>
    <p:sldId id="283" r:id="rId7"/>
    <p:sldId id="284" r:id="rId8"/>
    <p:sldId id="285" r:id="rId9"/>
    <p:sldId id="286" r:id="rId10"/>
    <p:sldId id="256" r:id="rId11"/>
    <p:sldId id="257" r:id="rId12"/>
    <p:sldId id="258" r:id="rId13"/>
    <p:sldId id="260" r:id="rId14"/>
    <p:sldId id="261" r:id="rId15"/>
    <p:sldId id="262" r:id="rId16"/>
    <p:sldId id="263" r:id="rId17"/>
    <p:sldId id="264" r:id="rId18"/>
    <p:sldId id="265" r:id="rId19"/>
    <p:sldId id="287" r:id="rId20"/>
    <p:sldId id="266" r:id="rId21"/>
    <p:sldId id="288" r:id="rId22"/>
    <p:sldId id="267" r:id="rId23"/>
    <p:sldId id="270" r:id="rId24"/>
    <p:sldId id="272" r:id="rId25"/>
    <p:sldId id="271" r:id="rId26"/>
    <p:sldId id="273" r:id="rId27"/>
  </p:sldIdLst>
  <p:sldSz cx="10387013" cy="7334250"/>
  <p:notesSz cx="6669088" cy="9926638"/>
  <p:defaultTextStyle>
    <a:defPPr>
      <a:defRPr lang="sv-SE"/>
    </a:defPPr>
    <a:lvl1pPr algn="l" rtl="0" eaLnBrk="0" fontAlgn="base" hangingPunct="0">
      <a:spcBef>
        <a:spcPct val="0"/>
      </a:spcBef>
      <a:spcAft>
        <a:spcPct val="0"/>
      </a:spcAft>
      <a:defRPr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310">
          <p15:clr>
            <a:srgbClr val="A4A3A4"/>
          </p15:clr>
        </p15:guide>
        <p15:guide id="2" pos="327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9785" autoAdjust="0"/>
  </p:normalViewPr>
  <p:slideViewPr>
    <p:cSldViewPr>
      <p:cViewPr varScale="1">
        <p:scale>
          <a:sx n="62" d="100"/>
          <a:sy n="62" d="100"/>
        </p:scale>
        <p:origin x="684" y="84"/>
      </p:cViewPr>
      <p:guideLst>
        <p:guide orient="horz" pos="2310"/>
        <p:guide pos="32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40" y="-60"/>
      </p:cViewPr>
      <p:guideLst>
        <p:guide orient="horz" pos="3126"/>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298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AutoShape 2"/>
          <p:cNvSpPr>
            <a:spLocks noChangeArrowheads="1"/>
          </p:cNvSpPr>
          <p:nvPr/>
        </p:nvSpPr>
        <p:spPr bwMode="auto">
          <a:xfrm>
            <a:off x="747713" y="557213"/>
            <a:ext cx="5173662" cy="3935412"/>
          </a:xfrm>
          <a:prstGeom prst="roundRect">
            <a:avLst>
              <a:gd name="adj" fmla="val 7977"/>
            </a:avLst>
          </a:prstGeom>
          <a:solidFill>
            <a:schemeClr val="bg1"/>
          </a:solidFill>
          <a:ln w="12700">
            <a:solidFill>
              <a:schemeClr val="tx1"/>
            </a:solidFill>
            <a:round/>
            <a:headEnd/>
            <a:tailEnd/>
          </a:ln>
          <a:effectLst/>
        </p:spPr>
        <p:txBody>
          <a:bodyPr wrap="none" anchor="ctr"/>
          <a:lstStyle/>
          <a:p>
            <a:pPr>
              <a:defRPr/>
            </a:pPr>
            <a:endParaRPr lang="en-US"/>
          </a:p>
        </p:txBody>
      </p:sp>
      <p:sp>
        <p:nvSpPr>
          <p:cNvPr id="17411" name="Rectangle 3"/>
          <p:cNvSpPr>
            <a:spLocks noGrp="1" noRot="1" noChangeAspect="1" noChangeArrowheads="1" noTextEdit="1"/>
          </p:cNvSpPr>
          <p:nvPr>
            <p:ph type="sldImg" idx="2"/>
          </p:nvPr>
        </p:nvSpPr>
        <p:spPr bwMode="auto">
          <a:xfrm>
            <a:off x="763588" y="725488"/>
            <a:ext cx="5119687" cy="3614737"/>
          </a:xfrm>
          <a:prstGeom prst="rect">
            <a:avLst/>
          </a:prstGeom>
          <a:noFill/>
          <a:ln w="12700">
            <a:noFill/>
            <a:miter lim="800000"/>
            <a:headEnd/>
            <a:tailEnd/>
          </a:ln>
        </p:spPr>
      </p:sp>
      <p:sp>
        <p:nvSpPr>
          <p:cNvPr id="2052" name="Rectangle 4"/>
          <p:cNvSpPr>
            <a:spLocks noChangeArrowheads="1"/>
          </p:cNvSpPr>
          <p:nvPr/>
        </p:nvSpPr>
        <p:spPr bwMode="auto">
          <a:xfrm>
            <a:off x="2671763" y="9529763"/>
            <a:ext cx="1482725" cy="203200"/>
          </a:xfrm>
          <a:prstGeom prst="rect">
            <a:avLst/>
          </a:prstGeom>
          <a:noFill/>
          <a:ln w="25400">
            <a:noFill/>
            <a:miter lim="800000"/>
            <a:headEnd/>
            <a:tailEnd/>
          </a:ln>
          <a:effectLst/>
        </p:spPr>
        <p:txBody>
          <a:bodyPr wrap="none" lIns="46038" tIns="19050" rIns="46038" bIns="19050">
            <a:spAutoFit/>
          </a:bodyPr>
          <a:lstStyle/>
          <a:p>
            <a:pPr algn="ctr" defTabSz="736600">
              <a:lnSpc>
                <a:spcPct val="108000"/>
              </a:lnSpc>
              <a:defRPr/>
            </a:pPr>
            <a:r>
              <a:rPr lang="sv-SE" sz="1000" b="0">
                <a:latin typeface="Times New Roman" pitchFamily="18" charset="0"/>
              </a:rPr>
              <a:t>Mailservers, Page </a:t>
            </a:r>
            <a:fld id="{8E81D253-DD80-4301-9A96-D60DFD346CC0}" type="slidenum">
              <a:rPr lang="sv-SE" sz="1000" b="0">
                <a:latin typeface="Times New Roman" pitchFamily="18" charset="0"/>
              </a:rPr>
              <a:pPr algn="ctr" defTabSz="736600">
                <a:lnSpc>
                  <a:spcPct val="108000"/>
                </a:lnSpc>
                <a:defRPr/>
              </a:pPr>
              <a:t>‹#›</a:t>
            </a:fld>
            <a:r>
              <a:rPr lang="sv-SE" sz="1000" b="0">
                <a:latin typeface="Times New Roman" pitchFamily="18" charset="0"/>
              </a:rPr>
              <a:t> of 15</a:t>
            </a:r>
          </a:p>
        </p:txBody>
      </p:sp>
      <p:sp>
        <p:nvSpPr>
          <p:cNvPr id="2053" name="Line 5"/>
          <p:cNvSpPr>
            <a:spLocks noChangeShapeType="1"/>
          </p:cNvSpPr>
          <p:nvPr/>
        </p:nvSpPr>
        <p:spPr bwMode="auto">
          <a:xfrm>
            <a:off x="611188" y="4591050"/>
            <a:ext cx="5445125" cy="0"/>
          </a:xfrm>
          <a:prstGeom prst="line">
            <a:avLst/>
          </a:prstGeom>
          <a:noFill/>
          <a:ln w="12700">
            <a:solidFill>
              <a:schemeClr val="tx1"/>
            </a:solidFill>
            <a:round/>
            <a:headEnd/>
            <a:tailEnd/>
          </a:ln>
          <a:effectLst/>
        </p:spPr>
        <p:txBody>
          <a:bodyPr/>
          <a:lstStyle/>
          <a:p>
            <a:pPr>
              <a:defRPr/>
            </a:pPr>
            <a:endParaRPr lang="en-US"/>
          </a:p>
        </p:txBody>
      </p:sp>
      <p:sp>
        <p:nvSpPr>
          <p:cNvPr id="2054" name="Line 6"/>
          <p:cNvSpPr>
            <a:spLocks noChangeShapeType="1"/>
          </p:cNvSpPr>
          <p:nvPr/>
        </p:nvSpPr>
        <p:spPr bwMode="auto">
          <a:xfrm>
            <a:off x="611188" y="9450388"/>
            <a:ext cx="5445125" cy="0"/>
          </a:xfrm>
          <a:prstGeom prst="line">
            <a:avLst/>
          </a:prstGeom>
          <a:noFill/>
          <a:ln w="12700">
            <a:solidFill>
              <a:schemeClr val="tx1"/>
            </a:solidFill>
            <a:round/>
            <a:headEnd/>
            <a:tailEnd/>
          </a:ln>
          <a:effectLst/>
        </p:spPr>
        <p:txBody>
          <a:bodyPr/>
          <a:lstStyle/>
          <a:p>
            <a:pPr>
              <a:defRPr/>
            </a:pPr>
            <a:endParaRPr lang="en-US"/>
          </a:p>
        </p:txBody>
      </p:sp>
      <p:sp>
        <p:nvSpPr>
          <p:cNvPr id="2055" name="Line 7"/>
          <p:cNvSpPr>
            <a:spLocks noChangeShapeType="1"/>
          </p:cNvSpPr>
          <p:nvPr/>
        </p:nvSpPr>
        <p:spPr bwMode="auto">
          <a:xfrm>
            <a:off x="611188" y="476250"/>
            <a:ext cx="5445125" cy="0"/>
          </a:xfrm>
          <a:prstGeom prst="line">
            <a:avLst/>
          </a:prstGeom>
          <a:noFill/>
          <a:ln w="12700">
            <a:solidFill>
              <a:schemeClr val="tx1"/>
            </a:solidFill>
            <a:round/>
            <a:headEnd/>
            <a:tailEnd/>
          </a:ln>
          <a:effectLst/>
        </p:spPr>
        <p:txBody>
          <a:bodyPr/>
          <a:lstStyle/>
          <a:p>
            <a:pPr>
              <a:defRPr/>
            </a:pPr>
            <a:endParaRPr lang="en-US"/>
          </a:p>
        </p:txBody>
      </p:sp>
      <p:sp>
        <p:nvSpPr>
          <p:cNvPr id="2056" name="Rectangle 8"/>
          <p:cNvSpPr>
            <a:spLocks noChangeArrowheads="1"/>
          </p:cNvSpPr>
          <p:nvPr/>
        </p:nvSpPr>
        <p:spPr bwMode="auto">
          <a:xfrm>
            <a:off x="1185863" y="176213"/>
            <a:ext cx="4511675" cy="300037"/>
          </a:xfrm>
          <a:prstGeom prst="rect">
            <a:avLst/>
          </a:prstGeom>
          <a:noFill/>
          <a:ln w="12700">
            <a:noFill/>
            <a:miter lim="800000"/>
            <a:headEnd/>
            <a:tailEnd/>
          </a:ln>
          <a:effectLst/>
        </p:spPr>
        <p:txBody>
          <a:bodyPr wrap="none" anchor="ctr"/>
          <a:lstStyle/>
          <a:p>
            <a:pPr>
              <a:defRPr/>
            </a:pPr>
            <a:endParaRPr lang="en-US"/>
          </a:p>
        </p:txBody>
      </p:sp>
      <p:sp>
        <p:nvSpPr>
          <p:cNvPr id="2057" name="Rectangle 9"/>
          <p:cNvSpPr>
            <a:spLocks noChangeArrowheads="1"/>
          </p:cNvSpPr>
          <p:nvPr/>
        </p:nvSpPr>
        <p:spPr bwMode="auto">
          <a:xfrm>
            <a:off x="1193800" y="185738"/>
            <a:ext cx="4289425" cy="217487"/>
          </a:xfrm>
          <a:prstGeom prst="rect">
            <a:avLst/>
          </a:prstGeom>
          <a:noFill/>
          <a:ln w="12700">
            <a:noFill/>
            <a:miter lim="800000"/>
            <a:headEnd/>
            <a:tailEnd/>
          </a:ln>
          <a:effectLst/>
        </p:spPr>
        <p:txBody>
          <a:bodyPr lIns="46038" tIns="19050" rIns="46038" bIns="19050">
            <a:spAutoFit/>
          </a:bodyPr>
          <a:lstStyle/>
          <a:p>
            <a:pPr marL="333375" indent="-333375" algn="ctr" defTabSz="736600">
              <a:lnSpc>
                <a:spcPct val="118000"/>
              </a:lnSpc>
              <a:spcAft>
                <a:spcPct val="59000"/>
              </a:spcAft>
              <a:defRPr/>
            </a:pPr>
            <a:r>
              <a:rPr lang="sv-SE" sz="1000" b="0">
                <a:latin typeface="Helvetica-Bold~3a" charset="0"/>
              </a:rPr>
              <a:t>Configuring mailservers</a:t>
            </a:r>
          </a:p>
        </p:txBody>
      </p:sp>
      <p:sp>
        <p:nvSpPr>
          <p:cNvPr id="2058" name="Rectangle 10"/>
          <p:cNvSpPr>
            <a:spLocks noGrp="1" noChangeArrowheads="1"/>
          </p:cNvSpPr>
          <p:nvPr>
            <p:ph type="body" sz="quarter" idx="3"/>
          </p:nvPr>
        </p:nvSpPr>
        <p:spPr bwMode="auto">
          <a:xfrm>
            <a:off x="666750" y="4673600"/>
            <a:ext cx="5335588" cy="4179888"/>
          </a:xfrm>
          <a:prstGeom prst="rect">
            <a:avLst/>
          </a:prstGeom>
          <a:noFill/>
          <a:ln w="12700">
            <a:noFill/>
            <a:miter lim="800000"/>
            <a:headEnd/>
            <a:tailEnd/>
          </a:ln>
          <a:effectLst/>
        </p:spPr>
        <p:txBody>
          <a:bodyPr vert="horz" wrap="square" lIns="87313" tIns="44450" rIns="87313" bIns="44450" numCol="1" anchor="t" anchorCtr="0" compatLnSpc="1">
            <a:prstTxWarp prst="textNoShape">
              <a:avLst/>
            </a:prstTxWarp>
          </a:bodyPr>
          <a:lstStyle/>
          <a:p>
            <a:pPr lvl="0"/>
            <a:r>
              <a:rPr lang="sv-SE" noProof="0" smtClean="0"/>
              <a:t>Body Text</a:t>
            </a:r>
          </a:p>
          <a:p>
            <a:pPr lvl="1"/>
            <a:r>
              <a:rPr lang="sv-SE" noProof="0" smtClean="0"/>
              <a:t>Second Level</a:t>
            </a:r>
          </a:p>
          <a:p>
            <a:pPr lvl="2"/>
            <a:r>
              <a:rPr lang="sv-SE" noProof="0" smtClean="0"/>
              <a:t>Third Level</a:t>
            </a:r>
          </a:p>
          <a:p>
            <a:pPr lvl="3"/>
            <a:r>
              <a:rPr lang="sv-SE" noProof="0" smtClean="0"/>
              <a:t>Fourth Level</a:t>
            </a:r>
          </a:p>
          <a:p>
            <a:pPr lvl="4"/>
            <a:r>
              <a:rPr lang="sv-SE" noProof="0" smtClean="0"/>
              <a:t>Fifth Level</a:t>
            </a:r>
          </a:p>
        </p:txBody>
      </p:sp>
      <p:pic>
        <p:nvPicPr>
          <p:cNvPr id="17419" name="Picture 11"/>
          <p:cNvPicPr>
            <a:picLocks noChangeArrowheads="1"/>
          </p:cNvPicPr>
          <p:nvPr/>
        </p:nvPicPr>
        <p:blipFill>
          <a:blip r:embed="rId2"/>
          <a:srcRect/>
          <a:stretch>
            <a:fillRect/>
          </a:stretch>
        </p:blipFill>
        <p:spPr bwMode="auto">
          <a:xfrm>
            <a:off x="698500" y="8786813"/>
            <a:ext cx="358775" cy="317500"/>
          </a:xfrm>
          <a:prstGeom prst="rect">
            <a:avLst/>
          </a:prstGeom>
          <a:noFill/>
          <a:ln w="12700">
            <a:noFill/>
            <a:miter lim="800000"/>
            <a:headEnd/>
            <a:tailEnd/>
          </a:ln>
        </p:spPr>
      </p:pic>
    </p:spTree>
    <p:extLst>
      <p:ext uri="{BB962C8B-B14F-4D97-AF65-F5344CB8AC3E}">
        <p14:creationId xmlns:p14="http://schemas.microsoft.com/office/powerpoint/2010/main" val="1256667957"/>
      </p:ext>
    </p:extLst>
  </p:cSld>
  <p:clrMap bg1="lt1" tx1="dk1" bg2="lt2" tx2="dk2" accent1="accent1" accent2="accent2" accent3="accent3" accent4="accent4" accent5="accent5" accent6="accent6" hlink="hlink" folHlink="folHlink"/>
  <p:notesStyle>
    <a:lvl1pPr algn="l" defTabSz="736600" rtl="0" eaLnBrk="0" fontAlgn="base" hangingPunct="0">
      <a:lnSpc>
        <a:spcPct val="90000"/>
      </a:lnSpc>
      <a:spcBef>
        <a:spcPct val="40000"/>
      </a:spcBef>
      <a:spcAft>
        <a:spcPct val="0"/>
      </a:spcAft>
      <a:defRPr sz="1000" kern="1200">
        <a:solidFill>
          <a:schemeClr val="tx1"/>
        </a:solidFill>
        <a:latin typeface="Times New Roman" pitchFamily="18" charset="0"/>
        <a:ea typeface="+mn-ea"/>
        <a:cs typeface="+mn-cs"/>
      </a:defRPr>
    </a:lvl1pPr>
    <a:lvl2pPr marL="441325" algn="l" defTabSz="736600" rtl="0" eaLnBrk="0" fontAlgn="base" hangingPunct="0">
      <a:lnSpc>
        <a:spcPct val="90000"/>
      </a:lnSpc>
      <a:spcBef>
        <a:spcPct val="40000"/>
      </a:spcBef>
      <a:spcAft>
        <a:spcPct val="0"/>
      </a:spcAft>
      <a:defRPr sz="1000" kern="1200">
        <a:solidFill>
          <a:schemeClr val="tx1"/>
        </a:solidFill>
        <a:latin typeface="Times New Roman" pitchFamily="18" charset="0"/>
        <a:ea typeface="+mn-ea"/>
        <a:cs typeface="+mn-cs"/>
      </a:defRPr>
    </a:lvl2pPr>
    <a:lvl3pPr marL="884238" algn="l" defTabSz="736600" rtl="0" eaLnBrk="0" fontAlgn="base" hangingPunct="0">
      <a:lnSpc>
        <a:spcPct val="90000"/>
      </a:lnSpc>
      <a:spcBef>
        <a:spcPct val="40000"/>
      </a:spcBef>
      <a:spcAft>
        <a:spcPct val="0"/>
      </a:spcAft>
      <a:defRPr sz="1000" kern="1200">
        <a:solidFill>
          <a:schemeClr val="tx1"/>
        </a:solidFill>
        <a:latin typeface="Times New Roman" pitchFamily="18" charset="0"/>
        <a:ea typeface="+mn-ea"/>
        <a:cs typeface="+mn-cs"/>
      </a:defRPr>
    </a:lvl3pPr>
    <a:lvl4pPr marL="1325563" algn="l" defTabSz="736600" rtl="0" eaLnBrk="0" fontAlgn="base" hangingPunct="0">
      <a:lnSpc>
        <a:spcPct val="90000"/>
      </a:lnSpc>
      <a:spcBef>
        <a:spcPct val="40000"/>
      </a:spcBef>
      <a:spcAft>
        <a:spcPct val="0"/>
      </a:spcAft>
      <a:defRPr sz="1000" kern="1200">
        <a:solidFill>
          <a:schemeClr val="tx1"/>
        </a:solidFill>
        <a:latin typeface="Times New Roman" pitchFamily="18" charset="0"/>
        <a:ea typeface="+mn-ea"/>
        <a:cs typeface="+mn-cs"/>
      </a:defRPr>
    </a:lvl4pPr>
    <a:lvl5pPr marL="1766888" algn="l" defTabSz="736600" rtl="0" eaLnBrk="0" fontAlgn="base" hangingPunct="0">
      <a:lnSpc>
        <a:spcPct val="90000"/>
      </a:lnSpc>
      <a:spcBef>
        <a:spcPct val="4000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Local%20Settings/Temporary%20Internet%20Files/Content.IE5/ikea2/rpm.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Local%20Settings/Temporary%20Internet%20Files/Content.IE5/ikea2/dns-static.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Local%20Settings/Temporary%20Internet%20Files/Content.IE5/ikea2/dns-dynamic.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Local%20Settings/Temporary%20Internet%20Files/Content.IE5/ikea2/dns-static.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698500" y="608013"/>
            <a:ext cx="5273675" cy="3724275"/>
          </a:xfrm>
        </p:spPr>
      </p:sp>
      <p:sp>
        <p:nvSpPr>
          <p:cNvPr id="18435" name="Rectangle 4"/>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41716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w="9525"/>
        </p:spPr>
        <p:txBody>
          <a:bodyPr/>
          <a:lstStyle/>
          <a:p>
            <a:r>
              <a:rPr lang="sv-SE" smtClean="0">
                <a:latin typeface="Arial" pitchFamily="34" charset="0"/>
                <a:cs typeface="Arial" pitchFamily="34" charset="0"/>
              </a:rPr>
              <a:t>The /etc/mail/relay-domains file is used to determine domains from which it will relay mail. The contents of the relay-domains file should be limited to those domains that can be trusted not to originate spam. By default, this file does not exist in a standard RedHat / Fedora install. In this case, all mail sent from my-super-duper-site.com and not destined for this mail server will be forwarded.</a:t>
            </a:r>
          </a:p>
          <a:p>
            <a:endParaRPr lang="sv-SE" smtClean="0">
              <a:latin typeface="Arial" pitchFamily="34" charset="0"/>
              <a:cs typeface="Arial" pitchFamily="34" charset="0"/>
            </a:endParaRPr>
          </a:p>
          <a:p>
            <a:r>
              <a:rPr lang="sv-SE" smtClean="0">
                <a:latin typeface="Arial" pitchFamily="34" charset="0"/>
                <a:cs typeface="Arial" pitchFamily="34" charset="0"/>
              </a:rPr>
              <a:t>One disadvantage of this file is that it can only control mail based on the source domain which can be spoofed by SPAM email servers. The </a:t>
            </a:r>
            <a:r>
              <a:rPr lang="sv-SE" b="1" smtClean="0">
                <a:latin typeface="Arial" pitchFamily="34" charset="0"/>
                <a:cs typeface="Arial" pitchFamily="34" charset="0"/>
              </a:rPr>
              <a:t>/etc/mail/access</a:t>
            </a:r>
            <a:r>
              <a:rPr lang="sv-SE" smtClean="0">
                <a:latin typeface="Arial" pitchFamily="34" charset="0"/>
                <a:cs typeface="Arial" pitchFamily="34" charset="0"/>
              </a:rPr>
              <a:t> file has more capabilities, such as restricting relaying by IP address or network range and is more commonly used. If you delete </a:t>
            </a:r>
            <a:r>
              <a:rPr lang="sv-SE" b="1" smtClean="0">
                <a:latin typeface="Arial" pitchFamily="34" charset="0"/>
                <a:cs typeface="Arial" pitchFamily="34" charset="0"/>
              </a:rPr>
              <a:t>/etc/mail/relay-domains</a:t>
            </a:r>
            <a:r>
              <a:rPr lang="sv-SE" smtClean="0">
                <a:latin typeface="Arial" pitchFamily="34" charset="0"/>
                <a:cs typeface="Arial" pitchFamily="34" charset="0"/>
              </a:rPr>
              <a:t>, then relay access is fully determined by the </a:t>
            </a:r>
            <a:r>
              <a:rPr lang="sv-SE" b="1" smtClean="0">
                <a:latin typeface="Arial" pitchFamily="34" charset="0"/>
                <a:cs typeface="Arial" pitchFamily="34" charset="0"/>
              </a:rPr>
              <a:t>/etc/mail/access</a:t>
            </a:r>
            <a:r>
              <a:rPr lang="sv-SE" smtClean="0">
                <a:latin typeface="Arial" pitchFamily="34" charset="0"/>
                <a:cs typeface="Arial" pitchFamily="34" charset="0"/>
              </a:rPr>
              <a:t> file.</a:t>
            </a:r>
          </a:p>
          <a:p>
            <a:endParaRPr lang="sv-SE" smtClean="0">
              <a:latin typeface="Arial" pitchFamily="34" charset="0"/>
              <a:cs typeface="Arial" pitchFamily="34" charset="0"/>
            </a:endParaRPr>
          </a:p>
          <a:p>
            <a:r>
              <a:rPr lang="sv-SE" smtClean="0">
                <a:latin typeface="Arial" pitchFamily="34" charset="0"/>
                <a:cs typeface="Arial" pitchFamily="34" charset="0"/>
              </a:rPr>
              <a:t>The sendmail script we configured at the beginning of the chapter will need to be run for these changes to take effect. </a:t>
            </a:r>
          </a:p>
          <a:p>
            <a:endParaRPr lang="sv-SE" smtClean="0">
              <a:latin typeface="Arial" pitchFamily="34" charset="0"/>
              <a:cs typeface="Arial" pitchFamily="34" charset="0"/>
            </a:endParaRPr>
          </a:p>
        </p:txBody>
      </p:sp>
      <p:sp>
        <p:nvSpPr>
          <p:cNvPr id="26627"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2120967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w="9525"/>
        </p:spPr>
        <p:txBody>
          <a:bodyPr/>
          <a:lstStyle/>
          <a:p>
            <a:r>
              <a:rPr lang="sv-SE" smtClean="0">
                <a:latin typeface="Arial" pitchFamily="34" charset="0"/>
                <a:cs typeface="Arial" pitchFamily="34" charset="0"/>
              </a:rPr>
              <a:t>Sendmail checks the contents of the virtusertable and then the aliases files to determine who the ultimate recipient of mail will be.</a:t>
            </a:r>
          </a:p>
          <a:p>
            <a:endParaRPr lang="sv-SE" smtClean="0"/>
          </a:p>
          <a:p>
            <a:r>
              <a:rPr lang="sv-SE" smtClean="0">
                <a:latin typeface="Arial" pitchFamily="34" charset="0"/>
                <a:cs typeface="Arial" pitchFamily="34" charset="0"/>
              </a:rPr>
              <a:t>If there is no match in the </a:t>
            </a:r>
            <a:r>
              <a:rPr lang="sv-SE" b="1" smtClean="0">
                <a:latin typeface="Arial" pitchFamily="34" charset="0"/>
                <a:cs typeface="Arial" pitchFamily="34" charset="0"/>
              </a:rPr>
              <a:t>virtusertable</a:t>
            </a:r>
            <a:r>
              <a:rPr lang="sv-SE" smtClean="0">
                <a:latin typeface="Arial" pitchFamily="34" charset="0"/>
                <a:cs typeface="Arial" pitchFamily="34" charset="0"/>
              </a:rPr>
              <a:t> file, sendmail will check for the full email address in the /etc/aliases file.</a:t>
            </a:r>
          </a:p>
          <a:p>
            <a:endParaRPr lang="sv-SE" smtClean="0"/>
          </a:p>
        </p:txBody>
      </p:sp>
      <p:sp>
        <p:nvSpPr>
          <p:cNvPr id="27651"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2981179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w="9525"/>
        </p:spPr>
        <p:txBody>
          <a:bodyPr/>
          <a:lstStyle/>
          <a:p>
            <a:r>
              <a:rPr lang="sv-SE" smtClean="0">
                <a:latin typeface="Arial" pitchFamily="34" charset="0"/>
                <a:cs typeface="Arial" pitchFamily="34" charset="0"/>
              </a:rPr>
              <a:t>Sendmail checks the contents of the virtusertable and then the aliases files to determine who the ultimate recipient of mail will be.</a:t>
            </a:r>
          </a:p>
          <a:p>
            <a:endParaRPr lang="sv-SE" smtClean="0"/>
          </a:p>
          <a:p>
            <a:r>
              <a:rPr lang="sv-SE" smtClean="0">
                <a:latin typeface="Arial" pitchFamily="34" charset="0"/>
                <a:cs typeface="Arial" pitchFamily="34" charset="0"/>
              </a:rPr>
              <a:t>If there is no match in the </a:t>
            </a:r>
            <a:r>
              <a:rPr lang="sv-SE" b="1" smtClean="0">
                <a:latin typeface="Arial" pitchFamily="34" charset="0"/>
                <a:cs typeface="Arial" pitchFamily="34" charset="0"/>
              </a:rPr>
              <a:t>virtusertable</a:t>
            </a:r>
            <a:r>
              <a:rPr lang="sv-SE" smtClean="0">
                <a:latin typeface="Arial" pitchFamily="34" charset="0"/>
                <a:cs typeface="Arial" pitchFamily="34" charset="0"/>
              </a:rPr>
              <a:t> file, sendmail will check for the full email address in the /etc/aliases file.</a:t>
            </a:r>
          </a:p>
          <a:p>
            <a:endParaRPr lang="sv-SE" smtClean="0"/>
          </a:p>
        </p:txBody>
      </p:sp>
      <p:sp>
        <p:nvSpPr>
          <p:cNvPr id="27651"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2593503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766763" y="725488"/>
            <a:ext cx="5097462" cy="3598862"/>
          </a:xfrm>
        </p:spPr>
      </p:sp>
      <p:sp>
        <p:nvSpPr>
          <p:cNvPr id="28675" name="Rectangle 3"/>
          <p:cNvSpPr>
            <a:spLocks noGrp="1" noChangeArrowheads="1"/>
          </p:cNvSpPr>
          <p:nvPr>
            <p:ph type="body" idx="1"/>
          </p:nvPr>
        </p:nvSpPr>
        <p:spPr>
          <a:noFill/>
          <a:ln w="9525"/>
        </p:spPr>
        <p:txBody>
          <a:bodyPr/>
          <a:lstStyle/>
          <a:p>
            <a:pPr>
              <a:spcBef>
                <a:spcPct val="30000"/>
              </a:spcBef>
            </a:pPr>
            <a:r>
              <a:rPr lang="sv-SE" smtClean="0">
                <a:latin typeface="Arial" pitchFamily="34" charset="0"/>
                <a:cs typeface="Arial" pitchFamily="34" charset="0"/>
              </a:rPr>
              <a:t>In the DNS configuration, we made bigboy the mailserver for the domain my-site.com. You now have to tell bigboy in the sendmail configuration file sendmail.mc that all outgoing mail originating on bigboy should appear to be coming from my-site.com, if not, based on our settings in the </a:t>
            </a:r>
            <a:r>
              <a:rPr lang="sv-SE" b="1" smtClean="0">
                <a:latin typeface="Arial" pitchFamily="34" charset="0"/>
                <a:cs typeface="Arial" pitchFamily="34" charset="0"/>
              </a:rPr>
              <a:t>/etc/hosts file</a:t>
            </a:r>
            <a:r>
              <a:rPr lang="sv-SE" smtClean="0">
                <a:latin typeface="Arial" pitchFamily="34" charset="0"/>
                <a:cs typeface="Arial" pitchFamily="34" charset="0"/>
              </a:rPr>
              <a:t>, it will appear to come from mail.my-site.com. This isn't terrible, but you may not want your website site to be remembered with the word "mail" in front of it. In other words you may want your mail server to handle all email by assigning a consistent return address to all outgoing mail, no matter which server originated the email.</a:t>
            </a:r>
          </a:p>
        </p:txBody>
      </p:sp>
    </p:spTree>
    <p:extLst>
      <p:ext uri="{BB962C8B-B14F-4D97-AF65-F5344CB8AC3E}">
        <p14:creationId xmlns:p14="http://schemas.microsoft.com/office/powerpoint/2010/main" val="103602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766763" y="725488"/>
            <a:ext cx="5097462" cy="3598862"/>
          </a:xfrm>
          <a:ln/>
        </p:spPr>
      </p:sp>
      <p:sp>
        <p:nvSpPr>
          <p:cNvPr id="29699" name="Rectangle 3"/>
          <p:cNvSpPr>
            <a:spLocks noGrp="1" noChangeArrowheads="1"/>
          </p:cNvSpPr>
          <p:nvPr>
            <p:ph type="body" idx="1"/>
          </p:nvPr>
        </p:nvSpPr>
        <p:spPr>
          <a:noFill/>
          <a:ln w="9525"/>
        </p:spPr>
        <p:txBody>
          <a:bodyPr/>
          <a:lstStyle/>
          <a:p>
            <a:pPr>
              <a:spcBef>
                <a:spcPct val="30000"/>
              </a:spcBef>
            </a:pPr>
            <a:r>
              <a:rPr lang="sv-SE" smtClean="0">
                <a:latin typeface="Arial" pitchFamily="34" charset="0"/>
                <a:cs typeface="Arial" pitchFamily="34" charset="0"/>
              </a:rPr>
              <a:t>The best way of testing masquerading from the Linux command line is to use the "</a:t>
            </a:r>
            <a:r>
              <a:rPr lang="sv-SE" b="1" smtClean="0">
                <a:latin typeface="Courier New" pitchFamily="49" charset="0"/>
                <a:cs typeface="Courier New" pitchFamily="49" charset="0"/>
              </a:rPr>
              <a:t>mail</a:t>
            </a:r>
            <a:r>
              <a:rPr lang="sv-SE" smtClean="0">
                <a:latin typeface="Courier New" pitchFamily="49" charset="0"/>
                <a:cs typeface="Courier New" pitchFamily="49" charset="0"/>
              </a:rPr>
              <a:t> </a:t>
            </a:r>
            <a:r>
              <a:rPr lang="sv-SE" i="1" smtClean="0">
                <a:latin typeface="Courier New" pitchFamily="49" charset="0"/>
                <a:cs typeface="Courier New" pitchFamily="49" charset="0"/>
              </a:rPr>
              <a:t>-v username</a:t>
            </a:r>
            <a:r>
              <a:rPr lang="sv-SE" smtClean="0">
                <a:latin typeface="Arial" pitchFamily="34" charset="0"/>
                <a:cs typeface="Arial" pitchFamily="34" charset="0"/>
              </a:rPr>
              <a:t>" command. I have noticed that "</a:t>
            </a:r>
            <a:r>
              <a:rPr lang="sv-SE" b="1" smtClean="0">
                <a:latin typeface="Courier New" pitchFamily="49" charset="0"/>
                <a:cs typeface="Courier New" pitchFamily="49" charset="0"/>
              </a:rPr>
              <a:t>sendmail</a:t>
            </a:r>
            <a:r>
              <a:rPr lang="sv-SE" smtClean="0">
                <a:latin typeface="Courier New" pitchFamily="49" charset="0"/>
                <a:cs typeface="Courier New" pitchFamily="49" charset="0"/>
              </a:rPr>
              <a:t> </a:t>
            </a:r>
            <a:r>
              <a:rPr lang="sv-SE" i="1" smtClean="0">
                <a:latin typeface="Courier New" pitchFamily="49" charset="0"/>
                <a:cs typeface="Courier New" pitchFamily="49" charset="0"/>
              </a:rPr>
              <a:t>-v username</a:t>
            </a:r>
            <a:r>
              <a:rPr lang="sv-SE" smtClean="0">
                <a:latin typeface="Arial" pitchFamily="34" charset="0"/>
                <a:cs typeface="Arial" pitchFamily="34" charset="0"/>
              </a:rPr>
              <a:t>" ignores masquerading altogether. You should also tail the </a:t>
            </a:r>
            <a:r>
              <a:rPr lang="sv-SE" b="1" smtClean="0">
                <a:latin typeface="Arial" pitchFamily="34" charset="0"/>
                <a:cs typeface="Arial" pitchFamily="34" charset="0"/>
              </a:rPr>
              <a:t>/var/log/maillog</a:t>
            </a:r>
            <a:r>
              <a:rPr lang="sv-SE" smtClean="0">
                <a:latin typeface="Arial" pitchFamily="34" charset="0"/>
                <a:cs typeface="Arial" pitchFamily="34" charset="0"/>
              </a:rPr>
              <a:t> file to verify that the masquerading is operating correctly and check the envelope and header of test email received by test email accounts.</a:t>
            </a:r>
          </a:p>
          <a:p>
            <a:pPr>
              <a:spcBef>
                <a:spcPct val="30000"/>
              </a:spcBef>
            </a:pPr>
            <a:endParaRPr lang="sv-SE" smtClean="0">
              <a:latin typeface="Arial" pitchFamily="34" charset="0"/>
              <a:cs typeface="Arial" pitchFamily="34" charset="0"/>
            </a:endParaRPr>
          </a:p>
        </p:txBody>
      </p:sp>
    </p:spTree>
    <p:extLst>
      <p:ext uri="{BB962C8B-B14F-4D97-AF65-F5344CB8AC3E}">
        <p14:creationId xmlns:p14="http://schemas.microsoft.com/office/powerpoint/2010/main" val="425589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766763" y="725488"/>
            <a:ext cx="5097462" cy="3598862"/>
          </a:xfrm>
          <a:ln/>
        </p:spPr>
      </p:sp>
      <p:sp>
        <p:nvSpPr>
          <p:cNvPr id="30723" name="Rectangle 3"/>
          <p:cNvSpPr>
            <a:spLocks noGrp="1" noChangeArrowheads="1"/>
          </p:cNvSpPr>
          <p:nvPr>
            <p:ph type="body" idx="1"/>
          </p:nvPr>
        </p:nvSpPr>
        <p:spPr>
          <a:noFill/>
          <a:ln w="9525"/>
        </p:spPr>
        <p:txBody>
          <a:bodyPr/>
          <a:lstStyle/>
          <a:p>
            <a:pPr>
              <a:spcBef>
                <a:spcPct val="30000"/>
              </a:spcBef>
            </a:pPr>
            <a:r>
              <a:rPr lang="sv-SE" smtClean="0">
                <a:latin typeface="Arial" pitchFamily="34" charset="0"/>
                <a:cs typeface="Arial" pitchFamily="34" charset="0"/>
              </a:rPr>
              <a:t>Sometimes masquerading isn't enough. There are times when you may need to change not only the domain of the sender but also the username portion of the sender's email address.</a:t>
            </a:r>
          </a:p>
          <a:p>
            <a:pPr>
              <a:spcBef>
                <a:spcPct val="30000"/>
              </a:spcBef>
            </a:pPr>
            <a:r>
              <a:rPr lang="sv-SE" smtClean="0">
                <a:latin typeface="Arial" pitchFamily="34" charset="0"/>
                <a:cs typeface="Arial" pitchFamily="34" charset="0"/>
              </a:rPr>
              <a:t>For example, the need to do this could occur after buying a program for your SOHO office that sends out notifications to your staff, but the sender's address inserted by the program is its own, and not that of the IT person.</a:t>
            </a:r>
          </a:p>
          <a:p>
            <a:pPr>
              <a:spcBef>
                <a:spcPct val="30000"/>
              </a:spcBef>
            </a:pPr>
            <a:r>
              <a:rPr lang="sv-SE" smtClean="0">
                <a:latin typeface="Arial" pitchFamily="34" charset="0"/>
                <a:cs typeface="Arial" pitchFamily="34" charset="0"/>
              </a:rPr>
              <a:t>Sendmail allows you to change both the domain and username on a case by case basis using the genericstable feature.</a:t>
            </a:r>
          </a:p>
          <a:p>
            <a:pPr>
              <a:spcBef>
                <a:spcPct val="30000"/>
              </a:spcBef>
            </a:pPr>
            <a:endParaRPr lang="sv-SE" smtClean="0">
              <a:latin typeface="Arial" pitchFamily="34" charset="0"/>
              <a:cs typeface="Arial" pitchFamily="34" charset="0"/>
            </a:endParaRPr>
          </a:p>
          <a:p>
            <a:pPr>
              <a:spcBef>
                <a:spcPct val="30000"/>
              </a:spcBef>
            </a:pPr>
            <a:r>
              <a:rPr lang="sv-SE" smtClean="0">
                <a:latin typeface="Arial" pitchFamily="34" charset="0"/>
                <a:cs typeface="Arial" pitchFamily="34" charset="0"/>
              </a:rPr>
              <a:t>Create your /etc/mail/genericstable file. First sendmail searches the /etc/mail/generics-domains file mentioned in the previous step for a list of domains to reverse map. It then looks at the /etc/mail/genericstable file for an individual email address from a matching domain.</a:t>
            </a:r>
          </a:p>
          <a:p>
            <a:pPr>
              <a:spcBef>
                <a:spcPct val="30000"/>
              </a:spcBef>
            </a:pPr>
            <a:endParaRPr lang="sv-SE" smtClean="0">
              <a:latin typeface="Arial" pitchFamily="34" charset="0"/>
              <a:cs typeface="Arial" pitchFamily="34" charset="0"/>
            </a:endParaRPr>
          </a:p>
        </p:txBody>
      </p:sp>
    </p:spTree>
    <p:extLst>
      <p:ext uri="{BB962C8B-B14F-4D97-AF65-F5344CB8AC3E}">
        <p14:creationId xmlns:p14="http://schemas.microsoft.com/office/powerpoint/2010/main" val="1118692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766763" y="725488"/>
            <a:ext cx="5097462" cy="3598862"/>
          </a:xfrm>
          <a:ln/>
        </p:spPr>
      </p:sp>
      <p:sp>
        <p:nvSpPr>
          <p:cNvPr id="31747" name="Rectangle 3"/>
          <p:cNvSpPr>
            <a:spLocks noGrp="1" noChangeArrowheads="1"/>
          </p:cNvSpPr>
          <p:nvPr>
            <p:ph type="body" idx="1"/>
          </p:nvPr>
        </p:nvSpPr>
        <p:spPr>
          <a:noFill/>
          <a:ln w="9525"/>
        </p:spPr>
        <p:txBody>
          <a:bodyPr/>
          <a:lstStyle/>
          <a:p>
            <a:pPr>
              <a:spcBef>
                <a:spcPct val="30000"/>
              </a:spcBef>
            </a:pPr>
            <a:r>
              <a:rPr lang="sv-SE" sz="800" b="1" smtClean="0">
                <a:solidFill>
                  <a:srgbClr val="008000"/>
                </a:solidFill>
                <a:latin typeface="Arial" pitchFamily="34" charset="0"/>
                <a:cs typeface="Arial" pitchFamily="34" charset="0"/>
              </a:rPr>
              <a:t>Using Public SPAM Blacklists With Sendmail</a:t>
            </a:r>
          </a:p>
          <a:p>
            <a:pPr>
              <a:spcBef>
                <a:spcPct val="30000"/>
              </a:spcBef>
            </a:pPr>
            <a:r>
              <a:rPr lang="sv-SE" sz="800" smtClean="0">
                <a:latin typeface="Arial" pitchFamily="34" charset="0"/>
                <a:cs typeface="Arial" pitchFamily="34" charset="0"/>
              </a:rPr>
              <a:t>There are many publicly available lists of known open mail relay servers and spam generating mail servers on the Internet. Some are maintained by volunteers, others are managed by public companies, but in all cases they rely heavily on complaints from spam victims. Some spam blacklists simply try to determine whether the email is coming from a legitimate IP address.</a:t>
            </a:r>
          </a:p>
          <a:p>
            <a:pPr>
              <a:spcBef>
                <a:spcPct val="30000"/>
              </a:spcBef>
            </a:pPr>
            <a:r>
              <a:rPr lang="sv-SE" sz="800" smtClean="0">
                <a:latin typeface="Arial" pitchFamily="34" charset="0"/>
                <a:cs typeface="Arial" pitchFamily="34" charset="0"/>
              </a:rPr>
              <a:t>The IP addresses of offenders usually remain on the list for six months to two years. In some cases, to provide additional pressure on the spammers, the blacklists will include not only the offending IP address but also the entire subnet or network block to which it belongs. This prevents the spammers from easily switching their server's IP address to the next available one on their network. Also, if the spammer uses a public datacenter, it is possible that their activities would also cause the IP addresses of legitimate emailers to be black listed too. It is hoped that these legitimate users will pressure the datacenter's management to evict the spamming customer.</a:t>
            </a:r>
          </a:p>
          <a:p>
            <a:pPr>
              <a:spcBef>
                <a:spcPct val="30000"/>
              </a:spcBef>
            </a:pPr>
            <a:r>
              <a:rPr lang="sv-SE" sz="800" smtClean="0">
                <a:latin typeface="Arial" pitchFamily="34" charset="0"/>
                <a:cs typeface="Arial" pitchFamily="34" charset="0"/>
              </a:rPr>
              <a:t>You can configure sendmail to use its `</a:t>
            </a:r>
            <a:r>
              <a:rPr lang="sv-SE" sz="800" b="1" smtClean="0">
                <a:latin typeface="Arial" pitchFamily="34" charset="0"/>
                <a:cs typeface="Arial" pitchFamily="34" charset="0"/>
              </a:rPr>
              <a:t>dnsbl</a:t>
            </a:r>
            <a:r>
              <a:rPr lang="sv-SE" sz="800" smtClean="0">
                <a:latin typeface="Arial" pitchFamily="34" charset="0"/>
                <a:cs typeface="Arial" pitchFamily="34" charset="0"/>
              </a:rPr>
              <a:t>' feature to both query these lists and reject the mail if a match is found. Here are some sample entries you can add to your </a:t>
            </a:r>
            <a:r>
              <a:rPr lang="sv-SE" sz="800" b="1" smtClean="0">
                <a:latin typeface="Arial" pitchFamily="34" charset="0"/>
                <a:cs typeface="Arial" pitchFamily="34" charset="0"/>
              </a:rPr>
              <a:t>/etc/sendmail.mc</a:t>
            </a:r>
            <a:r>
              <a:rPr lang="sv-SE" sz="800" smtClean="0">
                <a:latin typeface="Arial" pitchFamily="34" charset="0"/>
                <a:cs typeface="Arial" pitchFamily="34" charset="0"/>
              </a:rPr>
              <a:t> file, they should all be on one line. You can visit the URLs listed to learn more about the individual services.</a:t>
            </a:r>
          </a:p>
          <a:p>
            <a:pPr>
              <a:spcBef>
                <a:spcPct val="30000"/>
              </a:spcBef>
            </a:pPr>
            <a:endParaRPr lang="sv-SE" sz="800" smtClean="0">
              <a:latin typeface="Arial" pitchFamily="34" charset="0"/>
              <a:cs typeface="Arial" pitchFamily="34" charset="0"/>
            </a:endParaRPr>
          </a:p>
        </p:txBody>
      </p:sp>
    </p:spTree>
    <p:extLst>
      <p:ext uri="{BB962C8B-B14F-4D97-AF65-F5344CB8AC3E}">
        <p14:creationId xmlns:p14="http://schemas.microsoft.com/office/powerpoint/2010/main" val="6824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766763" y="725488"/>
            <a:ext cx="5097462" cy="3598862"/>
          </a:xfrm>
          <a:ln/>
        </p:spPr>
      </p:sp>
      <p:sp>
        <p:nvSpPr>
          <p:cNvPr id="32771" name="Rectangle 3"/>
          <p:cNvSpPr>
            <a:spLocks noGrp="1" noChangeArrowheads="1"/>
          </p:cNvSpPr>
          <p:nvPr>
            <p:ph type="body" idx="1"/>
          </p:nvPr>
        </p:nvSpPr>
        <p:spPr>
          <a:noFill/>
          <a:ln w="9525"/>
        </p:spPr>
        <p:txBody>
          <a:bodyPr/>
          <a:lstStyle/>
          <a:p>
            <a:pPr>
              <a:spcBef>
                <a:spcPct val="30000"/>
              </a:spcBef>
            </a:pPr>
            <a:r>
              <a:rPr lang="sv-SE" sz="800" b="1" smtClean="0">
                <a:solidFill>
                  <a:srgbClr val="008000"/>
                </a:solidFill>
                <a:latin typeface="Arial" pitchFamily="34" charset="0"/>
                <a:cs typeface="Arial" pitchFamily="34" charset="0"/>
              </a:rPr>
              <a:t>Spamassasin</a:t>
            </a:r>
          </a:p>
          <a:p>
            <a:pPr>
              <a:spcBef>
                <a:spcPct val="30000"/>
              </a:spcBef>
            </a:pPr>
            <a:r>
              <a:rPr lang="sv-SE" sz="800" smtClean="0">
                <a:solidFill>
                  <a:srgbClr val="008000"/>
                </a:solidFill>
                <a:latin typeface="Arial" pitchFamily="34" charset="0"/>
                <a:cs typeface="Arial" pitchFamily="34" charset="0"/>
              </a:rPr>
              <a:t>Once Sendmail receives an email message, it hands it over to procmail which is the application that actually places the email in mailboxes of the users on the mail server. It is possible to make procmail temporarily hand over control to another program such as a SPAM filter, the most commonly used one being Spamassassin.</a:t>
            </a:r>
          </a:p>
          <a:p>
            <a:pPr>
              <a:spcBef>
                <a:spcPct val="30000"/>
              </a:spcBef>
            </a:pPr>
            <a:endParaRPr lang="sv-SE" sz="800" smtClean="0">
              <a:solidFill>
                <a:srgbClr val="008000"/>
              </a:solidFill>
              <a:latin typeface="Arial" pitchFamily="34" charset="0"/>
              <a:cs typeface="Arial" pitchFamily="34" charset="0"/>
            </a:endParaRPr>
          </a:p>
          <a:p>
            <a:pPr>
              <a:spcBef>
                <a:spcPct val="30000"/>
              </a:spcBef>
            </a:pPr>
            <a:r>
              <a:rPr lang="sv-SE" sz="800" b="1" smtClean="0">
                <a:solidFill>
                  <a:srgbClr val="008000"/>
                </a:solidFill>
                <a:latin typeface="Arial" pitchFamily="34" charset="0"/>
                <a:cs typeface="Arial" pitchFamily="34" charset="0"/>
              </a:rPr>
              <a:t>Note:</a:t>
            </a:r>
            <a:r>
              <a:rPr lang="sv-SE" sz="800" smtClean="0">
                <a:solidFill>
                  <a:srgbClr val="008000"/>
                </a:solidFill>
                <a:latin typeface="Arial" pitchFamily="34" charset="0"/>
                <a:cs typeface="Arial" pitchFamily="34" charset="0"/>
              </a:rPr>
              <a:t> Spamassassin doesn't delete SPAM, it merely adds the word "SPAM" to the beginning of the subject line of suspected SPAM emails. You can then configure the email filter rules in Outlook Express or any other mail client to either delete it or store it in a special SPAM folder.</a:t>
            </a:r>
          </a:p>
        </p:txBody>
      </p:sp>
    </p:spTree>
    <p:extLst>
      <p:ext uri="{BB962C8B-B14F-4D97-AF65-F5344CB8AC3E}">
        <p14:creationId xmlns:p14="http://schemas.microsoft.com/office/powerpoint/2010/main" val="360245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766763" y="725488"/>
            <a:ext cx="5097462" cy="3598862"/>
          </a:xfrm>
        </p:spPr>
      </p:sp>
      <p:sp>
        <p:nvSpPr>
          <p:cNvPr id="19459" name="Rectangle 3"/>
          <p:cNvSpPr>
            <a:spLocks noGrp="1" noChangeArrowheads="1"/>
          </p:cNvSpPr>
          <p:nvPr>
            <p:ph type="body" idx="1"/>
          </p:nvPr>
        </p:nvSpPr>
        <p:spPr>
          <a:noFill/>
          <a:ln w="9525"/>
        </p:spPr>
        <p:txBody>
          <a:bodyPr/>
          <a:lstStyle/>
          <a:p>
            <a:pPr>
              <a:spcBef>
                <a:spcPct val="30000"/>
              </a:spcBef>
            </a:pPr>
            <a:r>
              <a:rPr lang="sv-SE" sz="800" smtClean="0">
                <a:latin typeface="Arial" pitchFamily="34" charset="0"/>
                <a:cs typeface="Arial" pitchFamily="34" charset="0"/>
              </a:rPr>
              <a:t>Most RedHat and Fedora Linux software products are available in the RPM format. Downloading and installing RPMs isn't hard. If you need a refresher, the chapter on </a:t>
            </a:r>
            <a:r>
              <a:rPr lang="sv-SE" sz="800" smtClean="0">
                <a:latin typeface="Arial" pitchFamily="34" charset="0"/>
                <a:cs typeface="Arial" pitchFamily="34" charset="0"/>
                <a:hlinkClick r:id="rId3"/>
              </a:rPr>
              <a:t>RPMs</a:t>
            </a:r>
            <a:r>
              <a:rPr lang="sv-SE" sz="800" smtClean="0">
                <a:latin typeface="Arial" pitchFamily="34" charset="0"/>
                <a:cs typeface="Arial" pitchFamily="34" charset="0"/>
              </a:rPr>
              <a:t> covers how to do this in detail.</a:t>
            </a:r>
          </a:p>
          <a:p>
            <a:pPr>
              <a:spcBef>
                <a:spcPct val="30000"/>
              </a:spcBef>
            </a:pPr>
            <a:endParaRPr lang="sv-SE" sz="800" smtClean="0">
              <a:latin typeface="Arial" pitchFamily="34" charset="0"/>
              <a:cs typeface="Arial" pitchFamily="34" charset="0"/>
            </a:endParaRPr>
          </a:p>
          <a:p>
            <a:pPr>
              <a:spcBef>
                <a:spcPct val="30000"/>
              </a:spcBef>
            </a:pPr>
            <a:r>
              <a:rPr lang="sv-SE" sz="800" smtClean="0">
                <a:latin typeface="Arial" pitchFamily="34" charset="0"/>
                <a:cs typeface="Arial" pitchFamily="34" charset="0"/>
              </a:rPr>
              <a:t>You will need to make sure that the </a:t>
            </a:r>
            <a:r>
              <a:rPr lang="sv-SE" sz="800" b="1" smtClean="0">
                <a:latin typeface="Arial" pitchFamily="34" charset="0"/>
                <a:cs typeface="Arial" pitchFamily="34" charset="0"/>
              </a:rPr>
              <a:t>sendmail</a:t>
            </a:r>
            <a:r>
              <a:rPr lang="sv-SE" sz="800" smtClean="0">
                <a:latin typeface="Arial" pitchFamily="34" charset="0"/>
                <a:cs typeface="Arial" pitchFamily="34" charset="0"/>
              </a:rPr>
              <a:t>, </a:t>
            </a:r>
            <a:r>
              <a:rPr lang="sv-SE" sz="800" b="1" smtClean="0">
                <a:latin typeface="Arial" pitchFamily="34" charset="0"/>
                <a:cs typeface="Arial" pitchFamily="34" charset="0"/>
              </a:rPr>
              <a:t>sendmail-cf</a:t>
            </a:r>
            <a:r>
              <a:rPr lang="sv-SE" sz="800" smtClean="0">
                <a:latin typeface="Arial" pitchFamily="34" charset="0"/>
                <a:cs typeface="Arial" pitchFamily="34" charset="0"/>
              </a:rPr>
              <a:t> and </a:t>
            </a:r>
            <a:r>
              <a:rPr lang="sv-SE" sz="800" b="1" smtClean="0">
                <a:latin typeface="Arial" pitchFamily="34" charset="0"/>
                <a:cs typeface="Arial" pitchFamily="34" charset="0"/>
              </a:rPr>
              <a:t>m4</a:t>
            </a:r>
            <a:r>
              <a:rPr lang="sv-SE" sz="800" smtClean="0">
                <a:latin typeface="Arial" pitchFamily="34" charset="0"/>
                <a:cs typeface="Arial" pitchFamily="34" charset="0"/>
              </a:rPr>
              <a:t> software RPMs are installed. When searching for the RPMs, remember that the filename usually starts with the software package name by a version number like this: </a:t>
            </a:r>
            <a:r>
              <a:rPr lang="sv-SE" sz="800" b="1" smtClean="0">
                <a:latin typeface="Arial" pitchFamily="34" charset="0"/>
                <a:cs typeface="Arial" pitchFamily="34" charset="0"/>
              </a:rPr>
              <a:t>sendmail-8.12.10-1.1.1.i386.rpm</a:t>
            </a:r>
            <a:r>
              <a:rPr lang="sv-SE" sz="800" smtClean="0">
                <a:latin typeface="Arial" pitchFamily="34" charset="0"/>
                <a:cs typeface="Arial" pitchFamily="34" charset="0"/>
              </a:rPr>
              <a:t>. </a:t>
            </a:r>
          </a:p>
          <a:p>
            <a:pPr>
              <a:spcBef>
                <a:spcPct val="30000"/>
              </a:spcBef>
            </a:pPr>
            <a:endParaRPr lang="sv-SE" sz="800" smtClean="0">
              <a:latin typeface="Arial" pitchFamily="34" charset="0"/>
              <a:cs typeface="Arial" pitchFamily="34" charset="0"/>
            </a:endParaRPr>
          </a:p>
          <a:p>
            <a:pPr>
              <a:spcBef>
                <a:spcPct val="30000"/>
              </a:spcBef>
            </a:pPr>
            <a:r>
              <a:rPr lang="sv-SE" sz="800" smtClean="0">
                <a:latin typeface="Arial" pitchFamily="34" charset="0"/>
                <a:cs typeface="Arial" pitchFamily="34" charset="0"/>
              </a:rPr>
              <a:t>Remember to restart the sendmail process every time you make a change to the configuration files for the changes to take effect on the running process. You can also test whether the sendmail process is running with the pgrep command, you should get a response of plain old process ID numbers: </a:t>
            </a:r>
            <a:r>
              <a:rPr lang="sv-SE" sz="800" b="1" smtClean="0">
                <a:latin typeface="Courier New" pitchFamily="49" charset="0"/>
                <a:cs typeface="Courier New" pitchFamily="49" charset="0"/>
              </a:rPr>
              <a:t>pgrep sendmail</a:t>
            </a:r>
          </a:p>
          <a:p>
            <a:pPr>
              <a:spcBef>
                <a:spcPct val="30000"/>
              </a:spcBef>
            </a:pPr>
            <a:endParaRPr lang="sv-SE" sz="800" smtClean="0">
              <a:latin typeface="Arial" pitchFamily="34" charset="0"/>
              <a:cs typeface="Arial" pitchFamily="34" charset="0"/>
            </a:endParaRPr>
          </a:p>
          <a:p>
            <a:pPr>
              <a:spcBef>
                <a:spcPct val="30000"/>
              </a:spcBef>
            </a:pPr>
            <a:r>
              <a:rPr lang="sv-SE" sz="800" smtClean="0">
                <a:latin typeface="Arial" pitchFamily="34" charset="0"/>
                <a:cs typeface="Arial" pitchFamily="34" charset="0"/>
              </a:rPr>
              <a:t>In this chapter we'll see that Sendmail uses a variety of configuration files which require different treatments in order for their commands to take effect. This little script encapsulates all the required post configuration steps:</a:t>
            </a:r>
          </a:p>
          <a:p>
            <a:pPr>
              <a:spcBef>
                <a:spcPct val="30000"/>
              </a:spcBef>
            </a:pPr>
            <a:r>
              <a:rPr lang="sv-SE" sz="800" b="1" smtClean="0">
                <a:latin typeface="Courier New" pitchFamily="49" charset="0"/>
                <a:cs typeface="Courier New" pitchFamily="49" charset="0"/>
              </a:rPr>
              <a:t>vi smmake</a:t>
            </a:r>
          </a:p>
          <a:p>
            <a:pPr>
              <a:spcBef>
                <a:spcPct val="30000"/>
              </a:spcBef>
            </a:pPr>
            <a:r>
              <a:rPr lang="sv-SE" sz="800" b="1" smtClean="0">
                <a:latin typeface="Courier New" pitchFamily="49" charset="0"/>
                <a:cs typeface="Courier New" pitchFamily="49" charset="0"/>
              </a:rPr>
              <a:t>#!/bin/bash</a:t>
            </a:r>
          </a:p>
          <a:p>
            <a:pPr>
              <a:lnSpc>
                <a:spcPct val="100000"/>
              </a:lnSpc>
              <a:spcBef>
                <a:spcPct val="0"/>
              </a:spcBef>
            </a:pPr>
            <a:r>
              <a:rPr lang="sv-SE" sz="800" b="1" smtClean="0">
                <a:latin typeface="Courier New" pitchFamily="49" charset="0"/>
                <a:cs typeface="Courier New" pitchFamily="49" charset="0"/>
              </a:rPr>
              <a:t>cd /etc/mail</a:t>
            </a:r>
            <a:br>
              <a:rPr lang="sv-SE" sz="800" b="1" smtClean="0">
                <a:latin typeface="Courier New" pitchFamily="49" charset="0"/>
                <a:cs typeface="Courier New" pitchFamily="49" charset="0"/>
              </a:rPr>
            </a:br>
            <a:r>
              <a:rPr lang="sv-SE" sz="800" b="1" smtClean="0">
                <a:latin typeface="Courier New" pitchFamily="49" charset="0"/>
                <a:cs typeface="Courier New" pitchFamily="49" charset="0"/>
              </a:rPr>
              <a:t>make</a:t>
            </a:r>
            <a:br>
              <a:rPr lang="sv-SE" sz="800" b="1" smtClean="0">
                <a:latin typeface="Courier New" pitchFamily="49" charset="0"/>
                <a:cs typeface="Courier New" pitchFamily="49" charset="0"/>
              </a:rPr>
            </a:br>
            <a:r>
              <a:rPr lang="sv-SE" sz="800" b="1" smtClean="0">
                <a:latin typeface="Courier New" pitchFamily="49" charset="0"/>
                <a:cs typeface="Courier New" pitchFamily="49" charset="0"/>
              </a:rPr>
              <a:t>m4 /etc/mail/sendmail.mc &gt; /etc/sendmail.cf        </a:t>
            </a:r>
            <a:r>
              <a:rPr lang="sv-SE" sz="800" b="1" smtClean="0">
                <a:solidFill>
                  <a:srgbClr val="FF0000"/>
                </a:solidFill>
                <a:latin typeface="Courier New" pitchFamily="49" charset="0"/>
                <a:cs typeface="Courier New" pitchFamily="49" charset="0"/>
              </a:rPr>
              <a:t># RH Ver 7.3-</a:t>
            </a:r>
            <a:endParaRPr lang="sv-SE" sz="800" b="1" smtClean="0">
              <a:latin typeface="Courier New" pitchFamily="49" charset="0"/>
              <a:cs typeface="Courier New" pitchFamily="49" charset="0"/>
            </a:endParaRPr>
          </a:p>
          <a:p>
            <a:pPr>
              <a:lnSpc>
                <a:spcPct val="100000"/>
              </a:lnSpc>
              <a:spcBef>
                <a:spcPct val="0"/>
              </a:spcBef>
            </a:pPr>
            <a:r>
              <a:rPr lang="sv-SE" sz="800" b="1" smtClean="0">
                <a:latin typeface="Courier New" pitchFamily="49" charset="0"/>
                <a:cs typeface="Courier New" pitchFamily="49" charset="0"/>
              </a:rPr>
              <a:t>m4 /etc/mail/sendmail.mc &gt; /etc/mail/sendmail.cf   </a:t>
            </a:r>
            <a:r>
              <a:rPr lang="sv-SE" sz="800" b="1" smtClean="0">
                <a:solidFill>
                  <a:srgbClr val="FF0000"/>
                </a:solidFill>
                <a:latin typeface="Courier New" pitchFamily="49" charset="0"/>
                <a:cs typeface="Courier New" pitchFamily="49" charset="0"/>
              </a:rPr>
              <a:t># RH Ver 8.0+</a:t>
            </a:r>
            <a:endParaRPr lang="sv-SE" sz="800" b="1" smtClean="0">
              <a:latin typeface="Courier New" pitchFamily="49" charset="0"/>
              <a:cs typeface="Courier New" pitchFamily="49" charset="0"/>
            </a:endParaRPr>
          </a:p>
          <a:p>
            <a:pPr>
              <a:lnSpc>
                <a:spcPct val="100000"/>
              </a:lnSpc>
              <a:spcBef>
                <a:spcPct val="0"/>
              </a:spcBef>
            </a:pPr>
            <a:r>
              <a:rPr lang="sv-SE" sz="800" b="1" smtClean="0">
                <a:latin typeface="Courier New" pitchFamily="49" charset="0"/>
                <a:cs typeface="Courier New" pitchFamily="49" charset="0"/>
              </a:rPr>
              <a:t>newaliases</a:t>
            </a:r>
            <a:br>
              <a:rPr lang="sv-SE" sz="800" b="1" smtClean="0">
                <a:latin typeface="Courier New" pitchFamily="49" charset="0"/>
                <a:cs typeface="Courier New" pitchFamily="49" charset="0"/>
              </a:rPr>
            </a:br>
            <a:r>
              <a:rPr lang="sv-SE" sz="800" b="1" smtClean="0">
                <a:latin typeface="Courier New" pitchFamily="49" charset="0"/>
                <a:cs typeface="Courier New" pitchFamily="49" charset="0"/>
              </a:rPr>
              <a:t>/etc/init.d/sendmail restart</a:t>
            </a:r>
          </a:p>
          <a:p>
            <a:pPr>
              <a:spcBef>
                <a:spcPct val="30000"/>
              </a:spcBef>
            </a:pPr>
            <a:endParaRPr lang="sv-SE" sz="800" smtClean="0">
              <a:latin typeface="Arial" pitchFamily="34" charset="0"/>
              <a:cs typeface="Arial" pitchFamily="34" charset="0"/>
            </a:endParaRPr>
          </a:p>
          <a:p>
            <a:pPr>
              <a:spcBef>
                <a:spcPct val="30000"/>
              </a:spcBef>
            </a:pPr>
            <a:r>
              <a:rPr lang="sv-SE" sz="800" smtClean="0">
                <a:latin typeface="Arial" pitchFamily="34" charset="0"/>
                <a:cs typeface="Arial" pitchFamily="34" charset="0"/>
              </a:rPr>
              <a:t>Once completed, use this command to make the script executable.</a:t>
            </a:r>
          </a:p>
          <a:p>
            <a:pPr>
              <a:spcBef>
                <a:spcPct val="30000"/>
              </a:spcBef>
            </a:pPr>
            <a:r>
              <a:rPr lang="sv-SE" sz="800" b="1" smtClean="0">
                <a:latin typeface="Courier New" pitchFamily="49" charset="0"/>
                <a:cs typeface="Courier New" pitchFamily="49" charset="0"/>
              </a:rPr>
              <a:t>chmod 700 smmake</a:t>
            </a:r>
          </a:p>
          <a:p>
            <a:pPr>
              <a:spcBef>
                <a:spcPct val="30000"/>
              </a:spcBef>
            </a:pPr>
            <a:endParaRPr lang="sv-SE" sz="800" smtClean="0">
              <a:latin typeface="Arial" pitchFamily="34" charset="0"/>
              <a:cs typeface="Arial" pitchFamily="34" charset="0"/>
            </a:endParaRPr>
          </a:p>
          <a:p>
            <a:pPr>
              <a:spcBef>
                <a:spcPct val="30000"/>
              </a:spcBef>
            </a:pPr>
            <a:r>
              <a:rPr lang="sv-SE" sz="800" smtClean="0">
                <a:latin typeface="Arial" pitchFamily="34" charset="0"/>
                <a:cs typeface="Arial" pitchFamily="34" charset="0"/>
              </a:rPr>
              <a:t>You'll need to run the script each time you change any of the sendmail configuration files described in the sections to follow.</a:t>
            </a:r>
          </a:p>
          <a:p>
            <a:pPr>
              <a:spcBef>
                <a:spcPct val="30000"/>
              </a:spcBef>
            </a:pPr>
            <a:endParaRPr lang="sv-SE" sz="800" smtClean="0">
              <a:latin typeface="Arial" pitchFamily="34" charset="0"/>
              <a:cs typeface="Arial" pitchFamily="34" charset="0"/>
            </a:endParaRPr>
          </a:p>
        </p:txBody>
      </p:sp>
    </p:spTree>
    <p:extLst>
      <p:ext uri="{BB962C8B-B14F-4D97-AF65-F5344CB8AC3E}">
        <p14:creationId xmlns:p14="http://schemas.microsoft.com/office/powerpoint/2010/main" val="43855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a:noFill/>
          <a:ln w="9525"/>
        </p:spPr>
        <p:txBody>
          <a:bodyPr/>
          <a:lstStyle/>
          <a:p>
            <a:r>
              <a:rPr lang="sv-SE" smtClean="0">
                <a:latin typeface="Arial" pitchFamily="34" charset="0"/>
                <a:cs typeface="Arial" pitchFamily="34" charset="0"/>
              </a:rPr>
              <a:t>Most of sendmail's configuration parameters are set in this file with the exception of mailing list and mail relay security features. It is often viewed as an intimidating file with its series of structured "directive" statements that get the job done. Fortunately in most cases you won't have to edit this file very often.</a:t>
            </a:r>
          </a:p>
          <a:p>
            <a:endParaRPr lang="sv-SE" smtClean="0"/>
          </a:p>
          <a:p>
            <a:r>
              <a:rPr lang="sv-SE" smtClean="0">
                <a:latin typeface="Arial" pitchFamily="34" charset="0"/>
                <a:cs typeface="Arial" pitchFamily="34" charset="0"/>
              </a:rPr>
              <a:t>Remember that you will never receive mail unless you have configured DNS for your domain to make your new Linux box mail server the target of the DNS domain's MX record. See either the </a:t>
            </a:r>
            <a:r>
              <a:rPr lang="sv-SE" smtClean="0">
                <a:latin typeface="Arial" pitchFamily="34" charset="0"/>
                <a:cs typeface="Arial" pitchFamily="34" charset="0"/>
                <a:hlinkClick r:id="rId3"/>
              </a:rPr>
              <a:t>Static DNS</a:t>
            </a:r>
            <a:r>
              <a:rPr lang="sv-SE" smtClean="0">
                <a:latin typeface="Arial" pitchFamily="34" charset="0"/>
                <a:cs typeface="Arial" pitchFamily="34" charset="0"/>
              </a:rPr>
              <a:t> or </a:t>
            </a:r>
            <a:r>
              <a:rPr lang="sv-SE" smtClean="0">
                <a:latin typeface="Arial" pitchFamily="34" charset="0"/>
                <a:cs typeface="Arial" pitchFamily="34" charset="0"/>
                <a:hlinkClick r:id="rId4"/>
              </a:rPr>
              <a:t>Dynamic DNS</a:t>
            </a:r>
            <a:r>
              <a:rPr lang="sv-SE" smtClean="0">
                <a:latin typeface="Arial" pitchFamily="34" charset="0"/>
                <a:cs typeface="Arial" pitchFamily="34" charset="0"/>
              </a:rPr>
              <a:t> pages on how to do this.</a:t>
            </a:r>
          </a:p>
          <a:p>
            <a:endParaRPr lang="sv-SE" smtClean="0"/>
          </a:p>
          <a:p>
            <a:r>
              <a:rPr lang="sv-SE" smtClean="0">
                <a:latin typeface="Arial" pitchFamily="34" charset="0"/>
                <a:cs typeface="Arial" pitchFamily="34" charset="0"/>
              </a:rPr>
              <a:t>You will need to fix your DNS server's entries if the resolution isn't correct.</a:t>
            </a:r>
            <a:endParaRPr lang="sv-SE" smtClean="0"/>
          </a:p>
        </p:txBody>
      </p:sp>
    </p:spTree>
    <p:extLst>
      <p:ext uri="{BB962C8B-B14F-4D97-AF65-F5344CB8AC3E}">
        <p14:creationId xmlns:p14="http://schemas.microsoft.com/office/powerpoint/2010/main" val="211954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a:noFill/>
          <a:ln w="9525"/>
        </p:spPr>
        <p:txBody>
          <a:bodyPr/>
          <a:lstStyle/>
          <a:p>
            <a:pPr>
              <a:spcBef>
                <a:spcPct val="30000"/>
              </a:spcBef>
            </a:pPr>
            <a:r>
              <a:rPr lang="sv-SE" sz="800" smtClean="0">
                <a:latin typeface="Arial" pitchFamily="34" charset="0"/>
                <a:cs typeface="Arial" pitchFamily="34" charset="0"/>
              </a:rPr>
              <a:t>As stated above, the sendmail program expects DNS to be configured correctly on the DNS server. The MX record for your domain must point to the IP address of the mail server. </a:t>
            </a:r>
          </a:p>
          <a:p>
            <a:pPr>
              <a:spcBef>
                <a:spcPct val="30000"/>
              </a:spcBef>
            </a:pPr>
            <a:endParaRPr lang="sv-SE" sz="800" smtClean="0">
              <a:latin typeface="Arial" pitchFamily="34" charset="0"/>
              <a:cs typeface="Arial" pitchFamily="34" charset="0"/>
            </a:endParaRPr>
          </a:p>
          <a:p>
            <a:pPr>
              <a:spcBef>
                <a:spcPct val="30000"/>
              </a:spcBef>
            </a:pPr>
            <a:r>
              <a:rPr lang="sv-SE" sz="800" smtClean="0">
                <a:latin typeface="Arial" pitchFamily="34" charset="0"/>
                <a:cs typeface="Arial" pitchFamily="34" charset="0"/>
              </a:rPr>
              <a:t>Sendmail also expects the files used by the mail server's DNS client to be configured correctly. The first one is the </a:t>
            </a:r>
            <a:r>
              <a:rPr lang="sv-SE" sz="800" b="1" smtClean="0">
                <a:latin typeface="Arial" pitchFamily="34" charset="0"/>
                <a:cs typeface="Arial" pitchFamily="34" charset="0"/>
              </a:rPr>
              <a:t>/etc/resolv.conf</a:t>
            </a:r>
            <a:r>
              <a:rPr lang="sv-SE" sz="800" smtClean="0">
                <a:latin typeface="Arial" pitchFamily="34" charset="0"/>
                <a:cs typeface="Arial" pitchFamily="34" charset="0"/>
              </a:rPr>
              <a:t> file in which there must be a "</a:t>
            </a:r>
            <a:r>
              <a:rPr lang="sv-SE" sz="800" b="1" smtClean="0">
                <a:latin typeface="Arial" pitchFamily="34" charset="0"/>
                <a:cs typeface="Arial" pitchFamily="34" charset="0"/>
              </a:rPr>
              <a:t>domain</a:t>
            </a:r>
            <a:r>
              <a:rPr lang="sv-SE" sz="800" smtClean="0">
                <a:latin typeface="Arial" pitchFamily="34" charset="0"/>
                <a:cs typeface="Arial" pitchFamily="34" charset="0"/>
              </a:rPr>
              <a:t>" directive that matches one of the domains the mail server is expected to handle mail for.</a:t>
            </a:r>
          </a:p>
          <a:p>
            <a:pPr>
              <a:spcBef>
                <a:spcPct val="30000"/>
              </a:spcBef>
            </a:pPr>
            <a:endParaRPr lang="sv-SE" sz="800" smtClean="0">
              <a:latin typeface="Arial" pitchFamily="34" charset="0"/>
              <a:cs typeface="Arial" pitchFamily="34" charset="0"/>
            </a:endParaRPr>
          </a:p>
          <a:p>
            <a:pPr>
              <a:spcBef>
                <a:spcPct val="30000"/>
              </a:spcBef>
            </a:pPr>
            <a:r>
              <a:rPr lang="sv-SE" sz="800" smtClean="0">
                <a:latin typeface="Arial" pitchFamily="34" charset="0"/>
                <a:cs typeface="Arial" pitchFamily="34" charset="0"/>
              </a:rPr>
              <a:t>Sendmail also expects a "</a:t>
            </a:r>
            <a:r>
              <a:rPr lang="sv-SE" sz="800" b="1" smtClean="0">
                <a:latin typeface="Arial" pitchFamily="34" charset="0"/>
                <a:cs typeface="Arial" pitchFamily="34" charset="0"/>
              </a:rPr>
              <a:t>nameserver</a:t>
            </a:r>
            <a:r>
              <a:rPr lang="sv-SE" sz="800" smtClean="0">
                <a:latin typeface="Arial" pitchFamily="34" charset="0"/>
                <a:cs typeface="Arial" pitchFamily="34" charset="0"/>
              </a:rPr>
              <a:t>" directive which points to the IP address of the DNS server the mail server should use to get its DNS information.</a:t>
            </a:r>
          </a:p>
          <a:p>
            <a:pPr>
              <a:spcBef>
                <a:spcPct val="30000"/>
              </a:spcBef>
            </a:pPr>
            <a:endParaRPr lang="sv-SE" sz="800" smtClean="0">
              <a:latin typeface="Arial" pitchFamily="34" charset="0"/>
              <a:cs typeface="Arial" pitchFamily="34" charset="0"/>
            </a:endParaRPr>
          </a:p>
          <a:p>
            <a:pPr>
              <a:spcBef>
                <a:spcPct val="30000"/>
              </a:spcBef>
            </a:pPr>
            <a:r>
              <a:rPr lang="sv-SE" sz="800" smtClean="0">
                <a:latin typeface="Arial" pitchFamily="34" charset="0"/>
                <a:cs typeface="Arial" pitchFamily="34" charset="0"/>
              </a:rPr>
              <a:t>For example, if the mail server is handling mail for my-site.com, and the IP address of the DNS server is 192.168.1.100, there must be directives that looks like this:</a:t>
            </a:r>
          </a:p>
          <a:p>
            <a:pPr>
              <a:spcBef>
                <a:spcPct val="30000"/>
              </a:spcBef>
            </a:pPr>
            <a:r>
              <a:rPr lang="sv-SE" sz="800" b="1" smtClean="0">
                <a:latin typeface="Courier New" pitchFamily="49" charset="0"/>
                <a:cs typeface="Courier New" pitchFamily="49" charset="0"/>
              </a:rPr>
              <a:t>domain my-site.com</a:t>
            </a:r>
          </a:p>
          <a:p>
            <a:pPr>
              <a:spcBef>
                <a:spcPct val="30000"/>
              </a:spcBef>
            </a:pPr>
            <a:r>
              <a:rPr lang="sv-SE" sz="800" b="1" smtClean="0">
                <a:latin typeface="Courier New" pitchFamily="49" charset="0"/>
                <a:cs typeface="Courier New" pitchFamily="49" charset="0"/>
              </a:rPr>
              <a:t>nameserver 192.168.0.1</a:t>
            </a:r>
          </a:p>
          <a:p>
            <a:pPr>
              <a:spcBef>
                <a:spcPct val="30000"/>
              </a:spcBef>
            </a:pPr>
            <a:endParaRPr lang="sv-SE" sz="800" smtClean="0"/>
          </a:p>
          <a:p>
            <a:pPr>
              <a:spcBef>
                <a:spcPct val="30000"/>
              </a:spcBef>
            </a:pPr>
            <a:r>
              <a:rPr lang="sv-SE" sz="800" smtClean="0">
                <a:latin typeface="Arial" pitchFamily="34" charset="0"/>
                <a:cs typeface="Arial" pitchFamily="34" charset="0"/>
              </a:rPr>
              <a:t>The entry for 127.0.0.1 must always be followed by the fully qualified domain name (FQDN) of the server. In the case above it would be </a:t>
            </a:r>
            <a:r>
              <a:rPr lang="sv-SE" sz="800" b="1" smtClean="0">
                <a:latin typeface="Arial" pitchFamily="34" charset="0"/>
                <a:cs typeface="Arial" pitchFamily="34" charset="0"/>
              </a:rPr>
              <a:t>bigboy.my-site.com</a:t>
            </a:r>
            <a:r>
              <a:rPr lang="sv-SE" sz="800" smtClean="0">
                <a:latin typeface="Arial" pitchFamily="34" charset="0"/>
                <a:cs typeface="Arial" pitchFamily="34" charset="0"/>
              </a:rPr>
              <a:t>. You can then add any aliases or nicknames the server may have. Finally, at the very end, you </a:t>
            </a:r>
            <a:r>
              <a:rPr lang="sv-SE" sz="800" b="1" smtClean="0">
                <a:latin typeface="Arial" pitchFamily="34" charset="0"/>
                <a:cs typeface="Arial" pitchFamily="34" charset="0"/>
              </a:rPr>
              <a:t>MUST</a:t>
            </a:r>
            <a:r>
              <a:rPr lang="sv-SE" sz="800" smtClean="0">
                <a:latin typeface="Arial" pitchFamily="34" charset="0"/>
                <a:cs typeface="Arial" pitchFamily="34" charset="0"/>
              </a:rPr>
              <a:t> have an entry for </a:t>
            </a:r>
            <a:r>
              <a:rPr lang="sv-SE" sz="800" b="1" smtClean="0">
                <a:latin typeface="Arial" pitchFamily="34" charset="0"/>
                <a:cs typeface="Arial" pitchFamily="34" charset="0"/>
              </a:rPr>
              <a:t>localhost</a:t>
            </a:r>
            <a:r>
              <a:rPr lang="sv-SE" sz="800" smtClean="0">
                <a:latin typeface="Arial" pitchFamily="34" charset="0"/>
                <a:cs typeface="Arial" pitchFamily="34" charset="0"/>
              </a:rPr>
              <a:t> and </a:t>
            </a:r>
            <a:r>
              <a:rPr lang="sv-SE" sz="800" b="1" smtClean="0">
                <a:latin typeface="Arial" pitchFamily="34" charset="0"/>
                <a:cs typeface="Arial" pitchFamily="34" charset="0"/>
              </a:rPr>
              <a:t>localhost.localdomain</a:t>
            </a:r>
            <a:r>
              <a:rPr lang="sv-SE" sz="800" smtClean="0">
                <a:latin typeface="Arial" pitchFamily="34" charset="0"/>
                <a:cs typeface="Arial" pitchFamily="34" charset="0"/>
              </a:rPr>
              <a:t>. Linux will not function properly if the 127.0.0.1 entry in </a:t>
            </a:r>
            <a:r>
              <a:rPr lang="sv-SE" sz="800" b="1" smtClean="0">
                <a:latin typeface="Arial" pitchFamily="34" charset="0"/>
                <a:cs typeface="Arial" pitchFamily="34" charset="0"/>
              </a:rPr>
              <a:t>/etc/hosts</a:t>
            </a:r>
            <a:r>
              <a:rPr lang="sv-SE" sz="800" smtClean="0">
                <a:latin typeface="Arial" pitchFamily="34" charset="0"/>
                <a:cs typeface="Arial" pitchFamily="34" charset="0"/>
              </a:rPr>
              <a:t> doesn't also include </a:t>
            </a:r>
            <a:r>
              <a:rPr lang="sv-SE" sz="800" b="1" smtClean="0">
                <a:latin typeface="Arial" pitchFamily="34" charset="0"/>
                <a:cs typeface="Arial" pitchFamily="34" charset="0"/>
              </a:rPr>
              <a:t>localhost</a:t>
            </a:r>
            <a:r>
              <a:rPr lang="sv-SE" sz="800" smtClean="0">
                <a:latin typeface="Arial" pitchFamily="34" charset="0"/>
                <a:cs typeface="Arial" pitchFamily="34" charset="0"/>
              </a:rPr>
              <a:t> and </a:t>
            </a:r>
            <a:r>
              <a:rPr lang="sv-SE" sz="800" b="1" smtClean="0">
                <a:latin typeface="Arial" pitchFamily="34" charset="0"/>
                <a:cs typeface="Arial" pitchFamily="34" charset="0"/>
              </a:rPr>
              <a:t>localhost.localdomain.</a:t>
            </a:r>
            <a:endParaRPr lang="sv-SE" sz="800" smtClean="0">
              <a:latin typeface="Arial" pitchFamily="34" charset="0"/>
              <a:cs typeface="Arial" pitchFamily="34" charset="0"/>
            </a:endParaRPr>
          </a:p>
          <a:p>
            <a:pPr>
              <a:spcBef>
                <a:spcPct val="30000"/>
              </a:spcBef>
            </a:pPr>
            <a:endParaRPr lang="sv-SE" sz="800" smtClean="0"/>
          </a:p>
        </p:txBody>
      </p:sp>
    </p:spTree>
    <p:extLst>
      <p:ext uri="{BB962C8B-B14F-4D97-AF65-F5344CB8AC3E}">
        <p14:creationId xmlns:p14="http://schemas.microsoft.com/office/powerpoint/2010/main" val="3928958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w="9525"/>
        </p:spPr>
        <p:txBody>
          <a:bodyPr/>
          <a:lstStyle/>
          <a:p>
            <a:r>
              <a:rPr lang="sv-SE" sz="800" smtClean="0">
                <a:latin typeface="Arial" pitchFamily="34" charset="0"/>
                <a:cs typeface="Arial" pitchFamily="34" charset="0"/>
              </a:rPr>
              <a:t>All Linux mail clients in your home or company need to know which server is the mail server. This is configured in the sendmail.mc file by setting the SMART_HOST statement to include the mail server. In the example below, the mail server has been set to mail.my-site.com, the mail server for the my-site.com domain.</a:t>
            </a:r>
          </a:p>
          <a:p>
            <a:endParaRPr lang="sv-SE" sz="800" smtClean="0">
              <a:latin typeface="Arial" pitchFamily="34" charset="0"/>
              <a:cs typeface="Arial" pitchFamily="34" charset="0"/>
            </a:endParaRPr>
          </a:p>
          <a:p>
            <a:r>
              <a:rPr lang="sv-SE" sz="800" smtClean="0">
                <a:latin typeface="Arial" pitchFamily="34" charset="0"/>
                <a:cs typeface="Arial" pitchFamily="34" charset="0"/>
              </a:rPr>
              <a:t>If you don't have a mail server on your network, you can either create one, or use the one offered by your ISP.</a:t>
            </a:r>
          </a:p>
          <a:p>
            <a:r>
              <a:rPr lang="sv-SE" sz="800" smtClean="0">
                <a:latin typeface="Arial" pitchFamily="34" charset="0"/>
                <a:cs typeface="Arial" pitchFamily="34" charset="0"/>
              </a:rPr>
              <a:t>Once this is done, the </a:t>
            </a:r>
            <a:r>
              <a:rPr lang="sv-SE" sz="800" b="1" smtClean="0">
                <a:latin typeface="Arial" pitchFamily="34" charset="0"/>
                <a:cs typeface="Arial" pitchFamily="34" charset="0"/>
              </a:rPr>
              <a:t>sendmail.mc</a:t>
            </a:r>
            <a:r>
              <a:rPr lang="sv-SE" sz="800" smtClean="0">
                <a:latin typeface="Arial" pitchFamily="34" charset="0"/>
                <a:cs typeface="Arial" pitchFamily="34" charset="0"/>
              </a:rPr>
              <a:t> file needs to be processed and sendmail must be restarted. This step can be accomplished by running the script we created at the beginning of the chapter. </a:t>
            </a:r>
          </a:p>
          <a:p>
            <a:endParaRPr lang="sv-SE" sz="800" smtClean="0">
              <a:latin typeface="Arial" pitchFamily="34" charset="0"/>
              <a:cs typeface="Arial" pitchFamily="34" charset="0"/>
            </a:endParaRPr>
          </a:p>
          <a:p>
            <a:r>
              <a:rPr lang="sv-SE" sz="800" smtClean="0">
                <a:latin typeface="Arial" pitchFamily="34" charset="0"/>
                <a:cs typeface="Arial" pitchFamily="34" charset="0"/>
              </a:rPr>
              <a:t>All Linux systems have a virtual loopback interface that only lives in memory with an IP address of 127.0.0.1. As mail must be sent to a target IP address even when there is no NIC in the box, Sendmail therefore uses the loopback address to send mail between users on the same Linux server. To become a mail server, and not a mail client, Sendmail needs to be also configured to listen for messages on NIC interfaces.</a:t>
            </a:r>
          </a:p>
          <a:p>
            <a:endParaRPr lang="sv-SE" sz="800" smtClean="0">
              <a:latin typeface="Arial" pitchFamily="34" charset="0"/>
              <a:cs typeface="Arial" pitchFamily="34" charset="0"/>
            </a:endParaRPr>
          </a:p>
          <a:p>
            <a:r>
              <a:rPr lang="sv-SE" sz="800" smtClean="0">
                <a:latin typeface="Arial" pitchFamily="34" charset="0"/>
                <a:cs typeface="Arial" pitchFamily="34" charset="0"/>
              </a:rPr>
              <a:t>We can also see the interfaces on which Sendmail is listening with the "netstat" command.  Sendmail listens on TCP port 25, so we use "netstat" and "grep" for "25" to see a default configuration listening only on IP address 127.0.0.1 (loopback).</a:t>
            </a:r>
          </a:p>
          <a:p>
            <a:endParaRPr lang="sv-SE" sz="800" smtClean="0">
              <a:latin typeface="Arial" pitchFamily="34" charset="0"/>
              <a:cs typeface="Arial" pitchFamily="34" charset="0"/>
            </a:endParaRPr>
          </a:p>
        </p:txBody>
      </p:sp>
      <p:sp>
        <p:nvSpPr>
          <p:cNvPr id="22531"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289123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w="9525"/>
        </p:spPr>
        <p:txBody>
          <a:bodyPr/>
          <a:lstStyle/>
          <a:p>
            <a:r>
              <a:rPr lang="sv-SE" smtClean="0">
                <a:latin typeface="Arial" pitchFamily="34" charset="0"/>
                <a:cs typeface="Arial" pitchFamily="34" charset="0"/>
              </a:rPr>
              <a:t>If sendmail is only listening on the loopback interface you'll have to comment out the daemon_options line in the </a:t>
            </a:r>
            <a:r>
              <a:rPr lang="sv-SE" b="1" smtClean="0">
                <a:latin typeface="Arial" pitchFamily="34" charset="0"/>
                <a:cs typeface="Arial" pitchFamily="34" charset="0"/>
              </a:rPr>
              <a:t>/etc/mail/sendmail.mc</a:t>
            </a:r>
            <a:r>
              <a:rPr lang="sv-SE" smtClean="0">
                <a:latin typeface="Arial" pitchFamily="34" charset="0"/>
                <a:cs typeface="Arial" pitchFamily="34" charset="0"/>
              </a:rPr>
              <a:t> file with "dnl" statements. It is also good practice to take precautions against SPAM by not accepting mail from domains that don't exist by commenting out the "</a:t>
            </a:r>
            <a:r>
              <a:rPr lang="sv-SE" b="1" smtClean="0">
                <a:latin typeface="Arial" pitchFamily="34" charset="0"/>
                <a:cs typeface="Arial" pitchFamily="34" charset="0"/>
              </a:rPr>
              <a:t>accept_unresolvable_domains</a:t>
            </a:r>
            <a:r>
              <a:rPr lang="sv-SE" smtClean="0">
                <a:latin typeface="Arial" pitchFamily="34" charset="0"/>
                <a:cs typeface="Arial" pitchFamily="34" charset="0"/>
              </a:rPr>
              <a:t>" feature too. See the </a:t>
            </a:r>
            <a:r>
              <a:rPr lang="sv-SE" b="1" i="1" smtClean="0">
                <a:latin typeface="Arial" pitchFamily="34" charset="0"/>
                <a:cs typeface="Arial" pitchFamily="34" charset="0"/>
              </a:rPr>
              <a:t>italicized</a:t>
            </a:r>
            <a:r>
              <a:rPr lang="sv-SE" smtClean="0">
                <a:latin typeface="Arial" pitchFamily="34" charset="0"/>
                <a:cs typeface="Arial" pitchFamily="34" charset="0"/>
              </a:rPr>
              <a:t> lines in the example below.</a:t>
            </a:r>
          </a:p>
          <a:p>
            <a:endParaRPr lang="sv-SE" smtClean="0">
              <a:latin typeface="Arial" pitchFamily="34" charset="0"/>
              <a:cs typeface="Arial" pitchFamily="34" charset="0"/>
            </a:endParaRPr>
          </a:p>
          <a:p>
            <a:r>
              <a:rPr lang="sv-SE" smtClean="0">
                <a:latin typeface="Arial" pitchFamily="34" charset="0"/>
                <a:cs typeface="Arial" pitchFamily="34" charset="0"/>
              </a:rPr>
              <a:t>You need to be careful with the </a:t>
            </a:r>
            <a:r>
              <a:rPr lang="sv-SE" b="1" smtClean="0">
                <a:latin typeface="Arial" pitchFamily="34" charset="0"/>
                <a:cs typeface="Arial" pitchFamily="34" charset="0"/>
              </a:rPr>
              <a:t>accept_unresolvable_names</a:t>
            </a:r>
            <a:r>
              <a:rPr lang="sv-SE" smtClean="0">
                <a:latin typeface="Arial" pitchFamily="34" charset="0"/>
                <a:cs typeface="Arial" pitchFamily="34" charset="0"/>
              </a:rPr>
              <a:t> feature. In our sample network, </a:t>
            </a:r>
            <a:r>
              <a:rPr lang="sv-SE" b="1" smtClean="0">
                <a:latin typeface="Arial" pitchFamily="34" charset="0"/>
                <a:cs typeface="Arial" pitchFamily="34" charset="0"/>
              </a:rPr>
              <a:t>bigboy</a:t>
            </a:r>
            <a:r>
              <a:rPr lang="sv-SE" smtClean="0">
                <a:latin typeface="Arial" pitchFamily="34" charset="0"/>
                <a:cs typeface="Arial" pitchFamily="34" charset="0"/>
              </a:rPr>
              <a:t> the mail server will not accept email relayed from any of the other PCs on your network if they are not in DNS. The </a:t>
            </a:r>
            <a:r>
              <a:rPr lang="sv-SE" smtClean="0">
                <a:latin typeface="Arial" pitchFamily="34" charset="0"/>
                <a:cs typeface="Arial" pitchFamily="34" charset="0"/>
                <a:hlinkClick r:id="rId3"/>
              </a:rPr>
              <a:t>chapter on DNS</a:t>
            </a:r>
            <a:r>
              <a:rPr lang="sv-SE" smtClean="0">
                <a:latin typeface="Arial" pitchFamily="34" charset="0"/>
                <a:cs typeface="Arial" pitchFamily="34" charset="0"/>
              </a:rPr>
              <a:t> shows how to create your own internal domain just for this purpos</a:t>
            </a:r>
          </a:p>
        </p:txBody>
      </p:sp>
      <p:sp>
        <p:nvSpPr>
          <p:cNvPr id="23555"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3197117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w="9525"/>
        </p:spPr>
        <p:txBody>
          <a:bodyPr/>
          <a:lstStyle/>
          <a:p>
            <a:r>
              <a:rPr lang="sv-SE" smtClean="0">
                <a:latin typeface="Arial" pitchFamily="34" charset="0"/>
                <a:cs typeface="Arial" pitchFamily="34" charset="0"/>
              </a:rPr>
              <a:t>The mail server doesn't need a SMART_HOST entry in its sendmail.mc file and this must be commented out with a "dnl" at the beginning.</a:t>
            </a:r>
          </a:p>
          <a:p>
            <a:endParaRPr lang="sv-SE" smtClean="0">
              <a:latin typeface="Arial" pitchFamily="34" charset="0"/>
              <a:cs typeface="Arial" pitchFamily="34" charset="0"/>
            </a:endParaRPr>
          </a:p>
          <a:p>
            <a:r>
              <a:rPr lang="sv-SE" smtClean="0">
                <a:latin typeface="Arial" pitchFamily="34" charset="0"/>
                <a:cs typeface="Arial" pitchFamily="34" charset="0"/>
              </a:rPr>
              <a:t>Sendmail should start listening on all interfaces (0.0.0.0)</a:t>
            </a:r>
          </a:p>
          <a:p>
            <a:endParaRPr lang="sv-SE" smtClean="0">
              <a:latin typeface="Arial" pitchFamily="34" charset="0"/>
              <a:cs typeface="Arial" pitchFamily="34" charset="0"/>
            </a:endParaRPr>
          </a:p>
        </p:txBody>
      </p:sp>
      <p:sp>
        <p:nvSpPr>
          <p:cNvPr id="24579"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131087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w="9525"/>
        </p:spPr>
        <p:txBody>
          <a:bodyPr/>
          <a:lstStyle/>
          <a:p>
            <a:r>
              <a:rPr lang="sv-SE" smtClean="0">
                <a:latin typeface="Arial" pitchFamily="34" charset="0"/>
                <a:cs typeface="Arial" pitchFamily="34" charset="0"/>
              </a:rPr>
              <a:t>The sendmail.mc file can seem jumbled. To make it less cluttered I usually create two easily identifiable sections in it with all the custom commands I've ever added.</a:t>
            </a:r>
          </a:p>
          <a:p>
            <a:r>
              <a:rPr lang="sv-SE" smtClean="0">
                <a:latin typeface="Arial" pitchFamily="34" charset="0"/>
                <a:cs typeface="Arial" pitchFamily="34" charset="0"/>
              </a:rPr>
              <a:t>The first section is near the top where the FEATURE statements usually are, and the second section is at the very bottom.</a:t>
            </a:r>
          </a:p>
          <a:p>
            <a:endParaRPr lang="sv-SE" smtClean="0">
              <a:latin typeface="Arial" pitchFamily="34" charset="0"/>
              <a:cs typeface="Arial" pitchFamily="34" charset="0"/>
            </a:endParaRPr>
          </a:p>
          <a:p>
            <a:r>
              <a:rPr lang="sv-SE" smtClean="0">
                <a:latin typeface="Arial" pitchFamily="34" charset="0"/>
                <a:cs typeface="Arial" pitchFamily="34" charset="0"/>
              </a:rPr>
              <a:t>Sometimes sendmail will archive this file when you do a version upgrade. Having easily identifiable modifications in this file will make post upgrade reconfiguration much easier. Here is a sample:</a:t>
            </a:r>
          </a:p>
        </p:txBody>
      </p:sp>
      <p:sp>
        <p:nvSpPr>
          <p:cNvPr id="2560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491086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w="9525"/>
        </p:spPr>
        <p:txBody>
          <a:bodyPr/>
          <a:lstStyle/>
          <a:p>
            <a:r>
              <a:rPr lang="sv-SE" smtClean="0">
                <a:latin typeface="Arial" pitchFamily="34" charset="0"/>
                <a:cs typeface="Arial" pitchFamily="34" charset="0"/>
              </a:rPr>
              <a:t>The /etc/mail/relay-domains file is used to determine domains from which it will relay mail. The contents of the relay-domains file should be limited to those domains that can be trusted not to originate spam. By default, this file does not exist in a standard RedHat / Fedora install. In this case, all mail sent from my-super-duper-site.com and not destined for this mail server will be forwarded.</a:t>
            </a:r>
          </a:p>
          <a:p>
            <a:endParaRPr lang="sv-SE" smtClean="0">
              <a:latin typeface="Arial" pitchFamily="34" charset="0"/>
              <a:cs typeface="Arial" pitchFamily="34" charset="0"/>
            </a:endParaRPr>
          </a:p>
          <a:p>
            <a:r>
              <a:rPr lang="sv-SE" smtClean="0">
                <a:latin typeface="Arial" pitchFamily="34" charset="0"/>
                <a:cs typeface="Arial" pitchFamily="34" charset="0"/>
              </a:rPr>
              <a:t>One disadvantage of this file is that it can only control mail based on the source domain which can be spoofed by SPAM email servers. The </a:t>
            </a:r>
            <a:r>
              <a:rPr lang="sv-SE" b="1" smtClean="0">
                <a:latin typeface="Arial" pitchFamily="34" charset="0"/>
                <a:cs typeface="Arial" pitchFamily="34" charset="0"/>
              </a:rPr>
              <a:t>/etc/mail/access</a:t>
            </a:r>
            <a:r>
              <a:rPr lang="sv-SE" smtClean="0">
                <a:latin typeface="Arial" pitchFamily="34" charset="0"/>
                <a:cs typeface="Arial" pitchFamily="34" charset="0"/>
              </a:rPr>
              <a:t> file has more capabilities, such as restricting relaying by IP address or network range and is more commonly used. If you delete </a:t>
            </a:r>
            <a:r>
              <a:rPr lang="sv-SE" b="1" smtClean="0">
                <a:latin typeface="Arial" pitchFamily="34" charset="0"/>
                <a:cs typeface="Arial" pitchFamily="34" charset="0"/>
              </a:rPr>
              <a:t>/etc/mail/relay-domains</a:t>
            </a:r>
            <a:r>
              <a:rPr lang="sv-SE" smtClean="0">
                <a:latin typeface="Arial" pitchFamily="34" charset="0"/>
                <a:cs typeface="Arial" pitchFamily="34" charset="0"/>
              </a:rPr>
              <a:t>, then relay access is fully determined by the </a:t>
            </a:r>
            <a:r>
              <a:rPr lang="sv-SE" b="1" smtClean="0">
                <a:latin typeface="Arial" pitchFamily="34" charset="0"/>
                <a:cs typeface="Arial" pitchFamily="34" charset="0"/>
              </a:rPr>
              <a:t>/etc/mail/access</a:t>
            </a:r>
            <a:r>
              <a:rPr lang="sv-SE" smtClean="0">
                <a:latin typeface="Arial" pitchFamily="34" charset="0"/>
                <a:cs typeface="Arial" pitchFamily="34" charset="0"/>
              </a:rPr>
              <a:t> file.</a:t>
            </a:r>
          </a:p>
          <a:p>
            <a:endParaRPr lang="sv-SE" smtClean="0">
              <a:latin typeface="Arial" pitchFamily="34" charset="0"/>
              <a:cs typeface="Arial" pitchFamily="34" charset="0"/>
            </a:endParaRPr>
          </a:p>
          <a:p>
            <a:r>
              <a:rPr lang="sv-SE" smtClean="0">
                <a:latin typeface="Arial" pitchFamily="34" charset="0"/>
                <a:cs typeface="Arial" pitchFamily="34" charset="0"/>
              </a:rPr>
              <a:t>The sendmail script we configured at the beginning of the chapter will need to be run for these changes to take effect. </a:t>
            </a:r>
          </a:p>
          <a:p>
            <a:endParaRPr lang="sv-SE" smtClean="0">
              <a:latin typeface="Arial" pitchFamily="34" charset="0"/>
              <a:cs typeface="Arial" pitchFamily="34" charset="0"/>
            </a:endParaRPr>
          </a:p>
        </p:txBody>
      </p:sp>
      <p:sp>
        <p:nvSpPr>
          <p:cNvPr id="26627"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204367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8377" y="3852180"/>
            <a:ext cx="7790260" cy="1770745"/>
          </a:xfrm>
        </p:spPr>
        <p:txBody>
          <a:bodyPr/>
          <a:lstStyle>
            <a:lvl1pPr marL="0" indent="0" algn="ctr">
              <a:buNone/>
              <a:defRPr sz="2045">
                <a:solidFill>
                  <a:schemeClr val="accent1">
                    <a:lumMod val="50000"/>
                  </a:schemeClr>
                </a:solidFill>
              </a:defRPr>
            </a:lvl1pPr>
            <a:lvl2pPr marL="389534" indent="0" algn="ctr">
              <a:buNone/>
              <a:defRPr sz="1704"/>
            </a:lvl2pPr>
            <a:lvl3pPr marL="779069" indent="0" algn="ctr">
              <a:buNone/>
              <a:defRPr sz="1534"/>
            </a:lvl3pPr>
            <a:lvl4pPr marL="1168603" indent="0" algn="ctr">
              <a:buNone/>
              <a:defRPr sz="1363"/>
            </a:lvl4pPr>
            <a:lvl5pPr marL="1558138" indent="0" algn="ctr">
              <a:buNone/>
              <a:defRPr sz="1363"/>
            </a:lvl5pPr>
            <a:lvl6pPr marL="1947672" indent="0" algn="ctr">
              <a:buNone/>
              <a:defRPr sz="1363"/>
            </a:lvl6pPr>
            <a:lvl7pPr marL="2337206" indent="0" algn="ctr">
              <a:buNone/>
              <a:defRPr sz="1363"/>
            </a:lvl7pPr>
            <a:lvl8pPr marL="2726741" indent="0" algn="ctr">
              <a:buNone/>
              <a:defRPr sz="1363"/>
            </a:lvl8pPr>
            <a:lvl9pPr marL="3116275" indent="0" algn="ctr">
              <a:buNone/>
              <a:defRPr sz="1363"/>
            </a:lvl9pPr>
          </a:lstStyle>
          <a:p>
            <a:r>
              <a:rPr lang="en-US" smtClean="0"/>
              <a:t>Click to edit Master subtitle style</a:t>
            </a:r>
            <a:endParaRPr lang="en-IN" dirty="0"/>
          </a:p>
        </p:txBody>
      </p:sp>
    </p:spTree>
    <p:extLst>
      <p:ext uri="{BB962C8B-B14F-4D97-AF65-F5344CB8AC3E}">
        <p14:creationId xmlns:p14="http://schemas.microsoft.com/office/powerpoint/2010/main" val="274746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5"/>
          <p:cNvSpPr>
            <a:spLocks noGrp="1"/>
          </p:cNvSpPr>
          <p:nvPr>
            <p:ph type="sldNum" sz="quarter" idx="10"/>
          </p:nvPr>
        </p:nvSpPr>
        <p:spPr/>
        <p:txBody>
          <a:bodyPr/>
          <a:lstStyle>
            <a:lvl1pPr>
              <a:defRPr/>
            </a:lvl1pPr>
          </a:lstStyle>
          <a:p>
            <a:pPr>
              <a:defRPr/>
            </a:pPr>
            <a:fld id="{5C7D0013-7DCD-4585-96CB-CDE40291625F}" type="slidenum">
              <a:rPr lang="en-IN"/>
              <a:pPr>
                <a:defRPr/>
              </a:pPr>
              <a:t>‹#›</a:t>
            </a:fld>
            <a:endParaRPr lang="en-IN"/>
          </a:p>
        </p:txBody>
      </p:sp>
      <p:sp>
        <p:nvSpPr>
          <p:cNvPr id="5" name="Footer Placeholder 6"/>
          <p:cNvSpPr>
            <a:spLocks noGrp="1"/>
          </p:cNvSpPr>
          <p:nvPr>
            <p:ph type="ftr" sz="quarter" idx="11"/>
          </p:nvPr>
        </p:nvSpPr>
        <p:spPr>
          <a:xfrm>
            <a:off x="3440698" y="6797764"/>
            <a:ext cx="3505617" cy="390481"/>
          </a:xfrm>
          <a:prstGeom prst="rect">
            <a:avLst/>
          </a:prstGeom>
        </p:spPr>
        <p:txBody>
          <a:bodyPr/>
          <a:lstStyle>
            <a:lvl1pPr>
              <a:defRPr/>
            </a:lvl1pPr>
          </a:lstStyle>
          <a:p>
            <a:pPr>
              <a:defRPr/>
            </a:pPr>
            <a:endParaRPr lang="en-IN"/>
          </a:p>
        </p:txBody>
      </p:sp>
      <p:sp>
        <p:nvSpPr>
          <p:cNvPr id="6" name="Date Placeholder 7"/>
          <p:cNvSpPr>
            <a:spLocks noGrp="1"/>
          </p:cNvSpPr>
          <p:nvPr>
            <p:ph type="dt" sz="half" idx="12"/>
          </p:nvPr>
        </p:nvSpPr>
        <p:spPr>
          <a:xfrm>
            <a:off x="714107" y="6797764"/>
            <a:ext cx="2337078" cy="390481"/>
          </a:xfrm>
          <a:prstGeom prst="rect">
            <a:avLst/>
          </a:prstGeom>
        </p:spPr>
        <p:txBody>
          <a:bodyPr/>
          <a:lstStyle>
            <a:lvl1pPr>
              <a:defRPr/>
            </a:lvl1pPr>
          </a:lstStyle>
          <a:p>
            <a:pPr>
              <a:defRPr/>
            </a:pPr>
            <a:fld id="{A47F8F73-4D77-4BE5-9C14-0AE05246140F}" type="datetimeFigureOut">
              <a:rPr lang="en-IN"/>
              <a:pPr>
                <a:defRPr/>
              </a:pPr>
              <a:t>29-05-2016</a:t>
            </a:fld>
            <a:endParaRPr lang="en-IN"/>
          </a:p>
        </p:txBody>
      </p:sp>
    </p:spTree>
    <p:extLst>
      <p:ext uri="{BB962C8B-B14F-4D97-AF65-F5344CB8AC3E}">
        <p14:creationId xmlns:p14="http://schemas.microsoft.com/office/powerpoint/2010/main" val="180260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3206" y="390481"/>
            <a:ext cx="2239700" cy="62154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14107" y="390481"/>
            <a:ext cx="6589261" cy="6215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5"/>
          <p:cNvSpPr>
            <a:spLocks noGrp="1"/>
          </p:cNvSpPr>
          <p:nvPr>
            <p:ph type="sldNum" sz="quarter" idx="10"/>
          </p:nvPr>
        </p:nvSpPr>
        <p:spPr/>
        <p:txBody>
          <a:bodyPr/>
          <a:lstStyle>
            <a:lvl1pPr>
              <a:defRPr/>
            </a:lvl1pPr>
          </a:lstStyle>
          <a:p>
            <a:pPr>
              <a:defRPr/>
            </a:pPr>
            <a:fld id="{84E4A9E6-156D-4B6A-AE77-9B731F5580D6}" type="slidenum">
              <a:rPr lang="en-IN"/>
              <a:pPr>
                <a:defRPr/>
              </a:pPr>
              <a:t>‹#›</a:t>
            </a:fld>
            <a:endParaRPr lang="en-IN"/>
          </a:p>
        </p:txBody>
      </p:sp>
      <p:sp>
        <p:nvSpPr>
          <p:cNvPr id="5" name="Footer Placeholder 6"/>
          <p:cNvSpPr>
            <a:spLocks noGrp="1"/>
          </p:cNvSpPr>
          <p:nvPr>
            <p:ph type="ftr" sz="quarter" idx="11"/>
          </p:nvPr>
        </p:nvSpPr>
        <p:spPr>
          <a:xfrm>
            <a:off x="3440698" y="6797764"/>
            <a:ext cx="3505617" cy="390481"/>
          </a:xfrm>
          <a:prstGeom prst="rect">
            <a:avLst/>
          </a:prstGeom>
        </p:spPr>
        <p:txBody>
          <a:bodyPr/>
          <a:lstStyle>
            <a:lvl1pPr>
              <a:defRPr/>
            </a:lvl1pPr>
          </a:lstStyle>
          <a:p>
            <a:pPr>
              <a:defRPr/>
            </a:pPr>
            <a:endParaRPr lang="en-IN"/>
          </a:p>
        </p:txBody>
      </p:sp>
      <p:sp>
        <p:nvSpPr>
          <p:cNvPr id="6" name="Date Placeholder 7"/>
          <p:cNvSpPr>
            <a:spLocks noGrp="1"/>
          </p:cNvSpPr>
          <p:nvPr>
            <p:ph type="dt" sz="half" idx="12"/>
          </p:nvPr>
        </p:nvSpPr>
        <p:spPr>
          <a:xfrm>
            <a:off x="714107" y="6797764"/>
            <a:ext cx="2337078" cy="390481"/>
          </a:xfrm>
          <a:prstGeom prst="rect">
            <a:avLst/>
          </a:prstGeom>
        </p:spPr>
        <p:txBody>
          <a:bodyPr/>
          <a:lstStyle>
            <a:lvl1pPr>
              <a:defRPr/>
            </a:lvl1pPr>
          </a:lstStyle>
          <a:p>
            <a:pPr>
              <a:defRPr/>
            </a:pPr>
            <a:fld id="{1604DE1B-94CC-404C-B37D-EF1D3FC648E7}" type="datetimeFigureOut">
              <a:rPr lang="en-IN"/>
              <a:pPr>
                <a:defRPr/>
              </a:pPr>
              <a:t>29-05-2016</a:t>
            </a:fld>
            <a:endParaRPr lang="en-IN"/>
          </a:p>
        </p:txBody>
      </p:sp>
    </p:spTree>
    <p:extLst>
      <p:ext uri="{BB962C8B-B14F-4D97-AF65-F5344CB8AC3E}">
        <p14:creationId xmlns:p14="http://schemas.microsoft.com/office/powerpoint/2010/main" val="2889430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9463" y="2278063"/>
            <a:ext cx="8828087" cy="15732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557338" y="4156075"/>
            <a:ext cx="7272337" cy="18748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78884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99182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8697" y="1828470"/>
            <a:ext cx="8958799" cy="3050844"/>
          </a:xfrm>
        </p:spPr>
        <p:txBody>
          <a:bodyPr anchor="b"/>
          <a:lstStyle>
            <a:lvl1pPr>
              <a:defRPr sz="5112"/>
            </a:lvl1pPr>
          </a:lstStyle>
          <a:p>
            <a:r>
              <a:rPr lang="en-US" smtClean="0"/>
              <a:t>Click to edit Master title style</a:t>
            </a:r>
            <a:endParaRPr lang="en-IN"/>
          </a:p>
        </p:txBody>
      </p:sp>
      <p:sp>
        <p:nvSpPr>
          <p:cNvPr id="3" name="Text Placeholder 2"/>
          <p:cNvSpPr>
            <a:spLocks noGrp="1"/>
          </p:cNvSpPr>
          <p:nvPr>
            <p:ph type="body" idx="1"/>
          </p:nvPr>
        </p:nvSpPr>
        <p:spPr>
          <a:xfrm>
            <a:off x="708697" y="4908176"/>
            <a:ext cx="8958799" cy="1604367"/>
          </a:xfrm>
        </p:spPr>
        <p:txBody>
          <a:bodyPr/>
          <a:lstStyle>
            <a:lvl1pPr marL="0" indent="0">
              <a:buNone/>
              <a:defRPr sz="2045">
                <a:solidFill>
                  <a:schemeClr val="tx1">
                    <a:tint val="75000"/>
                  </a:schemeClr>
                </a:solidFill>
              </a:defRPr>
            </a:lvl1pPr>
            <a:lvl2pPr marL="389534" indent="0">
              <a:buNone/>
              <a:defRPr sz="1704">
                <a:solidFill>
                  <a:schemeClr val="tx1">
                    <a:tint val="75000"/>
                  </a:schemeClr>
                </a:solidFill>
              </a:defRPr>
            </a:lvl2pPr>
            <a:lvl3pPr marL="779069" indent="0">
              <a:buNone/>
              <a:defRPr sz="1534">
                <a:solidFill>
                  <a:schemeClr val="tx1">
                    <a:tint val="75000"/>
                  </a:schemeClr>
                </a:solidFill>
              </a:defRPr>
            </a:lvl3pPr>
            <a:lvl4pPr marL="1168603" indent="0">
              <a:buNone/>
              <a:defRPr sz="1363">
                <a:solidFill>
                  <a:schemeClr val="tx1">
                    <a:tint val="75000"/>
                  </a:schemeClr>
                </a:solidFill>
              </a:defRPr>
            </a:lvl4pPr>
            <a:lvl5pPr marL="1558138" indent="0">
              <a:buNone/>
              <a:defRPr sz="1363">
                <a:solidFill>
                  <a:schemeClr val="tx1">
                    <a:tint val="75000"/>
                  </a:schemeClr>
                </a:solidFill>
              </a:defRPr>
            </a:lvl5pPr>
            <a:lvl6pPr marL="1947672" indent="0">
              <a:buNone/>
              <a:defRPr sz="1363">
                <a:solidFill>
                  <a:schemeClr val="tx1">
                    <a:tint val="75000"/>
                  </a:schemeClr>
                </a:solidFill>
              </a:defRPr>
            </a:lvl6pPr>
            <a:lvl7pPr marL="2337206" indent="0">
              <a:buNone/>
              <a:defRPr sz="1363">
                <a:solidFill>
                  <a:schemeClr val="tx1">
                    <a:tint val="75000"/>
                  </a:schemeClr>
                </a:solidFill>
              </a:defRPr>
            </a:lvl7pPr>
            <a:lvl8pPr marL="2726741" indent="0">
              <a:buNone/>
              <a:defRPr sz="1363">
                <a:solidFill>
                  <a:schemeClr val="tx1">
                    <a:tint val="75000"/>
                  </a:schemeClr>
                </a:solidFill>
              </a:defRPr>
            </a:lvl8pPr>
            <a:lvl9pPr marL="3116275" indent="0">
              <a:buNone/>
              <a:defRPr sz="1363">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A01820A-516A-44C9-9404-CD64DC4FC9F9}" type="slidenum">
              <a:rPr lang="en-IN"/>
              <a:pPr>
                <a:defRPr/>
              </a:pPr>
              <a:t>‹#›</a:t>
            </a:fld>
            <a:endParaRPr lang="en-IN"/>
          </a:p>
        </p:txBody>
      </p:sp>
      <p:sp>
        <p:nvSpPr>
          <p:cNvPr id="5" name="Footer Placeholder 6"/>
          <p:cNvSpPr>
            <a:spLocks noGrp="1"/>
          </p:cNvSpPr>
          <p:nvPr>
            <p:ph type="ftr" sz="quarter" idx="11"/>
          </p:nvPr>
        </p:nvSpPr>
        <p:spPr>
          <a:xfrm>
            <a:off x="3440698" y="6797764"/>
            <a:ext cx="3505617" cy="390481"/>
          </a:xfrm>
          <a:prstGeom prst="rect">
            <a:avLst/>
          </a:prstGeom>
        </p:spPr>
        <p:txBody>
          <a:bodyPr/>
          <a:lstStyle>
            <a:lvl1pPr>
              <a:defRPr/>
            </a:lvl1pPr>
          </a:lstStyle>
          <a:p>
            <a:pPr>
              <a:defRPr/>
            </a:pPr>
            <a:endParaRPr lang="en-IN"/>
          </a:p>
        </p:txBody>
      </p:sp>
      <p:sp>
        <p:nvSpPr>
          <p:cNvPr id="6" name="Date Placeholder 7"/>
          <p:cNvSpPr>
            <a:spLocks noGrp="1"/>
          </p:cNvSpPr>
          <p:nvPr>
            <p:ph type="dt" sz="half" idx="12"/>
          </p:nvPr>
        </p:nvSpPr>
        <p:spPr>
          <a:xfrm>
            <a:off x="714107" y="6797764"/>
            <a:ext cx="2337078" cy="390481"/>
          </a:xfrm>
          <a:prstGeom prst="rect">
            <a:avLst/>
          </a:prstGeom>
        </p:spPr>
        <p:txBody>
          <a:bodyPr/>
          <a:lstStyle>
            <a:lvl1pPr>
              <a:defRPr/>
            </a:lvl1pPr>
          </a:lstStyle>
          <a:p>
            <a:pPr>
              <a:defRPr/>
            </a:pPr>
            <a:fld id="{929E1B5A-447D-4A24-93A3-50FA99E601DE}" type="datetimeFigureOut">
              <a:rPr lang="en-IN"/>
              <a:pPr>
                <a:defRPr/>
              </a:pPr>
              <a:t>29-05-2016</a:t>
            </a:fld>
            <a:endParaRPr lang="en-IN"/>
          </a:p>
        </p:txBody>
      </p:sp>
    </p:spTree>
    <p:extLst>
      <p:ext uri="{BB962C8B-B14F-4D97-AF65-F5344CB8AC3E}">
        <p14:creationId xmlns:p14="http://schemas.microsoft.com/office/powerpoint/2010/main" val="411222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714107" y="1952405"/>
            <a:ext cx="4414481" cy="4653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258425" y="1952405"/>
            <a:ext cx="4414481" cy="4653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5"/>
          <p:cNvSpPr>
            <a:spLocks noGrp="1"/>
          </p:cNvSpPr>
          <p:nvPr>
            <p:ph type="sldNum" sz="quarter" idx="10"/>
          </p:nvPr>
        </p:nvSpPr>
        <p:spPr/>
        <p:txBody>
          <a:bodyPr/>
          <a:lstStyle>
            <a:lvl1pPr>
              <a:defRPr/>
            </a:lvl1pPr>
          </a:lstStyle>
          <a:p>
            <a:pPr>
              <a:defRPr/>
            </a:pPr>
            <a:fld id="{2308AD38-0503-4E78-84D2-B06963737B12}" type="slidenum">
              <a:rPr lang="en-IN"/>
              <a:pPr>
                <a:defRPr/>
              </a:pPr>
              <a:t>‹#›</a:t>
            </a:fld>
            <a:endParaRPr lang="en-IN"/>
          </a:p>
        </p:txBody>
      </p:sp>
      <p:sp>
        <p:nvSpPr>
          <p:cNvPr id="6" name="Footer Placeholder 6"/>
          <p:cNvSpPr>
            <a:spLocks noGrp="1"/>
          </p:cNvSpPr>
          <p:nvPr>
            <p:ph type="ftr" sz="quarter" idx="11"/>
          </p:nvPr>
        </p:nvSpPr>
        <p:spPr>
          <a:xfrm>
            <a:off x="3440698" y="6797764"/>
            <a:ext cx="3505617" cy="390481"/>
          </a:xfrm>
          <a:prstGeom prst="rect">
            <a:avLst/>
          </a:prstGeom>
        </p:spPr>
        <p:txBody>
          <a:bodyPr/>
          <a:lstStyle>
            <a:lvl1pPr>
              <a:defRPr/>
            </a:lvl1pPr>
          </a:lstStyle>
          <a:p>
            <a:pPr>
              <a:defRPr/>
            </a:pPr>
            <a:endParaRPr lang="en-IN"/>
          </a:p>
        </p:txBody>
      </p:sp>
      <p:sp>
        <p:nvSpPr>
          <p:cNvPr id="7" name="Date Placeholder 7"/>
          <p:cNvSpPr>
            <a:spLocks noGrp="1"/>
          </p:cNvSpPr>
          <p:nvPr>
            <p:ph type="dt" sz="half" idx="12"/>
          </p:nvPr>
        </p:nvSpPr>
        <p:spPr>
          <a:xfrm>
            <a:off x="714107" y="6797764"/>
            <a:ext cx="2337078" cy="390481"/>
          </a:xfrm>
          <a:prstGeom prst="rect">
            <a:avLst/>
          </a:prstGeom>
        </p:spPr>
        <p:txBody>
          <a:bodyPr/>
          <a:lstStyle>
            <a:lvl1pPr>
              <a:defRPr/>
            </a:lvl1pPr>
          </a:lstStyle>
          <a:p>
            <a:pPr>
              <a:defRPr/>
            </a:pPr>
            <a:fld id="{080F3F06-4CC4-4472-A050-A0A7DD6CAC76}" type="datetimeFigureOut">
              <a:rPr lang="en-IN"/>
              <a:pPr>
                <a:defRPr/>
              </a:pPr>
              <a:t>29-05-2016</a:t>
            </a:fld>
            <a:endParaRPr lang="en-IN"/>
          </a:p>
        </p:txBody>
      </p:sp>
    </p:spTree>
    <p:extLst>
      <p:ext uri="{BB962C8B-B14F-4D97-AF65-F5344CB8AC3E}">
        <p14:creationId xmlns:p14="http://schemas.microsoft.com/office/powerpoint/2010/main" val="19705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460" y="390481"/>
            <a:ext cx="8958799" cy="1417616"/>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715460" y="1797910"/>
            <a:ext cx="4394193" cy="881128"/>
          </a:xfrm>
        </p:spPr>
        <p:txBody>
          <a:bodyPr anchor="b"/>
          <a:lstStyle>
            <a:lvl1pPr marL="0" indent="0">
              <a:buNone/>
              <a:defRPr sz="2045" b="1"/>
            </a:lvl1pPr>
            <a:lvl2pPr marL="389534" indent="0">
              <a:buNone/>
              <a:defRPr sz="1704" b="1"/>
            </a:lvl2pPr>
            <a:lvl3pPr marL="779069" indent="0">
              <a:buNone/>
              <a:defRPr sz="1534" b="1"/>
            </a:lvl3pPr>
            <a:lvl4pPr marL="1168603" indent="0">
              <a:buNone/>
              <a:defRPr sz="1363" b="1"/>
            </a:lvl4pPr>
            <a:lvl5pPr marL="1558138" indent="0">
              <a:buNone/>
              <a:defRPr sz="1363" b="1"/>
            </a:lvl5pPr>
            <a:lvl6pPr marL="1947672" indent="0">
              <a:buNone/>
              <a:defRPr sz="1363" b="1"/>
            </a:lvl6pPr>
            <a:lvl7pPr marL="2337206" indent="0">
              <a:buNone/>
              <a:defRPr sz="1363" b="1"/>
            </a:lvl7pPr>
            <a:lvl8pPr marL="2726741" indent="0">
              <a:buNone/>
              <a:defRPr sz="1363" b="1"/>
            </a:lvl8pPr>
            <a:lvl9pPr marL="3116275" indent="0">
              <a:buNone/>
              <a:defRPr sz="1363" b="1"/>
            </a:lvl9pPr>
          </a:lstStyle>
          <a:p>
            <a:pPr lvl="0"/>
            <a:r>
              <a:rPr lang="en-US" smtClean="0"/>
              <a:t>Click to edit Master text styles</a:t>
            </a:r>
          </a:p>
        </p:txBody>
      </p:sp>
      <p:sp>
        <p:nvSpPr>
          <p:cNvPr id="4" name="Content Placeholder 3"/>
          <p:cNvSpPr>
            <a:spLocks noGrp="1"/>
          </p:cNvSpPr>
          <p:nvPr>
            <p:ph sz="half" idx="2"/>
          </p:nvPr>
        </p:nvSpPr>
        <p:spPr>
          <a:xfrm>
            <a:off x="715460" y="2679039"/>
            <a:ext cx="4394193" cy="3940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258426" y="1797910"/>
            <a:ext cx="4415833" cy="881128"/>
          </a:xfrm>
        </p:spPr>
        <p:txBody>
          <a:bodyPr anchor="b"/>
          <a:lstStyle>
            <a:lvl1pPr marL="0" indent="0">
              <a:buNone/>
              <a:defRPr sz="2045" b="1"/>
            </a:lvl1pPr>
            <a:lvl2pPr marL="389534" indent="0">
              <a:buNone/>
              <a:defRPr sz="1704" b="1"/>
            </a:lvl2pPr>
            <a:lvl3pPr marL="779069" indent="0">
              <a:buNone/>
              <a:defRPr sz="1534" b="1"/>
            </a:lvl3pPr>
            <a:lvl4pPr marL="1168603" indent="0">
              <a:buNone/>
              <a:defRPr sz="1363" b="1"/>
            </a:lvl4pPr>
            <a:lvl5pPr marL="1558138" indent="0">
              <a:buNone/>
              <a:defRPr sz="1363" b="1"/>
            </a:lvl5pPr>
            <a:lvl6pPr marL="1947672" indent="0">
              <a:buNone/>
              <a:defRPr sz="1363" b="1"/>
            </a:lvl6pPr>
            <a:lvl7pPr marL="2337206" indent="0">
              <a:buNone/>
              <a:defRPr sz="1363" b="1"/>
            </a:lvl7pPr>
            <a:lvl8pPr marL="2726741" indent="0">
              <a:buNone/>
              <a:defRPr sz="1363" b="1"/>
            </a:lvl8pPr>
            <a:lvl9pPr marL="3116275" indent="0">
              <a:buNone/>
              <a:defRPr sz="1363" b="1"/>
            </a:lvl9pPr>
          </a:lstStyle>
          <a:p>
            <a:pPr lvl="0"/>
            <a:r>
              <a:rPr lang="en-US" smtClean="0"/>
              <a:t>Click to edit Master text styles</a:t>
            </a:r>
          </a:p>
        </p:txBody>
      </p:sp>
      <p:sp>
        <p:nvSpPr>
          <p:cNvPr id="6" name="Content Placeholder 5"/>
          <p:cNvSpPr>
            <a:spLocks noGrp="1"/>
          </p:cNvSpPr>
          <p:nvPr>
            <p:ph sz="quarter" idx="4"/>
          </p:nvPr>
        </p:nvSpPr>
        <p:spPr>
          <a:xfrm>
            <a:off x="5258426" y="2679039"/>
            <a:ext cx="4415833" cy="3940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5"/>
          <p:cNvSpPr>
            <a:spLocks noGrp="1"/>
          </p:cNvSpPr>
          <p:nvPr>
            <p:ph type="sldNum" sz="quarter" idx="10"/>
          </p:nvPr>
        </p:nvSpPr>
        <p:spPr/>
        <p:txBody>
          <a:bodyPr/>
          <a:lstStyle>
            <a:lvl1pPr>
              <a:defRPr/>
            </a:lvl1pPr>
          </a:lstStyle>
          <a:p>
            <a:pPr>
              <a:defRPr/>
            </a:pPr>
            <a:fld id="{627E3496-1DC3-4E91-A4C3-5EC410316CD3}" type="slidenum">
              <a:rPr lang="en-IN"/>
              <a:pPr>
                <a:defRPr/>
              </a:pPr>
              <a:t>‹#›</a:t>
            </a:fld>
            <a:endParaRPr lang="en-IN"/>
          </a:p>
        </p:txBody>
      </p:sp>
      <p:sp>
        <p:nvSpPr>
          <p:cNvPr id="8" name="Footer Placeholder 6"/>
          <p:cNvSpPr>
            <a:spLocks noGrp="1"/>
          </p:cNvSpPr>
          <p:nvPr>
            <p:ph type="ftr" sz="quarter" idx="11"/>
          </p:nvPr>
        </p:nvSpPr>
        <p:spPr>
          <a:xfrm>
            <a:off x="3440698" y="6797764"/>
            <a:ext cx="3505617" cy="390481"/>
          </a:xfrm>
          <a:prstGeom prst="rect">
            <a:avLst/>
          </a:prstGeom>
        </p:spPr>
        <p:txBody>
          <a:bodyPr/>
          <a:lstStyle>
            <a:lvl1pPr>
              <a:defRPr/>
            </a:lvl1pPr>
          </a:lstStyle>
          <a:p>
            <a:pPr>
              <a:defRPr/>
            </a:pPr>
            <a:endParaRPr lang="en-IN"/>
          </a:p>
        </p:txBody>
      </p:sp>
      <p:sp>
        <p:nvSpPr>
          <p:cNvPr id="9" name="Date Placeholder 7"/>
          <p:cNvSpPr>
            <a:spLocks noGrp="1"/>
          </p:cNvSpPr>
          <p:nvPr>
            <p:ph type="dt" sz="half" idx="12"/>
          </p:nvPr>
        </p:nvSpPr>
        <p:spPr>
          <a:xfrm>
            <a:off x="714107" y="6797764"/>
            <a:ext cx="2337078" cy="390481"/>
          </a:xfrm>
          <a:prstGeom prst="rect">
            <a:avLst/>
          </a:prstGeom>
        </p:spPr>
        <p:txBody>
          <a:bodyPr/>
          <a:lstStyle>
            <a:lvl1pPr>
              <a:defRPr/>
            </a:lvl1pPr>
          </a:lstStyle>
          <a:p>
            <a:pPr>
              <a:defRPr/>
            </a:pPr>
            <a:fld id="{33989224-04DA-4ED6-BF00-E8D5EE55002B}" type="datetimeFigureOut">
              <a:rPr lang="en-IN"/>
              <a:pPr>
                <a:defRPr/>
              </a:pPr>
              <a:t>29-05-2016</a:t>
            </a:fld>
            <a:endParaRPr lang="en-IN"/>
          </a:p>
        </p:txBody>
      </p:sp>
    </p:spTree>
    <p:extLst>
      <p:ext uri="{BB962C8B-B14F-4D97-AF65-F5344CB8AC3E}">
        <p14:creationId xmlns:p14="http://schemas.microsoft.com/office/powerpoint/2010/main" val="382783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a:spLocks noGrp="1"/>
          </p:cNvSpPr>
          <p:nvPr>
            <p:ph type="sldNum" sz="quarter" idx="10"/>
          </p:nvPr>
        </p:nvSpPr>
        <p:spPr/>
        <p:txBody>
          <a:bodyPr/>
          <a:lstStyle>
            <a:lvl1pPr>
              <a:defRPr/>
            </a:lvl1pPr>
          </a:lstStyle>
          <a:p>
            <a:pPr>
              <a:defRPr/>
            </a:pPr>
            <a:fld id="{B9457D89-00AA-4CD9-A665-B6AE083E34EE}" type="slidenum">
              <a:rPr lang="en-IN"/>
              <a:pPr>
                <a:defRPr/>
              </a:pPr>
              <a:t>‹#›</a:t>
            </a:fld>
            <a:endParaRPr lang="en-IN"/>
          </a:p>
        </p:txBody>
      </p:sp>
      <p:sp>
        <p:nvSpPr>
          <p:cNvPr id="4" name="Footer Placeholder 6"/>
          <p:cNvSpPr>
            <a:spLocks noGrp="1"/>
          </p:cNvSpPr>
          <p:nvPr>
            <p:ph type="ftr" sz="quarter" idx="11"/>
          </p:nvPr>
        </p:nvSpPr>
        <p:spPr>
          <a:xfrm>
            <a:off x="3440698" y="6797764"/>
            <a:ext cx="3505617" cy="390481"/>
          </a:xfrm>
          <a:prstGeom prst="rect">
            <a:avLst/>
          </a:prstGeom>
        </p:spPr>
        <p:txBody>
          <a:bodyPr/>
          <a:lstStyle>
            <a:lvl1pPr>
              <a:defRPr/>
            </a:lvl1pPr>
          </a:lstStyle>
          <a:p>
            <a:pPr>
              <a:defRPr/>
            </a:pPr>
            <a:endParaRPr lang="en-IN"/>
          </a:p>
        </p:txBody>
      </p:sp>
      <p:sp>
        <p:nvSpPr>
          <p:cNvPr id="5" name="Date Placeholder 7"/>
          <p:cNvSpPr>
            <a:spLocks noGrp="1"/>
          </p:cNvSpPr>
          <p:nvPr>
            <p:ph type="dt" sz="half" idx="12"/>
          </p:nvPr>
        </p:nvSpPr>
        <p:spPr>
          <a:xfrm>
            <a:off x="714107" y="6797764"/>
            <a:ext cx="2337078" cy="390481"/>
          </a:xfrm>
          <a:prstGeom prst="rect">
            <a:avLst/>
          </a:prstGeom>
        </p:spPr>
        <p:txBody>
          <a:bodyPr/>
          <a:lstStyle>
            <a:lvl1pPr>
              <a:defRPr/>
            </a:lvl1pPr>
          </a:lstStyle>
          <a:p>
            <a:pPr>
              <a:defRPr/>
            </a:pPr>
            <a:fld id="{FA1ABC8A-5364-45C7-AABD-124C5A74B106}" type="datetimeFigureOut">
              <a:rPr lang="en-IN"/>
              <a:pPr>
                <a:defRPr/>
              </a:pPr>
              <a:t>29-05-2016</a:t>
            </a:fld>
            <a:endParaRPr lang="en-IN"/>
          </a:p>
        </p:txBody>
      </p:sp>
    </p:spTree>
    <p:extLst>
      <p:ext uri="{BB962C8B-B14F-4D97-AF65-F5344CB8AC3E}">
        <p14:creationId xmlns:p14="http://schemas.microsoft.com/office/powerpoint/2010/main" val="34768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D77A420-AC60-4692-A7A3-495C63F855C1}" type="slidenum">
              <a:rPr lang="en-IN"/>
              <a:pPr>
                <a:defRPr/>
              </a:pPr>
              <a:t>‹#›</a:t>
            </a:fld>
            <a:endParaRPr lang="en-IN"/>
          </a:p>
        </p:txBody>
      </p:sp>
      <p:sp>
        <p:nvSpPr>
          <p:cNvPr id="3" name="Footer Placeholder 6"/>
          <p:cNvSpPr>
            <a:spLocks noGrp="1"/>
          </p:cNvSpPr>
          <p:nvPr>
            <p:ph type="ftr" sz="quarter" idx="11"/>
          </p:nvPr>
        </p:nvSpPr>
        <p:spPr>
          <a:xfrm>
            <a:off x="3440698" y="6797764"/>
            <a:ext cx="3505617" cy="390481"/>
          </a:xfrm>
          <a:prstGeom prst="rect">
            <a:avLst/>
          </a:prstGeom>
        </p:spPr>
        <p:txBody>
          <a:bodyPr/>
          <a:lstStyle>
            <a:lvl1pPr>
              <a:defRPr/>
            </a:lvl1pPr>
          </a:lstStyle>
          <a:p>
            <a:pPr>
              <a:defRPr/>
            </a:pPr>
            <a:endParaRPr lang="en-IN"/>
          </a:p>
        </p:txBody>
      </p:sp>
      <p:sp>
        <p:nvSpPr>
          <p:cNvPr id="4" name="Date Placeholder 7"/>
          <p:cNvSpPr>
            <a:spLocks noGrp="1"/>
          </p:cNvSpPr>
          <p:nvPr>
            <p:ph type="dt" sz="half" idx="12"/>
          </p:nvPr>
        </p:nvSpPr>
        <p:spPr>
          <a:xfrm>
            <a:off x="714107" y="6797764"/>
            <a:ext cx="2337078" cy="390481"/>
          </a:xfrm>
          <a:prstGeom prst="rect">
            <a:avLst/>
          </a:prstGeom>
        </p:spPr>
        <p:txBody>
          <a:bodyPr/>
          <a:lstStyle>
            <a:lvl1pPr>
              <a:defRPr/>
            </a:lvl1pPr>
          </a:lstStyle>
          <a:p>
            <a:pPr>
              <a:defRPr/>
            </a:pPr>
            <a:fld id="{F8DD949F-1220-4C7A-AC01-F7A2E48EF4DE}" type="datetimeFigureOut">
              <a:rPr lang="en-IN"/>
              <a:pPr>
                <a:defRPr/>
              </a:pPr>
              <a:t>29-05-2016</a:t>
            </a:fld>
            <a:endParaRPr lang="en-IN"/>
          </a:p>
        </p:txBody>
      </p:sp>
    </p:spTree>
    <p:extLst>
      <p:ext uri="{BB962C8B-B14F-4D97-AF65-F5344CB8AC3E}">
        <p14:creationId xmlns:p14="http://schemas.microsoft.com/office/powerpoint/2010/main" val="164137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5460" y="488950"/>
            <a:ext cx="3350082" cy="1711325"/>
          </a:xfrm>
        </p:spPr>
        <p:txBody>
          <a:bodyPr anchor="b"/>
          <a:lstStyle>
            <a:lvl1pPr>
              <a:defRPr sz="2726"/>
            </a:lvl1pPr>
          </a:lstStyle>
          <a:p>
            <a:r>
              <a:rPr lang="en-US" smtClean="0"/>
              <a:t>Click to edit Master title style</a:t>
            </a:r>
            <a:endParaRPr lang="en-IN"/>
          </a:p>
        </p:txBody>
      </p:sp>
      <p:sp>
        <p:nvSpPr>
          <p:cNvPr id="3" name="Content Placeholder 2"/>
          <p:cNvSpPr>
            <a:spLocks noGrp="1"/>
          </p:cNvSpPr>
          <p:nvPr>
            <p:ph idx="1"/>
          </p:nvPr>
        </p:nvSpPr>
        <p:spPr>
          <a:xfrm>
            <a:off x="4415834" y="1055997"/>
            <a:ext cx="5258425" cy="5212071"/>
          </a:xfrm>
        </p:spPr>
        <p:txBody>
          <a:bodyPr/>
          <a:lstStyle>
            <a:lvl1pPr>
              <a:defRPr sz="2726"/>
            </a:lvl1pPr>
            <a:lvl2pPr>
              <a:defRPr sz="2386"/>
            </a:lvl2pPr>
            <a:lvl3pPr>
              <a:defRPr sz="2045"/>
            </a:lvl3pPr>
            <a:lvl4pPr>
              <a:defRPr sz="1704"/>
            </a:lvl4pPr>
            <a:lvl5pPr>
              <a:defRPr sz="1704"/>
            </a:lvl5pPr>
            <a:lvl6pPr>
              <a:defRPr sz="1704"/>
            </a:lvl6pPr>
            <a:lvl7pPr>
              <a:defRPr sz="1704"/>
            </a:lvl7pPr>
            <a:lvl8pPr>
              <a:defRPr sz="1704"/>
            </a:lvl8pPr>
            <a:lvl9pPr>
              <a:defRPr sz="170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715460" y="2200275"/>
            <a:ext cx="3350082" cy="4076282"/>
          </a:xfrm>
        </p:spPr>
        <p:txBody>
          <a:bodyPr/>
          <a:lstStyle>
            <a:lvl1pPr marL="0" indent="0">
              <a:buNone/>
              <a:defRPr sz="1363"/>
            </a:lvl1pPr>
            <a:lvl2pPr marL="389534" indent="0">
              <a:buNone/>
              <a:defRPr sz="1193"/>
            </a:lvl2pPr>
            <a:lvl3pPr marL="779069" indent="0">
              <a:buNone/>
              <a:defRPr sz="1022"/>
            </a:lvl3pPr>
            <a:lvl4pPr marL="1168603" indent="0">
              <a:buNone/>
              <a:defRPr sz="852"/>
            </a:lvl4pPr>
            <a:lvl5pPr marL="1558138" indent="0">
              <a:buNone/>
              <a:defRPr sz="852"/>
            </a:lvl5pPr>
            <a:lvl6pPr marL="1947672" indent="0">
              <a:buNone/>
              <a:defRPr sz="852"/>
            </a:lvl6pPr>
            <a:lvl7pPr marL="2337206" indent="0">
              <a:buNone/>
              <a:defRPr sz="852"/>
            </a:lvl7pPr>
            <a:lvl8pPr marL="2726741" indent="0">
              <a:buNone/>
              <a:defRPr sz="852"/>
            </a:lvl8pPr>
            <a:lvl9pPr marL="3116275" indent="0">
              <a:buNone/>
              <a:defRPr sz="852"/>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FD688661-D4D9-4597-BE1A-C9E8C9679CA8}" type="slidenum">
              <a:rPr lang="en-IN"/>
              <a:pPr>
                <a:defRPr/>
              </a:pPr>
              <a:t>‹#›</a:t>
            </a:fld>
            <a:endParaRPr lang="en-IN"/>
          </a:p>
        </p:txBody>
      </p:sp>
      <p:sp>
        <p:nvSpPr>
          <p:cNvPr id="6" name="Footer Placeholder 6"/>
          <p:cNvSpPr>
            <a:spLocks noGrp="1"/>
          </p:cNvSpPr>
          <p:nvPr>
            <p:ph type="ftr" sz="quarter" idx="11"/>
          </p:nvPr>
        </p:nvSpPr>
        <p:spPr>
          <a:xfrm>
            <a:off x="3440698" y="6797764"/>
            <a:ext cx="3505617" cy="390481"/>
          </a:xfrm>
          <a:prstGeom prst="rect">
            <a:avLst/>
          </a:prstGeom>
        </p:spPr>
        <p:txBody>
          <a:bodyPr/>
          <a:lstStyle>
            <a:lvl1pPr>
              <a:defRPr/>
            </a:lvl1pPr>
          </a:lstStyle>
          <a:p>
            <a:pPr>
              <a:defRPr/>
            </a:pPr>
            <a:endParaRPr lang="en-IN"/>
          </a:p>
        </p:txBody>
      </p:sp>
      <p:sp>
        <p:nvSpPr>
          <p:cNvPr id="7" name="Date Placeholder 7"/>
          <p:cNvSpPr>
            <a:spLocks noGrp="1"/>
          </p:cNvSpPr>
          <p:nvPr>
            <p:ph type="dt" sz="half" idx="12"/>
          </p:nvPr>
        </p:nvSpPr>
        <p:spPr>
          <a:xfrm>
            <a:off x="714107" y="6797764"/>
            <a:ext cx="2337078" cy="390481"/>
          </a:xfrm>
          <a:prstGeom prst="rect">
            <a:avLst/>
          </a:prstGeom>
        </p:spPr>
        <p:txBody>
          <a:bodyPr/>
          <a:lstStyle>
            <a:lvl1pPr>
              <a:defRPr/>
            </a:lvl1pPr>
          </a:lstStyle>
          <a:p>
            <a:pPr>
              <a:defRPr/>
            </a:pPr>
            <a:fld id="{91BE6831-922F-4009-81C5-F177EFAE56F1}" type="datetimeFigureOut">
              <a:rPr lang="en-IN"/>
              <a:pPr>
                <a:defRPr/>
              </a:pPr>
              <a:t>29-05-2016</a:t>
            </a:fld>
            <a:endParaRPr lang="en-IN"/>
          </a:p>
        </p:txBody>
      </p:sp>
    </p:spTree>
    <p:extLst>
      <p:ext uri="{BB962C8B-B14F-4D97-AF65-F5344CB8AC3E}">
        <p14:creationId xmlns:p14="http://schemas.microsoft.com/office/powerpoint/2010/main" val="34413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5460" y="488950"/>
            <a:ext cx="3350082" cy="1711325"/>
          </a:xfrm>
        </p:spPr>
        <p:txBody>
          <a:bodyPr anchor="b"/>
          <a:lstStyle>
            <a:lvl1pPr>
              <a:defRPr sz="2726"/>
            </a:lvl1pPr>
          </a:lstStyle>
          <a:p>
            <a:r>
              <a:rPr lang="en-US" smtClean="0"/>
              <a:t>Click to edit Master title style</a:t>
            </a:r>
            <a:endParaRPr lang="en-IN"/>
          </a:p>
        </p:txBody>
      </p:sp>
      <p:sp>
        <p:nvSpPr>
          <p:cNvPr id="3" name="Picture Placeholder 2"/>
          <p:cNvSpPr>
            <a:spLocks noGrp="1"/>
          </p:cNvSpPr>
          <p:nvPr>
            <p:ph type="pic" idx="1"/>
          </p:nvPr>
        </p:nvSpPr>
        <p:spPr>
          <a:xfrm>
            <a:off x="4415834" y="1055997"/>
            <a:ext cx="5258425" cy="5212071"/>
          </a:xfrm>
        </p:spPr>
        <p:txBody>
          <a:bodyPr rtlCol="0">
            <a:normAutofit/>
          </a:bodyPr>
          <a:lstStyle>
            <a:lvl1pPr marL="0" indent="0">
              <a:buNone/>
              <a:defRPr sz="2726"/>
            </a:lvl1pPr>
            <a:lvl2pPr marL="389534" indent="0">
              <a:buNone/>
              <a:defRPr sz="2386"/>
            </a:lvl2pPr>
            <a:lvl3pPr marL="779069" indent="0">
              <a:buNone/>
              <a:defRPr sz="2045"/>
            </a:lvl3pPr>
            <a:lvl4pPr marL="1168603" indent="0">
              <a:buNone/>
              <a:defRPr sz="1704"/>
            </a:lvl4pPr>
            <a:lvl5pPr marL="1558138" indent="0">
              <a:buNone/>
              <a:defRPr sz="1704"/>
            </a:lvl5pPr>
            <a:lvl6pPr marL="1947672" indent="0">
              <a:buNone/>
              <a:defRPr sz="1704"/>
            </a:lvl6pPr>
            <a:lvl7pPr marL="2337206" indent="0">
              <a:buNone/>
              <a:defRPr sz="1704"/>
            </a:lvl7pPr>
            <a:lvl8pPr marL="2726741" indent="0">
              <a:buNone/>
              <a:defRPr sz="1704"/>
            </a:lvl8pPr>
            <a:lvl9pPr marL="3116275" indent="0">
              <a:buNone/>
              <a:defRPr sz="1704"/>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715460" y="2200275"/>
            <a:ext cx="3350082" cy="4076282"/>
          </a:xfrm>
        </p:spPr>
        <p:txBody>
          <a:bodyPr/>
          <a:lstStyle>
            <a:lvl1pPr marL="0" indent="0">
              <a:buNone/>
              <a:defRPr sz="1363"/>
            </a:lvl1pPr>
            <a:lvl2pPr marL="389534" indent="0">
              <a:buNone/>
              <a:defRPr sz="1193"/>
            </a:lvl2pPr>
            <a:lvl3pPr marL="779069" indent="0">
              <a:buNone/>
              <a:defRPr sz="1022"/>
            </a:lvl3pPr>
            <a:lvl4pPr marL="1168603" indent="0">
              <a:buNone/>
              <a:defRPr sz="852"/>
            </a:lvl4pPr>
            <a:lvl5pPr marL="1558138" indent="0">
              <a:buNone/>
              <a:defRPr sz="852"/>
            </a:lvl5pPr>
            <a:lvl6pPr marL="1947672" indent="0">
              <a:buNone/>
              <a:defRPr sz="852"/>
            </a:lvl6pPr>
            <a:lvl7pPr marL="2337206" indent="0">
              <a:buNone/>
              <a:defRPr sz="852"/>
            </a:lvl7pPr>
            <a:lvl8pPr marL="2726741" indent="0">
              <a:buNone/>
              <a:defRPr sz="852"/>
            </a:lvl8pPr>
            <a:lvl9pPr marL="3116275" indent="0">
              <a:buNone/>
              <a:defRPr sz="852"/>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403A0DF2-AA11-4B7C-A703-5A220D0E5FD7}" type="slidenum">
              <a:rPr lang="en-IN"/>
              <a:pPr>
                <a:defRPr/>
              </a:pPr>
              <a:t>‹#›</a:t>
            </a:fld>
            <a:endParaRPr lang="en-IN"/>
          </a:p>
        </p:txBody>
      </p:sp>
      <p:sp>
        <p:nvSpPr>
          <p:cNvPr id="6" name="Footer Placeholder 6"/>
          <p:cNvSpPr>
            <a:spLocks noGrp="1"/>
          </p:cNvSpPr>
          <p:nvPr>
            <p:ph type="ftr" sz="quarter" idx="11"/>
          </p:nvPr>
        </p:nvSpPr>
        <p:spPr>
          <a:xfrm>
            <a:off x="3440698" y="6797764"/>
            <a:ext cx="3505617" cy="390481"/>
          </a:xfrm>
          <a:prstGeom prst="rect">
            <a:avLst/>
          </a:prstGeom>
        </p:spPr>
        <p:txBody>
          <a:bodyPr/>
          <a:lstStyle>
            <a:lvl1pPr>
              <a:defRPr/>
            </a:lvl1pPr>
          </a:lstStyle>
          <a:p>
            <a:pPr>
              <a:defRPr/>
            </a:pPr>
            <a:endParaRPr lang="en-IN"/>
          </a:p>
        </p:txBody>
      </p:sp>
      <p:sp>
        <p:nvSpPr>
          <p:cNvPr id="7" name="Date Placeholder 7"/>
          <p:cNvSpPr>
            <a:spLocks noGrp="1"/>
          </p:cNvSpPr>
          <p:nvPr>
            <p:ph type="dt" sz="half" idx="12"/>
          </p:nvPr>
        </p:nvSpPr>
        <p:spPr>
          <a:xfrm>
            <a:off x="714107" y="6797764"/>
            <a:ext cx="2337078" cy="390481"/>
          </a:xfrm>
          <a:prstGeom prst="rect">
            <a:avLst/>
          </a:prstGeom>
        </p:spPr>
        <p:txBody>
          <a:bodyPr/>
          <a:lstStyle>
            <a:lvl1pPr>
              <a:defRPr/>
            </a:lvl1pPr>
          </a:lstStyle>
          <a:p>
            <a:pPr>
              <a:defRPr/>
            </a:pPr>
            <a:fld id="{054FC143-03C0-40DA-9EAC-BFA13E0F07F0}" type="datetimeFigureOut">
              <a:rPr lang="en-IN"/>
              <a:pPr>
                <a:defRPr/>
              </a:pPr>
              <a:t>29-05-2016</a:t>
            </a:fld>
            <a:endParaRPr lang="en-IN"/>
          </a:p>
        </p:txBody>
      </p:sp>
    </p:spTree>
    <p:extLst>
      <p:ext uri="{BB962C8B-B14F-4D97-AF65-F5344CB8AC3E}">
        <p14:creationId xmlns:p14="http://schemas.microsoft.com/office/powerpoint/2010/main" val="276576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14107" y="390481"/>
            <a:ext cx="8958799" cy="141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714107" y="1952405"/>
            <a:ext cx="8958799" cy="465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6" name="Slide Number Placeholder 5"/>
          <p:cNvSpPr>
            <a:spLocks noGrp="1"/>
          </p:cNvSpPr>
          <p:nvPr>
            <p:ph type="sldNum" sz="quarter" idx="4"/>
          </p:nvPr>
        </p:nvSpPr>
        <p:spPr>
          <a:xfrm>
            <a:off x="7335828" y="6797764"/>
            <a:ext cx="2337078" cy="390481"/>
          </a:xfrm>
          <a:prstGeom prst="rect">
            <a:avLst/>
          </a:prstGeom>
        </p:spPr>
        <p:txBody>
          <a:bodyPr vert="horz" lIns="91440" tIns="45720" rIns="91440" bIns="45720" rtlCol="0" anchor="ctr"/>
          <a:lstStyle>
            <a:lvl1pPr algn="r" eaLnBrk="1" fontAlgn="auto" hangingPunct="1">
              <a:spcBef>
                <a:spcPts val="0"/>
              </a:spcBef>
              <a:spcAft>
                <a:spcPts val="0"/>
              </a:spcAft>
              <a:defRPr sz="1022">
                <a:solidFill>
                  <a:schemeClr val="tx1">
                    <a:tint val="75000"/>
                  </a:schemeClr>
                </a:solidFill>
                <a:latin typeface="+mn-lt"/>
              </a:defRPr>
            </a:lvl1pPr>
          </a:lstStyle>
          <a:p>
            <a:pPr>
              <a:defRPr/>
            </a:pPr>
            <a:fld id="{76B7AFBB-E544-4D2D-9A47-0567CA87B1AD}" type="slidenum">
              <a:rPr lang="en-IN"/>
              <a:pPr>
                <a:defRPr/>
              </a:pPr>
              <a:t>‹#›</a:t>
            </a:fld>
            <a:endParaRPr lang="en-IN"/>
          </a:p>
        </p:txBody>
      </p:sp>
      <p:sp>
        <p:nvSpPr>
          <p:cNvPr id="9" name="Rectangle 8"/>
          <p:cNvSpPr/>
          <p:nvPr/>
        </p:nvSpPr>
        <p:spPr>
          <a:xfrm>
            <a:off x="0" y="0"/>
            <a:ext cx="10387013" cy="39048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Tree>
    <p:extLst>
      <p:ext uri="{BB962C8B-B14F-4D97-AF65-F5344CB8AC3E}">
        <p14:creationId xmlns:p14="http://schemas.microsoft.com/office/powerpoint/2010/main" val="3124703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749" kern="1200">
          <a:solidFill>
            <a:srgbClr val="FF0000"/>
          </a:solidFill>
          <a:latin typeface="+mj-lt"/>
          <a:ea typeface="+mj-ea"/>
          <a:cs typeface="+mj-cs"/>
        </a:defRPr>
      </a:lvl1pPr>
      <a:lvl2pPr algn="l" rtl="0" eaLnBrk="1" fontAlgn="base" hangingPunct="1">
        <a:lnSpc>
          <a:spcPct val="90000"/>
        </a:lnSpc>
        <a:spcBef>
          <a:spcPct val="0"/>
        </a:spcBef>
        <a:spcAft>
          <a:spcPct val="0"/>
        </a:spcAft>
        <a:defRPr sz="3749">
          <a:solidFill>
            <a:srgbClr val="FF0000"/>
          </a:solidFill>
          <a:latin typeface="Candara" panose="020E0502030303020204" pitchFamily="34" charset="0"/>
        </a:defRPr>
      </a:lvl2pPr>
      <a:lvl3pPr algn="l" rtl="0" eaLnBrk="1" fontAlgn="base" hangingPunct="1">
        <a:lnSpc>
          <a:spcPct val="90000"/>
        </a:lnSpc>
        <a:spcBef>
          <a:spcPct val="0"/>
        </a:spcBef>
        <a:spcAft>
          <a:spcPct val="0"/>
        </a:spcAft>
        <a:defRPr sz="3749">
          <a:solidFill>
            <a:srgbClr val="FF0000"/>
          </a:solidFill>
          <a:latin typeface="Candara" panose="020E0502030303020204" pitchFamily="34" charset="0"/>
        </a:defRPr>
      </a:lvl3pPr>
      <a:lvl4pPr algn="l" rtl="0" eaLnBrk="1" fontAlgn="base" hangingPunct="1">
        <a:lnSpc>
          <a:spcPct val="90000"/>
        </a:lnSpc>
        <a:spcBef>
          <a:spcPct val="0"/>
        </a:spcBef>
        <a:spcAft>
          <a:spcPct val="0"/>
        </a:spcAft>
        <a:defRPr sz="3749">
          <a:solidFill>
            <a:srgbClr val="FF0000"/>
          </a:solidFill>
          <a:latin typeface="Candara" panose="020E0502030303020204" pitchFamily="34" charset="0"/>
        </a:defRPr>
      </a:lvl4pPr>
      <a:lvl5pPr algn="l" rtl="0" eaLnBrk="1" fontAlgn="base" hangingPunct="1">
        <a:lnSpc>
          <a:spcPct val="90000"/>
        </a:lnSpc>
        <a:spcBef>
          <a:spcPct val="0"/>
        </a:spcBef>
        <a:spcAft>
          <a:spcPct val="0"/>
        </a:spcAft>
        <a:defRPr sz="3749">
          <a:solidFill>
            <a:srgbClr val="FF0000"/>
          </a:solidFill>
          <a:latin typeface="Candara" panose="020E0502030303020204" pitchFamily="34" charset="0"/>
        </a:defRPr>
      </a:lvl5pPr>
      <a:lvl6pPr marL="389534" algn="l" rtl="0" eaLnBrk="1" fontAlgn="base" hangingPunct="1">
        <a:lnSpc>
          <a:spcPct val="90000"/>
        </a:lnSpc>
        <a:spcBef>
          <a:spcPct val="0"/>
        </a:spcBef>
        <a:spcAft>
          <a:spcPct val="0"/>
        </a:spcAft>
        <a:defRPr sz="3749">
          <a:solidFill>
            <a:schemeClr val="tx1"/>
          </a:solidFill>
          <a:latin typeface="Candara" panose="020E0502030303020204" pitchFamily="34" charset="0"/>
        </a:defRPr>
      </a:lvl6pPr>
      <a:lvl7pPr marL="779069" algn="l" rtl="0" eaLnBrk="1" fontAlgn="base" hangingPunct="1">
        <a:lnSpc>
          <a:spcPct val="90000"/>
        </a:lnSpc>
        <a:spcBef>
          <a:spcPct val="0"/>
        </a:spcBef>
        <a:spcAft>
          <a:spcPct val="0"/>
        </a:spcAft>
        <a:defRPr sz="3749">
          <a:solidFill>
            <a:schemeClr val="tx1"/>
          </a:solidFill>
          <a:latin typeface="Candara" panose="020E0502030303020204" pitchFamily="34" charset="0"/>
        </a:defRPr>
      </a:lvl7pPr>
      <a:lvl8pPr marL="1168603" algn="l" rtl="0" eaLnBrk="1" fontAlgn="base" hangingPunct="1">
        <a:lnSpc>
          <a:spcPct val="90000"/>
        </a:lnSpc>
        <a:spcBef>
          <a:spcPct val="0"/>
        </a:spcBef>
        <a:spcAft>
          <a:spcPct val="0"/>
        </a:spcAft>
        <a:defRPr sz="3749">
          <a:solidFill>
            <a:schemeClr val="tx1"/>
          </a:solidFill>
          <a:latin typeface="Candara" panose="020E0502030303020204" pitchFamily="34" charset="0"/>
        </a:defRPr>
      </a:lvl8pPr>
      <a:lvl9pPr marL="1558138" algn="l" rtl="0" eaLnBrk="1" fontAlgn="base" hangingPunct="1">
        <a:lnSpc>
          <a:spcPct val="90000"/>
        </a:lnSpc>
        <a:spcBef>
          <a:spcPct val="0"/>
        </a:spcBef>
        <a:spcAft>
          <a:spcPct val="0"/>
        </a:spcAft>
        <a:defRPr sz="3749">
          <a:solidFill>
            <a:schemeClr val="tx1"/>
          </a:solidFill>
          <a:latin typeface="Candara" panose="020E0502030303020204" pitchFamily="34" charset="0"/>
        </a:defRPr>
      </a:lvl9pPr>
    </p:titleStyle>
    <p:bodyStyle>
      <a:lvl1pPr marL="194767" indent="-194767" algn="l" rtl="0" eaLnBrk="1" fontAlgn="base" hangingPunct="1">
        <a:lnSpc>
          <a:spcPct val="90000"/>
        </a:lnSpc>
        <a:spcBef>
          <a:spcPts val="852"/>
        </a:spcBef>
        <a:spcAft>
          <a:spcPct val="0"/>
        </a:spcAft>
        <a:buFont typeface="Arial" panose="020B0604020202020204" pitchFamily="34" charset="0"/>
        <a:buChar char="•"/>
        <a:defRPr sz="2386" kern="1200">
          <a:solidFill>
            <a:schemeClr val="tx1"/>
          </a:solidFill>
          <a:latin typeface="+mn-lt"/>
          <a:ea typeface="+mn-ea"/>
          <a:cs typeface="+mn-cs"/>
        </a:defRPr>
      </a:lvl1pPr>
      <a:lvl2pPr marL="584302" indent="-194767" algn="l" rtl="0" eaLnBrk="1" fontAlgn="base" hangingPunct="1">
        <a:lnSpc>
          <a:spcPct val="90000"/>
        </a:lnSpc>
        <a:spcBef>
          <a:spcPts val="426"/>
        </a:spcBef>
        <a:spcAft>
          <a:spcPct val="0"/>
        </a:spcAft>
        <a:buFont typeface="Arial" panose="020B0604020202020204" pitchFamily="34" charset="0"/>
        <a:buChar char="•"/>
        <a:defRPr sz="2045" kern="1200">
          <a:solidFill>
            <a:schemeClr val="tx1"/>
          </a:solidFill>
          <a:latin typeface="+mn-lt"/>
          <a:ea typeface="+mn-ea"/>
          <a:cs typeface="+mn-cs"/>
        </a:defRPr>
      </a:lvl2pPr>
      <a:lvl3pPr marL="973836" indent="-194767" algn="l" rtl="0" eaLnBrk="1" fontAlgn="base" hangingPunct="1">
        <a:lnSpc>
          <a:spcPct val="90000"/>
        </a:lnSpc>
        <a:spcBef>
          <a:spcPts val="426"/>
        </a:spcBef>
        <a:spcAft>
          <a:spcPct val="0"/>
        </a:spcAft>
        <a:buFont typeface="Arial" panose="020B0604020202020204" pitchFamily="34" charset="0"/>
        <a:buChar char="•"/>
        <a:defRPr sz="1704" kern="1200">
          <a:solidFill>
            <a:schemeClr val="tx1"/>
          </a:solidFill>
          <a:latin typeface="+mn-lt"/>
          <a:ea typeface="+mn-ea"/>
          <a:cs typeface="+mn-cs"/>
        </a:defRPr>
      </a:lvl3pPr>
      <a:lvl4pPr marL="1363370" indent="-194767" algn="l" rtl="0" eaLnBrk="1" fontAlgn="base" hangingPunct="1">
        <a:lnSpc>
          <a:spcPct val="90000"/>
        </a:lnSpc>
        <a:spcBef>
          <a:spcPts val="426"/>
        </a:spcBef>
        <a:spcAft>
          <a:spcPct val="0"/>
        </a:spcAft>
        <a:buFont typeface="Arial" panose="020B0604020202020204" pitchFamily="34" charset="0"/>
        <a:buChar char="•"/>
        <a:defRPr kern="1200">
          <a:solidFill>
            <a:schemeClr val="tx1"/>
          </a:solidFill>
          <a:latin typeface="+mn-lt"/>
          <a:ea typeface="+mn-ea"/>
          <a:cs typeface="+mn-cs"/>
        </a:defRPr>
      </a:lvl4pPr>
      <a:lvl5pPr marL="1752905" indent="-194767" algn="l" rtl="0" eaLnBrk="1" fontAlgn="base" hangingPunct="1">
        <a:lnSpc>
          <a:spcPct val="90000"/>
        </a:lnSpc>
        <a:spcBef>
          <a:spcPts val="426"/>
        </a:spcBef>
        <a:spcAft>
          <a:spcPct val="0"/>
        </a:spcAft>
        <a:buFont typeface="Arial" panose="020B0604020202020204" pitchFamily="34" charset="0"/>
        <a:buChar char="•"/>
        <a:defRPr kern="1200">
          <a:solidFill>
            <a:schemeClr val="tx1"/>
          </a:solidFill>
          <a:latin typeface="+mn-lt"/>
          <a:ea typeface="+mn-ea"/>
          <a:cs typeface="+mn-cs"/>
        </a:defRPr>
      </a:lvl5pPr>
      <a:lvl6pPr marL="2142439" indent="-194767" algn="l" defTabSz="779069" rtl="0" eaLnBrk="1" latinLnBrk="0" hangingPunct="1">
        <a:lnSpc>
          <a:spcPct val="90000"/>
        </a:lnSpc>
        <a:spcBef>
          <a:spcPts val="426"/>
        </a:spcBef>
        <a:buFont typeface="Arial" panose="020B0604020202020204" pitchFamily="34" charset="0"/>
        <a:buChar char="•"/>
        <a:defRPr sz="1534" kern="1200">
          <a:solidFill>
            <a:schemeClr val="tx1"/>
          </a:solidFill>
          <a:latin typeface="+mn-lt"/>
          <a:ea typeface="+mn-ea"/>
          <a:cs typeface="+mn-cs"/>
        </a:defRPr>
      </a:lvl6pPr>
      <a:lvl7pPr marL="2531974" indent="-194767" algn="l" defTabSz="779069" rtl="0" eaLnBrk="1" latinLnBrk="0" hangingPunct="1">
        <a:lnSpc>
          <a:spcPct val="90000"/>
        </a:lnSpc>
        <a:spcBef>
          <a:spcPts val="426"/>
        </a:spcBef>
        <a:buFont typeface="Arial" panose="020B0604020202020204" pitchFamily="34" charset="0"/>
        <a:buChar char="•"/>
        <a:defRPr sz="1534" kern="1200">
          <a:solidFill>
            <a:schemeClr val="tx1"/>
          </a:solidFill>
          <a:latin typeface="+mn-lt"/>
          <a:ea typeface="+mn-ea"/>
          <a:cs typeface="+mn-cs"/>
        </a:defRPr>
      </a:lvl7pPr>
      <a:lvl8pPr marL="2921508" indent="-194767" algn="l" defTabSz="779069" rtl="0" eaLnBrk="1" latinLnBrk="0" hangingPunct="1">
        <a:lnSpc>
          <a:spcPct val="90000"/>
        </a:lnSpc>
        <a:spcBef>
          <a:spcPts val="426"/>
        </a:spcBef>
        <a:buFont typeface="Arial" panose="020B0604020202020204" pitchFamily="34" charset="0"/>
        <a:buChar char="•"/>
        <a:defRPr sz="1534" kern="1200">
          <a:solidFill>
            <a:schemeClr val="tx1"/>
          </a:solidFill>
          <a:latin typeface="+mn-lt"/>
          <a:ea typeface="+mn-ea"/>
          <a:cs typeface="+mn-cs"/>
        </a:defRPr>
      </a:lvl8pPr>
      <a:lvl9pPr marL="3311042" indent="-194767" algn="l" defTabSz="779069" rtl="0" eaLnBrk="1" latinLnBrk="0" hangingPunct="1">
        <a:lnSpc>
          <a:spcPct val="90000"/>
        </a:lnSpc>
        <a:spcBef>
          <a:spcPts val="426"/>
        </a:spcBef>
        <a:buFont typeface="Arial" panose="020B0604020202020204" pitchFamily="34" charset="0"/>
        <a:buChar char="•"/>
        <a:defRPr sz="1534" kern="1200">
          <a:solidFill>
            <a:schemeClr val="tx1"/>
          </a:solidFill>
          <a:latin typeface="+mn-lt"/>
          <a:ea typeface="+mn-ea"/>
          <a:cs typeface="+mn-cs"/>
        </a:defRPr>
      </a:lvl9pPr>
    </p:bodyStyle>
    <p:otherStyle>
      <a:defPPr>
        <a:defRPr lang="en-US"/>
      </a:defPPr>
      <a:lvl1pPr marL="0" algn="l" defTabSz="779069" rtl="0" eaLnBrk="1" latinLnBrk="0" hangingPunct="1">
        <a:defRPr sz="1534" kern="1200">
          <a:solidFill>
            <a:schemeClr val="tx1"/>
          </a:solidFill>
          <a:latin typeface="+mn-lt"/>
          <a:ea typeface="+mn-ea"/>
          <a:cs typeface="+mn-cs"/>
        </a:defRPr>
      </a:lvl1pPr>
      <a:lvl2pPr marL="389534" algn="l" defTabSz="779069" rtl="0" eaLnBrk="1" latinLnBrk="0" hangingPunct="1">
        <a:defRPr sz="1534" kern="1200">
          <a:solidFill>
            <a:schemeClr val="tx1"/>
          </a:solidFill>
          <a:latin typeface="+mn-lt"/>
          <a:ea typeface="+mn-ea"/>
          <a:cs typeface="+mn-cs"/>
        </a:defRPr>
      </a:lvl2pPr>
      <a:lvl3pPr marL="779069" algn="l" defTabSz="779069" rtl="0" eaLnBrk="1" latinLnBrk="0" hangingPunct="1">
        <a:defRPr sz="1534" kern="1200">
          <a:solidFill>
            <a:schemeClr val="tx1"/>
          </a:solidFill>
          <a:latin typeface="+mn-lt"/>
          <a:ea typeface="+mn-ea"/>
          <a:cs typeface="+mn-cs"/>
        </a:defRPr>
      </a:lvl3pPr>
      <a:lvl4pPr marL="1168603" algn="l" defTabSz="779069" rtl="0" eaLnBrk="1" latinLnBrk="0" hangingPunct="1">
        <a:defRPr sz="1534" kern="1200">
          <a:solidFill>
            <a:schemeClr val="tx1"/>
          </a:solidFill>
          <a:latin typeface="+mn-lt"/>
          <a:ea typeface="+mn-ea"/>
          <a:cs typeface="+mn-cs"/>
        </a:defRPr>
      </a:lvl4pPr>
      <a:lvl5pPr marL="1558138" algn="l" defTabSz="779069" rtl="0" eaLnBrk="1" latinLnBrk="0" hangingPunct="1">
        <a:defRPr sz="1534" kern="1200">
          <a:solidFill>
            <a:schemeClr val="tx1"/>
          </a:solidFill>
          <a:latin typeface="+mn-lt"/>
          <a:ea typeface="+mn-ea"/>
          <a:cs typeface="+mn-cs"/>
        </a:defRPr>
      </a:lvl5pPr>
      <a:lvl6pPr marL="1947672" algn="l" defTabSz="779069" rtl="0" eaLnBrk="1" latinLnBrk="0" hangingPunct="1">
        <a:defRPr sz="1534" kern="1200">
          <a:solidFill>
            <a:schemeClr val="tx1"/>
          </a:solidFill>
          <a:latin typeface="+mn-lt"/>
          <a:ea typeface="+mn-ea"/>
          <a:cs typeface="+mn-cs"/>
        </a:defRPr>
      </a:lvl6pPr>
      <a:lvl7pPr marL="2337206" algn="l" defTabSz="779069" rtl="0" eaLnBrk="1" latinLnBrk="0" hangingPunct="1">
        <a:defRPr sz="1534" kern="1200">
          <a:solidFill>
            <a:schemeClr val="tx1"/>
          </a:solidFill>
          <a:latin typeface="+mn-lt"/>
          <a:ea typeface="+mn-ea"/>
          <a:cs typeface="+mn-cs"/>
        </a:defRPr>
      </a:lvl7pPr>
      <a:lvl8pPr marL="2726741" algn="l" defTabSz="779069" rtl="0" eaLnBrk="1" latinLnBrk="0" hangingPunct="1">
        <a:defRPr sz="1534" kern="1200">
          <a:solidFill>
            <a:schemeClr val="tx1"/>
          </a:solidFill>
          <a:latin typeface="+mn-lt"/>
          <a:ea typeface="+mn-ea"/>
          <a:cs typeface="+mn-cs"/>
        </a:defRPr>
      </a:lvl8pPr>
      <a:lvl9pPr marL="3116275" algn="l" defTabSz="779069" rtl="0" eaLnBrk="1" latinLnBrk="0" hangingPunct="1">
        <a:defRPr sz="15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user@mysit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Joe@[192.168.1.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79463" y="2278063"/>
            <a:ext cx="8828087" cy="589265"/>
          </a:xfrm>
        </p:spPr>
        <p:txBody>
          <a:bodyPr/>
          <a:lstStyle/>
          <a:p>
            <a:pPr eaLnBrk="1" hangingPunct="1"/>
            <a:r>
              <a:rPr lang="en-US" smtClean="0"/>
              <a:t>Introduction to Sendmail</a:t>
            </a:r>
          </a:p>
        </p:txBody>
      </p:sp>
      <p:sp>
        <p:nvSpPr>
          <p:cNvPr id="3075" name="Text Box 7"/>
          <p:cNvSpPr txBox="1">
            <a:spLocks noChangeArrowheads="1"/>
          </p:cNvSpPr>
          <p:nvPr/>
        </p:nvSpPr>
        <p:spPr bwMode="auto">
          <a:xfrm>
            <a:off x="952143" y="5052483"/>
            <a:ext cx="5453182" cy="379248"/>
          </a:xfrm>
          <a:prstGeom prst="rect">
            <a:avLst/>
          </a:prstGeom>
          <a:noFill/>
          <a:ln w="9525">
            <a:noFill/>
            <a:miter lim="800000"/>
            <a:headEnd/>
            <a:tailEnd/>
          </a:ln>
        </p:spPr>
        <p:txBody>
          <a:bodyPr lIns="101261" tIns="50630" rIns="101261" bIns="50630">
            <a:spAutoFit/>
          </a:bodyPr>
          <a:lstStyle/>
          <a:p>
            <a:pPr>
              <a:spcBef>
                <a:spcPct val="50000"/>
              </a:spcBef>
            </a:pPr>
            <a:r>
              <a:rPr lang="en-US">
                <a:latin typeface="Times New Roman" charset="0"/>
              </a:rPr>
              <a:t>The Internet’s Mail Transport Agent </a:t>
            </a: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noFill/>
        </p:spPr>
        <p:txBody>
          <a:bodyPr/>
          <a:lstStyle/>
          <a:p>
            <a:r>
              <a:rPr lang="sv-SE" smtClean="0">
                <a:solidFill>
                  <a:srgbClr val="008000"/>
                </a:solidFill>
                <a:cs typeface="Arial" pitchFamily="34" charset="0"/>
              </a:rPr>
              <a:t>Configuring Linux Mail Servers</a:t>
            </a:r>
          </a:p>
        </p:txBody>
      </p:sp>
      <p:sp>
        <p:nvSpPr>
          <p:cNvPr id="1028" name="Rectangle 3"/>
          <p:cNvSpPr>
            <a:spLocks noGrp="1" noChangeArrowheads="1"/>
          </p:cNvSpPr>
          <p:nvPr>
            <p:ph idx="1"/>
          </p:nvPr>
        </p:nvSpPr>
        <p:spPr>
          <a:noFill/>
        </p:spPr>
        <p:txBody>
          <a:bodyPr/>
          <a:lstStyle/>
          <a:p>
            <a:r>
              <a:rPr lang="sv-SE" sz="2000" dirty="0" smtClean="0"/>
              <a:t>Objectives</a:t>
            </a:r>
          </a:p>
          <a:p>
            <a:pPr lvl="1"/>
            <a:r>
              <a:rPr lang="sv-SE" sz="2000" dirty="0" smtClean="0">
                <a:cs typeface="Arial" pitchFamily="34" charset="0"/>
              </a:rPr>
              <a:t>This chapter will show you how to install and use Mailservers</a:t>
            </a:r>
          </a:p>
          <a:p>
            <a:r>
              <a:rPr lang="sv-SE" sz="2000" dirty="0" smtClean="0"/>
              <a:t>Contents</a:t>
            </a:r>
          </a:p>
          <a:p>
            <a:pPr lvl="1"/>
            <a:r>
              <a:rPr lang="sv-SE" sz="2000" dirty="0" smtClean="0">
                <a:cs typeface="Arial" pitchFamily="34" charset="0"/>
              </a:rPr>
              <a:t>An Overview Of How Sendmail Works</a:t>
            </a:r>
          </a:p>
          <a:p>
            <a:pPr lvl="1"/>
            <a:r>
              <a:rPr lang="sv-SE" sz="2000" dirty="0" smtClean="0">
                <a:cs typeface="Arial" pitchFamily="34" charset="0"/>
              </a:rPr>
              <a:t>Sendmail configruation files</a:t>
            </a:r>
          </a:p>
          <a:p>
            <a:pPr lvl="1"/>
            <a:r>
              <a:rPr lang="sv-SE" sz="2000" dirty="0" smtClean="0"/>
              <a:t>Relaying</a:t>
            </a:r>
          </a:p>
          <a:p>
            <a:pPr lvl="1"/>
            <a:r>
              <a:rPr lang="sv-SE" sz="2000" dirty="0" smtClean="0">
                <a:cs typeface="Arial" pitchFamily="34" charset="0"/>
              </a:rPr>
              <a:t>Sendmail Masquerading </a:t>
            </a:r>
          </a:p>
          <a:p>
            <a:pPr lvl="1"/>
            <a:r>
              <a:rPr lang="sv-SE" sz="2000" dirty="0" smtClean="0">
                <a:cs typeface="Arial" pitchFamily="34" charset="0"/>
              </a:rPr>
              <a:t>Using Sendmail to Change the Sender's Email Address</a:t>
            </a:r>
          </a:p>
          <a:p>
            <a:pPr lvl="1"/>
            <a:endParaRPr lang="sv-SE" sz="2000" dirty="0" smtClean="0"/>
          </a:p>
          <a:p>
            <a:r>
              <a:rPr lang="sv-SE" sz="2000" dirty="0" smtClean="0"/>
              <a:t>Practical</a:t>
            </a:r>
          </a:p>
          <a:p>
            <a:pPr lvl="1"/>
            <a:r>
              <a:rPr lang="sv-SE" sz="2000" dirty="0" smtClean="0"/>
              <a:t>Setting up mailserver</a:t>
            </a:r>
          </a:p>
        </p:txBody>
      </p:sp>
      <p:graphicFrame>
        <p:nvGraphicFramePr>
          <p:cNvPr id="1026" name="Object 4">
            <a:hlinkClick r:id="" action="ppaction://ole?verb=0"/>
          </p:cNvPr>
          <p:cNvGraphicFramePr>
            <a:graphicFrameLocks/>
          </p:cNvGraphicFramePr>
          <p:nvPr/>
        </p:nvGraphicFramePr>
        <p:xfrm>
          <a:off x="4267200" y="3886200"/>
          <a:ext cx="5505450" cy="3009900"/>
        </p:xfrm>
        <a:graphic>
          <a:graphicData uri="http://schemas.openxmlformats.org/presentationml/2006/ole">
            <mc:AlternateContent xmlns:mc="http://schemas.openxmlformats.org/markup-compatibility/2006">
              <mc:Choice xmlns:v="urn:schemas-microsoft-com:vml" Requires="v">
                <p:oleObj spid="_x0000_s1041" name="CorelDRAW!" r:id="rId4" imgW="5521320" imgH="3025440" progId="">
                  <p:embed/>
                </p:oleObj>
              </mc:Choice>
              <mc:Fallback>
                <p:oleObj name="CorelDRAW!" r:id="rId4" imgW="5521320" imgH="3025440"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886200"/>
                        <a:ext cx="5505450" cy="300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p:spPr>
        <p:txBody>
          <a:bodyPr/>
          <a:lstStyle/>
          <a:p>
            <a:r>
              <a:rPr lang="sv-SE" smtClean="0">
                <a:solidFill>
                  <a:srgbClr val="008000"/>
                </a:solidFill>
                <a:cs typeface="Arial" pitchFamily="34" charset="0"/>
              </a:rPr>
              <a:t>Getting SENDMAIL</a:t>
            </a:r>
          </a:p>
        </p:txBody>
      </p:sp>
      <p:sp>
        <p:nvSpPr>
          <p:cNvPr id="3075" name="Rectangle 3"/>
          <p:cNvSpPr>
            <a:spLocks noGrp="1" noChangeArrowheads="1"/>
          </p:cNvSpPr>
          <p:nvPr>
            <p:ph idx="1"/>
          </p:nvPr>
        </p:nvSpPr>
        <p:spPr>
          <a:noFill/>
        </p:spPr>
        <p:txBody>
          <a:bodyPr/>
          <a:lstStyle/>
          <a:p>
            <a:pPr>
              <a:lnSpc>
                <a:spcPct val="80000"/>
              </a:lnSpc>
            </a:pPr>
            <a:r>
              <a:rPr lang="sv-SE" sz="2000" dirty="0" smtClean="0">
                <a:cs typeface="Arial" pitchFamily="34" charset="0"/>
              </a:rPr>
              <a:t>Installing Sendmail</a:t>
            </a:r>
          </a:p>
          <a:p>
            <a:pPr lvl="1">
              <a:lnSpc>
                <a:spcPct val="80000"/>
              </a:lnSpc>
            </a:pPr>
            <a:r>
              <a:rPr lang="sv-SE" sz="2000" b="0" dirty="0" smtClean="0">
                <a:cs typeface="Arial" pitchFamily="34" charset="0"/>
              </a:rPr>
              <a:t>You will need to make sure that the </a:t>
            </a:r>
            <a:r>
              <a:rPr lang="sv-SE" sz="2000" dirty="0" smtClean="0">
                <a:cs typeface="Arial" pitchFamily="34" charset="0"/>
              </a:rPr>
              <a:t>sendmail</a:t>
            </a:r>
            <a:r>
              <a:rPr lang="sv-SE" sz="2000" b="0" dirty="0" smtClean="0">
                <a:cs typeface="Arial" pitchFamily="34" charset="0"/>
              </a:rPr>
              <a:t>, </a:t>
            </a:r>
            <a:r>
              <a:rPr lang="sv-SE" sz="2000" dirty="0" smtClean="0">
                <a:cs typeface="Arial" pitchFamily="34" charset="0"/>
              </a:rPr>
              <a:t>sendmail-cf</a:t>
            </a:r>
            <a:r>
              <a:rPr lang="sv-SE" sz="2000" b="0" dirty="0" smtClean="0">
                <a:cs typeface="Arial" pitchFamily="34" charset="0"/>
              </a:rPr>
              <a:t> and </a:t>
            </a:r>
            <a:r>
              <a:rPr lang="sv-SE" sz="2000" dirty="0" smtClean="0">
                <a:cs typeface="Arial" pitchFamily="34" charset="0"/>
              </a:rPr>
              <a:t>m4</a:t>
            </a:r>
            <a:r>
              <a:rPr lang="sv-SE" sz="2000" b="0" dirty="0" smtClean="0">
                <a:cs typeface="Arial" pitchFamily="34" charset="0"/>
              </a:rPr>
              <a:t> software RPMs are installed</a:t>
            </a:r>
            <a:r>
              <a:rPr lang="sv-SE" sz="2000" dirty="0" smtClean="0">
                <a:cs typeface="Arial" pitchFamily="34" charset="0"/>
              </a:rPr>
              <a:t>.</a:t>
            </a:r>
          </a:p>
          <a:p>
            <a:pPr lvl="1">
              <a:lnSpc>
                <a:spcPct val="80000"/>
              </a:lnSpc>
              <a:buFontTx/>
              <a:buNone/>
            </a:pPr>
            <a:r>
              <a:rPr lang="sv-SE" sz="2000" dirty="0" smtClean="0">
                <a:cs typeface="Arial" pitchFamily="34" charset="0"/>
              </a:rPr>
              <a:t>rpm –ivh sendmail-8.12.8-4.i386.rpm		(The client/server)</a:t>
            </a:r>
          </a:p>
          <a:p>
            <a:pPr lvl="1">
              <a:lnSpc>
                <a:spcPct val="80000"/>
              </a:lnSpc>
              <a:buFontTx/>
              <a:buNone/>
            </a:pPr>
            <a:r>
              <a:rPr lang="sv-SE" sz="2000" dirty="0" smtClean="0">
                <a:cs typeface="Arial" pitchFamily="34" charset="0"/>
              </a:rPr>
              <a:t>rpm –ivh sendmail-cf-8.12.8-4.i386.rpm		(Config files)</a:t>
            </a:r>
          </a:p>
          <a:p>
            <a:pPr lvl="1">
              <a:lnSpc>
                <a:spcPct val="80000"/>
              </a:lnSpc>
              <a:buFontTx/>
              <a:buNone/>
            </a:pPr>
            <a:r>
              <a:rPr lang="sv-SE" sz="2000" dirty="0" smtClean="0">
                <a:cs typeface="Arial" pitchFamily="34" charset="0"/>
              </a:rPr>
              <a:t>rpm –ivh sendmail-devel-8.12.8-4.i386.rpm		(Optional)</a:t>
            </a:r>
          </a:p>
          <a:p>
            <a:pPr lvl="1">
              <a:lnSpc>
                <a:spcPct val="80000"/>
              </a:lnSpc>
              <a:buFontTx/>
              <a:buNone/>
            </a:pPr>
            <a:r>
              <a:rPr lang="sv-SE" sz="2000" dirty="0" smtClean="0">
                <a:cs typeface="Arial" pitchFamily="34" charset="0"/>
              </a:rPr>
              <a:t>rpm –ivh sendmail-doc-8.12.8-4.i386.rpm		(Optional)</a:t>
            </a:r>
          </a:p>
          <a:p>
            <a:pPr lvl="1">
              <a:lnSpc>
                <a:spcPct val="80000"/>
              </a:lnSpc>
              <a:buFontTx/>
              <a:buNone/>
            </a:pPr>
            <a:endParaRPr lang="sv-SE" sz="2000" dirty="0" smtClean="0">
              <a:cs typeface="Arial" pitchFamily="34" charset="0"/>
            </a:endParaRPr>
          </a:p>
          <a:p>
            <a:pPr>
              <a:lnSpc>
                <a:spcPct val="80000"/>
              </a:lnSpc>
            </a:pPr>
            <a:r>
              <a:rPr lang="sv-SE" sz="2000" dirty="0" smtClean="0">
                <a:cs typeface="Arial" pitchFamily="34" charset="0"/>
              </a:rPr>
              <a:t>Starting/Stopping Sendmail</a:t>
            </a:r>
          </a:p>
          <a:p>
            <a:pPr lvl="1">
              <a:lnSpc>
                <a:spcPct val="80000"/>
              </a:lnSpc>
            </a:pPr>
            <a:r>
              <a:rPr lang="sv-SE" sz="2000" b="0" dirty="0" smtClean="0">
                <a:cs typeface="Arial" pitchFamily="34" charset="0"/>
              </a:rPr>
              <a:t>You can use the chkconfig command to get Sendmail configured to start at boot:</a:t>
            </a:r>
          </a:p>
          <a:p>
            <a:pPr lvl="1">
              <a:lnSpc>
                <a:spcPct val="80000"/>
              </a:lnSpc>
            </a:pPr>
            <a:endParaRPr lang="sv-SE" sz="2000" b="0" dirty="0" smtClean="0">
              <a:cs typeface="Arial" pitchFamily="34" charset="0"/>
            </a:endParaRPr>
          </a:p>
          <a:p>
            <a:pPr lvl="1">
              <a:lnSpc>
                <a:spcPct val="80000"/>
              </a:lnSpc>
            </a:pPr>
            <a:endParaRPr lang="sv-SE" sz="2000" b="0" dirty="0" smtClean="0">
              <a:cs typeface="Arial" pitchFamily="34" charset="0"/>
            </a:endParaRPr>
          </a:p>
          <a:p>
            <a:pPr lvl="1">
              <a:lnSpc>
                <a:spcPct val="80000"/>
              </a:lnSpc>
            </a:pPr>
            <a:r>
              <a:rPr lang="sv-SE" sz="2000" b="0" dirty="0" smtClean="0">
                <a:cs typeface="Arial" pitchFamily="34" charset="0"/>
              </a:rPr>
              <a:t>To start/stop/restart sendmail after booting</a:t>
            </a:r>
          </a:p>
          <a:p>
            <a:pPr lvl="1">
              <a:lnSpc>
                <a:spcPct val="80000"/>
              </a:lnSpc>
            </a:pPr>
            <a:endParaRPr lang="sv-SE" sz="2000" b="0" dirty="0" smtClean="0">
              <a:cs typeface="Arial" pitchFamily="34" charset="0"/>
            </a:endParaRPr>
          </a:p>
          <a:p>
            <a:pPr lvl="1">
              <a:lnSpc>
                <a:spcPct val="80000"/>
              </a:lnSpc>
            </a:pPr>
            <a:r>
              <a:rPr lang="sv-SE" sz="2000" b="0" dirty="0" smtClean="0">
                <a:cs typeface="Arial" pitchFamily="34" charset="0"/>
              </a:rPr>
              <a:t>You </a:t>
            </a:r>
            <a:r>
              <a:rPr lang="sv-SE" sz="2000" b="0" dirty="0" smtClean="0">
                <a:cs typeface="Arial" pitchFamily="34" charset="0"/>
              </a:rPr>
              <a:t>need to restart sendmail after changing sendmail.cf</a:t>
            </a:r>
            <a:endParaRPr lang="sv-SE" sz="2000" dirty="0" smtClean="0">
              <a:cs typeface="Arial" pitchFamily="34" charset="0"/>
            </a:endParaRPr>
          </a:p>
        </p:txBody>
      </p:sp>
      <p:sp>
        <p:nvSpPr>
          <p:cNvPr id="6149" name="Rectangle 5"/>
          <p:cNvSpPr>
            <a:spLocks noChangeArrowheads="1"/>
          </p:cNvSpPr>
          <p:nvPr/>
        </p:nvSpPr>
        <p:spPr bwMode="auto">
          <a:xfrm>
            <a:off x="3733800" y="4419600"/>
            <a:ext cx="3429000" cy="32543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b="0">
                <a:latin typeface="Courier New" pitchFamily="49" charset="0"/>
              </a:rPr>
              <a:t># </a:t>
            </a:r>
            <a:r>
              <a:rPr lang="sv-SE">
                <a:latin typeface="Courier New" pitchFamily="49" charset="0"/>
                <a:cs typeface="Courier New" pitchFamily="49" charset="0"/>
              </a:rPr>
              <a:t>chkconfig sendmail on</a:t>
            </a:r>
          </a:p>
        </p:txBody>
      </p:sp>
      <p:sp>
        <p:nvSpPr>
          <p:cNvPr id="6150" name="Rectangle 6"/>
          <p:cNvSpPr>
            <a:spLocks noChangeArrowheads="1"/>
          </p:cNvSpPr>
          <p:nvPr/>
        </p:nvSpPr>
        <p:spPr bwMode="auto">
          <a:xfrm>
            <a:off x="3810000" y="5410200"/>
            <a:ext cx="3810000" cy="8747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b="0">
                <a:latin typeface="Courier New" pitchFamily="49" charset="0"/>
              </a:rPr>
              <a:t># </a:t>
            </a:r>
            <a:r>
              <a:rPr lang="sv-SE">
                <a:latin typeface="Courier New" pitchFamily="49" charset="0"/>
                <a:cs typeface="Courier New" pitchFamily="49" charset="0"/>
              </a:rPr>
              <a:t>service sendmail start</a:t>
            </a:r>
          </a:p>
          <a:p>
            <a:pPr marL="457200" indent="-457200">
              <a:defRPr/>
            </a:pPr>
            <a:r>
              <a:rPr lang="sv-SE" b="0">
                <a:latin typeface="Courier New" pitchFamily="49" charset="0"/>
                <a:cs typeface="Courier New" pitchFamily="49" charset="0"/>
              </a:rPr>
              <a:t>#</a:t>
            </a:r>
            <a:r>
              <a:rPr lang="sv-SE">
                <a:latin typeface="Courier New" pitchFamily="49" charset="0"/>
                <a:cs typeface="Courier New" pitchFamily="49" charset="0"/>
              </a:rPr>
              <a:t> service sendmail stop</a:t>
            </a:r>
          </a:p>
          <a:p>
            <a:pPr marL="457200" indent="-457200">
              <a:defRPr/>
            </a:pPr>
            <a:r>
              <a:rPr lang="sv-SE" b="0">
                <a:latin typeface="Courier New" pitchFamily="49" charset="0"/>
                <a:cs typeface="Courier New" pitchFamily="49" charset="0"/>
              </a:rPr>
              <a:t>#</a:t>
            </a:r>
            <a:r>
              <a:rPr lang="sv-SE">
                <a:latin typeface="Courier New" pitchFamily="49" charset="0"/>
                <a:cs typeface="Courier New" pitchFamily="49" charset="0"/>
              </a:rPr>
              <a:t> service sendmail restart</a:t>
            </a: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sv-SE" smtClean="0">
                <a:solidFill>
                  <a:srgbClr val="008000"/>
                </a:solidFill>
                <a:cs typeface="Arial" pitchFamily="34" charset="0"/>
              </a:rPr>
              <a:t>The /etc/mail/sendmail.mc File</a:t>
            </a:r>
          </a:p>
        </p:txBody>
      </p:sp>
      <p:sp>
        <p:nvSpPr>
          <p:cNvPr id="4099" name="Rectangle 3"/>
          <p:cNvSpPr>
            <a:spLocks noGrp="1" noChangeArrowheads="1"/>
          </p:cNvSpPr>
          <p:nvPr>
            <p:ph idx="1"/>
          </p:nvPr>
        </p:nvSpPr>
        <p:spPr>
          <a:noFill/>
        </p:spPr>
        <p:txBody>
          <a:bodyPr/>
          <a:lstStyle/>
          <a:p>
            <a:r>
              <a:rPr lang="sv-SE" i="1" smtClean="0">
                <a:cs typeface="Arial" pitchFamily="34" charset="0"/>
              </a:rPr>
              <a:t>How to Put Comments in sendmal.mc</a:t>
            </a:r>
          </a:p>
          <a:p>
            <a:pPr lvl="1"/>
            <a:r>
              <a:rPr lang="sv-SE" b="0" smtClean="0">
                <a:cs typeface="Arial" pitchFamily="34" charset="0"/>
              </a:rPr>
              <a:t>The sendmail.mc file doesn't use the "#" for commenting, but instead uses the string "dnl".</a:t>
            </a:r>
            <a:r>
              <a:rPr lang="sv-SE" smtClean="0">
                <a:cs typeface="Arial" pitchFamily="34" charset="0"/>
              </a:rPr>
              <a:t> </a:t>
            </a:r>
          </a:p>
          <a:p>
            <a:pPr lvl="1"/>
            <a:endParaRPr lang="sv-SE" smtClean="0">
              <a:cs typeface="Courier New" pitchFamily="49" charset="0"/>
            </a:endParaRPr>
          </a:p>
          <a:p>
            <a:pPr lvl="1"/>
            <a:endParaRPr lang="sv-SE" smtClean="0">
              <a:cs typeface="Courier New" pitchFamily="49" charset="0"/>
            </a:endParaRPr>
          </a:p>
          <a:p>
            <a:endParaRPr lang="sv-SE" sz="1800" smtClean="0">
              <a:cs typeface="Courier New" pitchFamily="49" charset="0"/>
            </a:endParaRPr>
          </a:p>
          <a:p>
            <a:endParaRPr lang="sv-SE" sz="1800" smtClean="0">
              <a:cs typeface="Courier New" pitchFamily="49" charset="0"/>
            </a:endParaRPr>
          </a:p>
          <a:p>
            <a:endParaRPr lang="sv-SE" sz="1800" smtClean="0">
              <a:cs typeface="Courier New" pitchFamily="49" charset="0"/>
            </a:endParaRPr>
          </a:p>
          <a:p>
            <a:endParaRPr lang="sv-SE" sz="1800" smtClean="0">
              <a:cs typeface="Courier New" pitchFamily="49" charset="0"/>
            </a:endParaRPr>
          </a:p>
          <a:p>
            <a:endParaRPr lang="sv-SE" sz="1800" smtClean="0">
              <a:cs typeface="Courier New" pitchFamily="49" charset="0"/>
            </a:endParaRPr>
          </a:p>
          <a:p>
            <a:r>
              <a:rPr lang="sv-SE" smtClean="0">
                <a:cs typeface="Arial" pitchFamily="34" charset="0"/>
              </a:rPr>
              <a:t>Configuring the DNS for sendmail</a:t>
            </a:r>
          </a:p>
          <a:p>
            <a:pPr lvl="1"/>
            <a:r>
              <a:rPr lang="sv-SE" b="0" smtClean="0">
                <a:cs typeface="Arial" pitchFamily="34" charset="0"/>
              </a:rPr>
              <a:t>Make Your Mail Server The Mail Server For Your Domain in DNS</a:t>
            </a:r>
          </a:p>
          <a:p>
            <a:pPr lvl="1"/>
            <a:endParaRPr lang="sv-SE" b="0" smtClean="0">
              <a:cs typeface="Arial" pitchFamily="34" charset="0"/>
            </a:endParaRPr>
          </a:p>
          <a:p>
            <a:pPr lvl="1"/>
            <a:endParaRPr lang="sv-SE" b="0" smtClean="0">
              <a:cs typeface="Arial" pitchFamily="34" charset="0"/>
            </a:endParaRPr>
          </a:p>
          <a:p>
            <a:pPr lvl="1"/>
            <a:endParaRPr lang="sv-SE" smtClean="0">
              <a:latin typeface="Courier New" pitchFamily="49" charset="0"/>
              <a:cs typeface="Courier New" pitchFamily="49" charset="0"/>
            </a:endParaRPr>
          </a:p>
          <a:p>
            <a:pPr lvl="1"/>
            <a:endParaRPr lang="sv-SE" b="0" smtClean="0">
              <a:cs typeface="Arial" pitchFamily="34" charset="0"/>
            </a:endParaRPr>
          </a:p>
          <a:p>
            <a:pPr lvl="1"/>
            <a:endParaRPr lang="sv-SE" b="0" smtClean="0">
              <a:cs typeface="Courier New" pitchFamily="49" charset="0"/>
            </a:endParaRPr>
          </a:p>
        </p:txBody>
      </p:sp>
      <p:sp>
        <p:nvSpPr>
          <p:cNvPr id="8196" name="Rectangle 4"/>
          <p:cNvSpPr>
            <a:spLocks noChangeArrowheads="1"/>
          </p:cNvSpPr>
          <p:nvPr/>
        </p:nvSpPr>
        <p:spPr bwMode="auto">
          <a:xfrm>
            <a:off x="1524000" y="2286000"/>
            <a:ext cx="7391400" cy="19732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u="sng">
                <a:cs typeface="Arial" pitchFamily="34" charset="0"/>
              </a:rPr>
              <a:t>Disabled statements due to "dnl" commenting</a:t>
            </a:r>
            <a:endParaRPr lang="sv-SE">
              <a:cs typeface="Arial" pitchFamily="34" charset="0"/>
            </a:endParaRPr>
          </a:p>
          <a:p>
            <a:pPr marL="457200" indent="-457200">
              <a:defRPr/>
            </a:pPr>
            <a:r>
              <a:rPr lang="sv-SE" b="0">
                <a:cs typeface="Arial" pitchFamily="34" charset="0"/>
              </a:rPr>
              <a:t>dnl DAEMON_OPTIONS(`Port=smtp,Addr=127.0.0.1, Name=MTA')</a:t>
            </a:r>
          </a:p>
          <a:p>
            <a:pPr marL="457200" indent="-457200">
              <a:defRPr/>
            </a:pPr>
            <a:r>
              <a:rPr lang="sv-SE" b="0">
                <a:cs typeface="Arial" pitchFamily="34" charset="0"/>
              </a:rPr>
              <a:t>dnl # DAEMON_OPTIONS(`Port=smtp,Addr=127.0.0.1, Name=MTA')</a:t>
            </a:r>
          </a:p>
          <a:p>
            <a:pPr marL="457200" indent="-457200">
              <a:defRPr/>
            </a:pPr>
            <a:r>
              <a:rPr lang="sv-SE" u="sng">
                <a:cs typeface="Arial" pitchFamily="34" charset="0"/>
              </a:rPr>
              <a:t>Incorrectly disabled statement</a:t>
            </a:r>
            <a:endParaRPr lang="sv-SE">
              <a:cs typeface="Arial" pitchFamily="34" charset="0"/>
            </a:endParaRPr>
          </a:p>
          <a:p>
            <a:pPr marL="457200" indent="-457200">
              <a:defRPr/>
            </a:pPr>
            <a:r>
              <a:rPr lang="sv-SE" b="0">
                <a:cs typeface="Arial" pitchFamily="34" charset="0"/>
              </a:rPr>
              <a:t># DAEMON_OPTIONS(`Port=smtp,Addr=127.0.0.1, Name=MTA')</a:t>
            </a:r>
          </a:p>
          <a:p>
            <a:pPr marL="457200" indent="-457200">
              <a:defRPr/>
            </a:pPr>
            <a:r>
              <a:rPr lang="sv-SE" u="sng">
                <a:cs typeface="Arial" pitchFamily="34" charset="0"/>
              </a:rPr>
              <a:t>Active statement</a:t>
            </a:r>
            <a:endParaRPr lang="sv-SE">
              <a:cs typeface="Arial" pitchFamily="34" charset="0"/>
            </a:endParaRPr>
          </a:p>
          <a:p>
            <a:pPr marL="457200" indent="-457200">
              <a:defRPr/>
            </a:pPr>
            <a:r>
              <a:rPr lang="sv-SE" b="0">
                <a:cs typeface="Arial" pitchFamily="34" charset="0"/>
              </a:rPr>
              <a:t>DAEMON_OPTIONS(`Port=smtp,Addr=127.0.0.1, Name=MTA')</a:t>
            </a:r>
            <a:endParaRPr lang="sv-SE" b="0">
              <a:latin typeface="Courier New" pitchFamily="49" charset="0"/>
              <a:cs typeface="Courier New" pitchFamily="49" charset="0"/>
            </a:endParaRPr>
          </a:p>
        </p:txBody>
      </p:sp>
      <p:sp>
        <p:nvSpPr>
          <p:cNvPr id="8197" name="Rectangle 5"/>
          <p:cNvSpPr>
            <a:spLocks noChangeArrowheads="1"/>
          </p:cNvSpPr>
          <p:nvPr/>
        </p:nvSpPr>
        <p:spPr bwMode="auto">
          <a:xfrm>
            <a:off x="2438400" y="5334000"/>
            <a:ext cx="4419600" cy="32543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b="0">
                <a:latin typeface="Courier New" pitchFamily="49" charset="0"/>
                <a:cs typeface="Courier New" pitchFamily="49" charset="0"/>
              </a:rPr>
              <a:t>	IN MX 10	mail.my-site.com</a:t>
            </a:r>
          </a:p>
        </p:txBody>
      </p:sp>
      <p:sp>
        <p:nvSpPr>
          <p:cNvPr id="8198" name="Rectangle 6"/>
          <p:cNvSpPr>
            <a:spLocks noChangeArrowheads="1"/>
          </p:cNvSpPr>
          <p:nvPr/>
        </p:nvSpPr>
        <p:spPr bwMode="auto">
          <a:xfrm>
            <a:off x="2438400" y="5943600"/>
            <a:ext cx="5715000" cy="600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b="0">
                <a:latin typeface="Courier New" pitchFamily="49" charset="0"/>
                <a:cs typeface="Courier New" pitchFamily="49" charset="0"/>
              </a:rPr>
              <a:t>#</a:t>
            </a:r>
            <a:r>
              <a:rPr lang="sv-SE">
                <a:latin typeface="Courier New" pitchFamily="49" charset="0"/>
                <a:cs typeface="Courier New" pitchFamily="49" charset="0"/>
              </a:rPr>
              <a:t> host mail.my-site.com</a:t>
            </a:r>
          </a:p>
          <a:p>
            <a:pPr marL="457200" indent="-457200">
              <a:defRPr/>
            </a:pPr>
            <a:r>
              <a:rPr lang="sv-SE">
                <a:latin typeface="Courier New" pitchFamily="49" charset="0"/>
                <a:cs typeface="Courier New" pitchFamily="49" charset="0"/>
              </a:rPr>
              <a:t>mail.my-site.com has address 192.168.0.1</a:t>
            </a: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sv-SE" smtClean="0">
                <a:solidFill>
                  <a:srgbClr val="008000"/>
                </a:solidFill>
                <a:cs typeface="Arial" pitchFamily="34" charset="0"/>
              </a:rPr>
              <a:t>Sendmail &amp; name resolution</a:t>
            </a:r>
          </a:p>
        </p:txBody>
      </p:sp>
      <p:sp>
        <p:nvSpPr>
          <p:cNvPr id="5123" name="Rectangle 3"/>
          <p:cNvSpPr>
            <a:spLocks noGrp="1" noChangeArrowheads="1"/>
          </p:cNvSpPr>
          <p:nvPr>
            <p:ph idx="1"/>
          </p:nvPr>
        </p:nvSpPr>
        <p:spPr>
          <a:noFill/>
        </p:spPr>
        <p:txBody>
          <a:bodyPr/>
          <a:lstStyle/>
          <a:p>
            <a:r>
              <a:rPr lang="sv-SE" smtClean="0">
                <a:cs typeface="Arial" pitchFamily="34" charset="0"/>
              </a:rPr>
              <a:t>All hosts that are not the nameserver should have  /etc/resolv.conf file like this:</a:t>
            </a:r>
          </a:p>
          <a:p>
            <a:endParaRPr lang="sv-SE" smtClean="0">
              <a:cs typeface="Arial" pitchFamily="34" charset="0"/>
            </a:endParaRPr>
          </a:p>
          <a:p>
            <a:endParaRPr lang="sv-SE" smtClean="0">
              <a:cs typeface="Arial" pitchFamily="34" charset="0"/>
            </a:endParaRPr>
          </a:p>
          <a:p>
            <a:r>
              <a:rPr lang="sv-SE" smtClean="0">
                <a:cs typeface="Arial" pitchFamily="34" charset="0"/>
              </a:rPr>
              <a:t>And incorrectly configured resolv.conf </a:t>
            </a:r>
          </a:p>
          <a:p>
            <a:pPr lvl="1"/>
            <a:r>
              <a:rPr lang="sv-SE" b="0" smtClean="0">
                <a:cs typeface="Arial" pitchFamily="34" charset="0"/>
              </a:rPr>
              <a:t>file can lead to errors like this when running the m4</a:t>
            </a:r>
          </a:p>
          <a:p>
            <a:pPr lvl="1"/>
            <a:endParaRPr lang="sv-SE" b="0" smtClean="0">
              <a:cs typeface="Arial" pitchFamily="34" charset="0"/>
            </a:endParaRPr>
          </a:p>
          <a:p>
            <a:pPr lvl="1"/>
            <a:endParaRPr lang="sv-SE" b="0" smtClean="0">
              <a:cs typeface="Arial" pitchFamily="34" charset="0"/>
            </a:endParaRPr>
          </a:p>
          <a:p>
            <a:pPr lvl="1"/>
            <a:endParaRPr lang="sv-SE" b="0" smtClean="0">
              <a:cs typeface="Arial" pitchFamily="34" charset="0"/>
            </a:endParaRPr>
          </a:p>
          <a:p>
            <a:r>
              <a:rPr lang="sv-SE" smtClean="0">
                <a:cs typeface="Arial" pitchFamily="34" charset="0"/>
              </a:rPr>
              <a:t>The /etc/hosts File must have loopback address</a:t>
            </a:r>
          </a:p>
          <a:p>
            <a:pPr lvl="1"/>
            <a:endParaRPr lang="sv-SE" smtClean="0">
              <a:cs typeface="Arial" pitchFamily="34" charset="0"/>
            </a:endParaRPr>
          </a:p>
          <a:p>
            <a:endParaRPr lang="sv-SE" smtClean="0">
              <a:cs typeface="Arial" pitchFamily="34" charset="0"/>
            </a:endParaRPr>
          </a:p>
          <a:p>
            <a:pPr lvl="1"/>
            <a:endParaRPr lang="sv-SE" smtClean="0">
              <a:cs typeface="Arial" pitchFamily="34" charset="0"/>
            </a:endParaRPr>
          </a:p>
          <a:p>
            <a:pPr lvl="1"/>
            <a:endParaRPr lang="sv-SE" smtClean="0">
              <a:cs typeface="Arial" pitchFamily="34" charset="0"/>
            </a:endParaRPr>
          </a:p>
        </p:txBody>
      </p:sp>
      <p:sp>
        <p:nvSpPr>
          <p:cNvPr id="5124" name="Rectangle 4"/>
          <p:cNvSpPr>
            <a:spLocks noChangeArrowheads="1"/>
          </p:cNvSpPr>
          <p:nvPr/>
        </p:nvSpPr>
        <p:spPr bwMode="auto">
          <a:xfrm>
            <a:off x="758825" y="3452813"/>
            <a:ext cx="265113" cy="417512"/>
          </a:xfrm>
          <a:prstGeom prst="rect">
            <a:avLst/>
          </a:prstGeom>
          <a:noFill/>
          <a:ln w="25400">
            <a:noFill/>
            <a:miter lim="800000"/>
            <a:headEnd/>
            <a:tailEnd/>
          </a:ln>
        </p:spPr>
        <p:txBody>
          <a:bodyPr wrap="none" lIns="90488" tIns="44450" rIns="90488" bIns="44450">
            <a:spAutoFit/>
          </a:bodyPr>
          <a:lstStyle/>
          <a:p>
            <a:pPr>
              <a:lnSpc>
                <a:spcPct val="90000"/>
              </a:lnSpc>
            </a:pPr>
            <a:r>
              <a:rPr lang="sv-SE" sz="2400"/>
              <a:t> </a:t>
            </a:r>
          </a:p>
        </p:txBody>
      </p:sp>
      <p:sp>
        <p:nvSpPr>
          <p:cNvPr id="12293" name="Rectangle 5"/>
          <p:cNvSpPr>
            <a:spLocks noChangeArrowheads="1"/>
          </p:cNvSpPr>
          <p:nvPr/>
        </p:nvSpPr>
        <p:spPr bwMode="auto">
          <a:xfrm>
            <a:off x="5486400" y="1752600"/>
            <a:ext cx="3505200" cy="600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a:latin typeface="Courier New" pitchFamily="49" charset="0"/>
                <a:cs typeface="Courier New" pitchFamily="49" charset="0"/>
              </a:rPr>
              <a:t>domain my-site.com</a:t>
            </a:r>
          </a:p>
          <a:p>
            <a:pPr marL="457200" indent="-457200">
              <a:defRPr/>
            </a:pPr>
            <a:r>
              <a:rPr lang="sv-SE">
                <a:latin typeface="Courier New" pitchFamily="49" charset="0"/>
                <a:cs typeface="Courier New" pitchFamily="49" charset="0"/>
              </a:rPr>
              <a:t>nameserver 192.168.0.1</a:t>
            </a:r>
          </a:p>
        </p:txBody>
      </p:sp>
      <p:sp>
        <p:nvSpPr>
          <p:cNvPr id="12294" name="Rectangle 6"/>
          <p:cNvSpPr>
            <a:spLocks noChangeArrowheads="1"/>
          </p:cNvSpPr>
          <p:nvPr/>
        </p:nvSpPr>
        <p:spPr bwMode="auto">
          <a:xfrm>
            <a:off x="1219200" y="3733800"/>
            <a:ext cx="7620000" cy="600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a:latin typeface="Courier New" pitchFamily="49" charset="0"/>
                <a:cs typeface="Courier New" pitchFamily="49" charset="0"/>
              </a:rPr>
              <a:t>WARNING: local host name (smallfry) is not qualified; fix $j in config file</a:t>
            </a:r>
          </a:p>
        </p:txBody>
      </p:sp>
      <p:sp>
        <p:nvSpPr>
          <p:cNvPr id="12295" name="Rectangle 7"/>
          <p:cNvSpPr>
            <a:spLocks noChangeArrowheads="1"/>
          </p:cNvSpPr>
          <p:nvPr/>
        </p:nvSpPr>
        <p:spPr bwMode="auto">
          <a:xfrm>
            <a:off x="838200" y="5181600"/>
            <a:ext cx="8839200" cy="600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a:latin typeface="Courier New" pitchFamily="49" charset="0"/>
                <a:cs typeface="Courier New" pitchFamily="49" charset="0"/>
              </a:rPr>
              <a:t>127.0.0.1  bigboy.my-site.com  bigboy  localhost.localdomain \ localhost</a:t>
            </a: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34963"/>
            <a:ext cx="9015413" cy="522287"/>
          </a:xfrm>
          <a:noFill/>
        </p:spPr>
        <p:txBody>
          <a:bodyPr/>
          <a:lstStyle/>
          <a:p>
            <a:r>
              <a:rPr lang="sv-SE" sz="3200" smtClean="0">
                <a:solidFill>
                  <a:srgbClr val="008000"/>
                </a:solidFill>
                <a:cs typeface="Arial" pitchFamily="34" charset="0"/>
              </a:rPr>
              <a:t>How To Configure Linux Sendmail</a:t>
            </a:r>
          </a:p>
        </p:txBody>
      </p:sp>
      <p:sp>
        <p:nvSpPr>
          <p:cNvPr id="6147" name="Rectangle 3"/>
          <p:cNvSpPr>
            <a:spLocks noGrp="1" noChangeArrowheads="1"/>
          </p:cNvSpPr>
          <p:nvPr>
            <p:ph idx="1"/>
          </p:nvPr>
        </p:nvSpPr>
        <p:spPr>
          <a:noFill/>
        </p:spPr>
        <p:txBody>
          <a:bodyPr/>
          <a:lstStyle/>
          <a:p>
            <a:r>
              <a:rPr lang="sv-SE" smtClean="0">
                <a:cs typeface="Arial" pitchFamily="34" charset="0"/>
              </a:rPr>
              <a:t>All Linux mail clients in your home or company need to know which server is the mail server. </a:t>
            </a:r>
            <a:r>
              <a:rPr lang="sv-SE" sz="1800" b="0" smtClean="0"/>
              <a:t>	</a:t>
            </a:r>
            <a:endParaRPr lang="sv-SE" smtClean="0">
              <a:cs typeface="Arial" pitchFamily="34" charset="0"/>
            </a:endParaRPr>
          </a:p>
          <a:p>
            <a:pPr lvl="1"/>
            <a:r>
              <a:rPr lang="sv-SE" b="0" smtClean="0">
                <a:cs typeface="Arial" pitchFamily="34" charset="0"/>
              </a:rPr>
              <a:t>In /etc/mail/sendmail.mc file:</a:t>
            </a:r>
          </a:p>
          <a:p>
            <a:pPr>
              <a:buFontTx/>
              <a:buNone/>
            </a:pPr>
            <a:endParaRPr lang="sv-SE" smtClean="0">
              <a:cs typeface="Arial" pitchFamily="34" charset="0"/>
            </a:endParaRPr>
          </a:p>
          <a:p>
            <a:pPr>
              <a:buFontTx/>
              <a:buNone/>
            </a:pPr>
            <a:endParaRPr lang="sv-SE" smtClean="0">
              <a:cs typeface="Arial" pitchFamily="34" charset="0"/>
            </a:endParaRPr>
          </a:p>
          <a:p>
            <a:r>
              <a:rPr lang="sv-SE" smtClean="0">
                <a:cs typeface="Arial" pitchFamily="34" charset="0"/>
              </a:rPr>
              <a:t>Converting From a Mail Client to a Mail Server</a:t>
            </a:r>
          </a:p>
          <a:p>
            <a:pPr lvl="1"/>
            <a:r>
              <a:rPr lang="sv-SE" smtClean="0">
                <a:cs typeface="Arial" pitchFamily="34" charset="0"/>
              </a:rPr>
              <a:t>Determine Which NICs Sendmail Is Running On</a:t>
            </a:r>
          </a:p>
          <a:p>
            <a:pPr lvl="1"/>
            <a:r>
              <a:rPr lang="sv-SE" smtClean="0">
                <a:cs typeface="Arial" pitchFamily="34" charset="0"/>
              </a:rPr>
              <a:t>We can verify that sendmail is running by first using the pgrep command</a:t>
            </a:r>
          </a:p>
          <a:p>
            <a:pPr lvl="1"/>
            <a:endParaRPr lang="sv-SE" smtClean="0">
              <a:cs typeface="Arial" pitchFamily="34" charset="0"/>
            </a:endParaRPr>
          </a:p>
          <a:p>
            <a:pPr lvl="1"/>
            <a:endParaRPr lang="sv-SE" smtClean="0">
              <a:cs typeface="Arial" pitchFamily="34" charset="0"/>
            </a:endParaRPr>
          </a:p>
          <a:p>
            <a:pPr lvl="1"/>
            <a:endParaRPr lang="sv-SE" smtClean="0">
              <a:cs typeface="Arial" pitchFamily="34" charset="0"/>
            </a:endParaRPr>
          </a:p>
          <a:p>
            <a:pPr>
              <a:buFontTx/>
              <a:buNone/>
            </a:pPr>
            <a:endParaRPr lang="sv-SE" sz="1800" smtClean="0">
              <a:cs typeface="Arial" pitchFamily="34" charset="0"/>
            </a:endParaRPr>
          </a:p>
          <a:p>
            <a:pPr>
              <a:buFontTx/>
              <a:buNone/>
            </a:pPr>
            <a:endParaRPr lang="sv-SE" sz="1800" smtClean="0">
              <a:cs typeface="Arial" pitchFamily="34" charset="0"/>
            </a:endParaRPr>
          </a:p>
          <a:p>
            <a:endParaRPr lang="sv-SE" sz="1800" smtClean="0">
              <a:cs typeface="Arial" pitchFamily="34" charset="0"/>
            </a:endParaRPr>
          </a:p>
          <a:p>
            <a:pPr>
              <a:buFontTx/>
              <a:buNone/>
            </a:pPr>
            <a:endParaRPr lang="sv-SE" sz="1800" smtClean="0">
              <a:cs typeface="Arial" pitchFamily="34" charset="0"/>
            </a:endParaRPr>
          </a:p>
        </p:txBody>
      </p:sp>
      <p:sp>
        <p:nvSpPr>
          <p:cNvPr id="14345" name="Rectangle 9"/>
          <p:cNvSpPr>
            <a:spLocks noChangeArrowheads="1"/>
          </p:cNvSpPr>
          <p:nvPr/>
        </p:nvSpPr>
        <p:spPr bwMode="auto">
          <a:xfrm>
            <a:off x="1154906" y="3379049"/>
            <a:ext cx="5638800" cy="32543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dirty="0">
                <a:latin typeface="Courier New" pitchFamily="49" charset="0"/>
                <a:cs typeface="Courier New" pitchFamily="49" charset="0"/>
              </a:rPr>
              <a:t>define(`SMART_HOST',`mail.my-site.com')</a:t>
            </a:r>
          </a:p>
        </p:txBody>
      </p:sp>
      <p:sp>
        <p:nvSpPr>
          <p:cNvPr id="14346" name="Rectangle 10"/>
          <p:cNvSpPr>
            <a:spLocks noChangeArrowheads="1"/>
          </p:cNvSpPr>
          <p:nvPr/>
        </p:nvSpPr>
        <p:spPr bwMode="auto">
          <a:xfrm>
            <a:off x="1154906" y="5456569"/>
            <a:ext cx="6934200" cy="11493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b="0">
                <a:latin typeface="Courier New" pitchFamily="49" charset="0"/>
                <a:cs typeface="Courier New" pitchFamily="49" charset="0"/>
              </a:rPr>
              <a:t># </a:t>
            </a:r>
            <a:r>
              <a:rPr lang="sv-SE">
                <a:latin typeface="Courier New" pitchFamily="49" charset="0"/>
                <a:cs typeface="Courier New" pitchFamily="49" charset="0"/>
              </a:rPr>
              <a:t>pgrep sendmail</a:t>
            </a:r>
            <a:br>
              <a:rPr lang="sv-SE">
                <a:latin typeface="Courier New" pitchFamily="49" charset="0"/>
                <a:cs typeface="Courier New" pitchFamily="49" charset="0"/>
              </a:rPr>
            </a:br>
            <a:r>
              <a:rPr lang="sv-SE">
                <a:latin typeface="Courier New" pitchFamily="49" charset="0"/>
                <a:cs typeface="Courier New" pitchFamily="49" charset="0"/>
              </a:rPr>
              <a:t>22131</a:t>
            </a:r>
          </a:p>
          <a:p>
            <a:pPr marL="457200" indent="-457200">
              <a:defRPr/>
            </a:pPr>
            <a:r>
              <a:rPr lang="sv-SE" b="0">
                <a:latin typeface="Courier New" pitchFamily="49" charset="0"/>
                <a:cs typeface="Courier New" pitchFamily="49" charset="0"/>
              </a:rPr>
              <a:t>#</a:t>
            </a:r>
            <a:r>
              <a:rPr lang="sv-SE">
                <a:latin typeface="Courier New" pitchFamily="49" charset="0"/>
                <a:cs typeface="Courier New" pitchFamily="49" charset="0"/>
              </a:rPr>
              <a:t> netstat -an | grep :25 | grep tcp</a:t>
            </a:r>
          </a:p>
          <a:p>
            <a:pPr marL="457200" indent="-457200">
              <a:defRPr/>
            </a:pPr>
            <a:r>
              <a:rPr lang="sv-SE">
                <a:latin typeface="Courier New" pitchFamily="49" charset="0"/>
                <a:cs typeface="Courier New" pitchFamily="49" charset="0"/>
              </a:rPr>
              <a:t>tcp 0 0 127.0.0.1:25 0.0.0.0:* LISTEN </a:t>
            </a: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sv-SE" smtClean="0">
                <a:solidFill>
                  <a:srgbClr val="008000"/>
                </a:solidFill>
                <a:cs typeface="Arial" pitchFamily="34" charset="0"/>
              </a:rPr>
              <a:t>Convert the sendmail client to server</a:t>
            </a:r>
          </a:p>
        </p:txBody>
      </p:sp>
      <p:sp>
        <p:nvSpPr>
          <p:cNvPr id="7171" name="Rectangle 3"/>
          <p:cNvSpPr>
            <a:spLocks noGrp="1" noChangeArrowheads="1"/>
          </p:cNvSpPr>
          <p:nvPr>
            <p:ph idx="1"/>
          </p:nvPr>
        </p:nvSpPr>
        <p:spPr>
          <a:noFill/>
        </p:spPr>
        <p:txBody>
          <a:bodyPr/>
          <a:lstStyle/>
          <a:p>
            <a:pPr>
              <a:tabLst>
                <a:tab pos="2574925" algn="l"/>
              </a:tabLst>
            </a:pPr>
            <a:r>
              <a:rPr lang="sv-SE" smtClean="0">
                <a:cs typeface="Arial" pitchFamily="34" charset="0"/>
              </a:rPr>
              <a:t>Edit sendmail.mc To Make Sendmail Listen On All Interfaces</a:t>
            </a:r>
          </a:p>
          <a:p>
            <a:pPr>
              <a:tabLst>
                <a:tab pos="2574925" algn="l"/>
              </a:tabLst>
            </a:pPr>
            <a:endParaRPr lang="sv-SE" smtClean="0">
              <a:cs typeface="Arial" pitchFamily="34" charset="0"/>
            </a:endParaRPr>
          </a:p>
        </p:txBody>
      </p:sp>
      <p:sp>
        <p:nvSpPr>
          <p:cNvPr id="16389" name="Rectangle 5"/>
          <p:cNvSpPr>
            <a:spLocks noChangeArrowheads="1"/>
          </p:cNvSpPr>
          <p:nvPr/>
        </p:nvSpPr>
        <p:spPr bwMode="auto">
          <a:xfrm>
            <a:off x="926306" y="2447925"/>
            <a:ext cx="8534400" cy="44815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b="0" dirty="0">
                <a:latin typeface="Courier New" pitchFamily="49" charset="0"/>
                <a:cs typeface="Courier New" pitchFamily="49" charset="0"/>
              </a:rPr>
              <a:t>	</a:t>
            </a:r>
            <a:r>
              <a:rPr lang="sv-SE" sz="1600" b="0" dirty="0">
                <a:latin typeface="Courier New" pitchFamily="49" charset="0"/>
                <a:cs typeface="Courier New" pitchFamily="49" charset="0"/>
              </a:rPr>
              <a:t>dnl This changes sendmail to only listen on the loopback device 127.0.0.1</a:t>
            </a:r>
            <a:br>
              <a:rPr lang="sv-SE" sz="1600" b="0" dirty="0">
                <a:latin typeface="Courier New" pitchFamily="49" charset="0"/>
                <a:cs typeface="Courier New" pitchFamily="49" charset="0"/>
              </a:rPr>
            </a:br>
            <a:r>
              <a:rPr lang="sv-SE" sz="1600" b="0" dirty="0">
                <a:latin typeface="Courier New" pitchFamily="49" charset="0"/>
                <a:cs typeface="Courier New" pitchFamily="49" charset="0"/>
              </a:rPr>
              <a:t>dnl and not on any other network devices. Comment this out if you want</a:t>
            </a:r>
            <a:br>
              <a:rPr lang="sv-SE" sz="1600" b="0" dirty="0">
                <a:latin typeface="Courier New" pitchFamily="49" charset="0"/>
                <a:cs typeface="Courier New" pitchFamily="49" charset="0"/>
              </a:rPr>
            </a:br>
            <a:r>
              <a:rPr lang="sv-SE" sz="1600" b="0" dirty="0">
                <a:latin typeface="Courier New" pitchFamily="49" charset="0"/>
                <a:cs typeface="Courier New" pitchFamily="49" charset="0"/>
              </a:rPr>
              <a:t>dnl to accept email over the network.</a:t>
            </a:r>
          </a:p>
          <a:p>
            <a:pPr marL="457200" indent="-457200">
              <a:defRPr/>
            </a:pPr>
            <a:r>
              <a:rPr lang="sv-SE" sz="1600" b="0" dirty="0">
                <a:latin typeface="Courier New" pitchFamily="49" charset="0"/>
                <a:cs typeface="Courier New" pitchFamily="49" charset="0"/>
              </a:rPr>
              <a:t>-&gt; </a:t>
            </a:r>
            <a:r>
              <a:rPr lang="sv-SE" sz="1600" i="1" dirty="0">
                <a:solidFill>
                  <a:srgbClr val="FF0000"/>
                </a:solidFill>
                <a:latin typeface="Courier New" pitchFamily="49" charset="0"/>
                <a:cs typeface="Courier New" pitchFamily="49" charset="0"/>
              </a:rPr>
              <a:t>dnl DAEMON_OPTIONS(`Port=smtp,Addr=mail.my-site.com, Name=MTA')</a:t>
            </a:r>
            <a:r>
              <a:rPr lang="sv-SE" sz="1600" dirty="0">
                <a:solidFill>
                  <a:srgbClr val="FF0000"/>
                </a:solidFill>
                <a:latin typeface="Courier New" pitchFamily="49" charset="0"/>
                <a:cs typeface="Courier New" pitchFamily="49" charset="0"/>
              </a:rPr>
              <a:t/>
            </a:r>
            <a:br>
              <a:rPr lang="sv-SE" sz="1600" dirty="0">
                <a:solidFill>
                  <a:srgbClr val="FF0000"/>
                </a:solidFill>
                <a:latin typeface="Courier New" pitchFamily="49" charset="0"/>
                <a:cs typeface="Courier New" pitchFamily="49" charset="0"/>
              </a:rPr>
            </a:br>
            <a:r>
              <a:rPr lang="sv-SE" sz="1600" b="0" dirty="0">
                <a:latin typeface="Courier New" pitchFamily="49" charset="0"/>
                <a:cs typeface="Courier New" pitchFamily="49" charset="0"/>
              </a:rPr>
              <a:t>dnl NOTE: binding both IPv4 and IPv6 daemon to the same port requires</a:t>
            </a:r>
            <a:br>
              <a:rPr lang="sv-SE" sz="1600" b="0" dirty="0">
                <a:latin typeface="Courier New" pitchFamily="49" charset="0"/>
                <a:cs typeface="Courier New" pitchFamily="49" charset="0"/>
              </a:rPr>
            </a:br>
            <a:r>
              <a:rPr lang="sv-SE" sz="1600" b="0" dirty="0">
                <a:latin typeface="Courier New" pitchFamily="49" charset="0"/>
                <a:cs typeface="Courier New" pitchFamily="49" charset="0"/>
              </a:rPr>
              <a:t>dnl a kernel patch</a:t>
            </a:r>
            <a:br>
              <a:rPr lang="sv-SE" sz="1600" b="0" dirty="0">
                <a:latin typeface="Courier New" pitchFamily="49" charset="0"/>
                <a:cs typeface="Courier New" pitchFamily="49" charset="0"/>
              </a:rPr>
            </a:br>
            <a:r>
              <a:rPr lang="sv-SE" sz="1600" b="0" dirty="0">
                <a:latin typeface="Courier New" pitchFamily="49" charset="0"/>
                <a:cs typeface="Courier New" pitchFamily="49" charset="0"/>
              </a:rPr>
              <a:t>dnl DAEMON_OPTIONS(`port=smtp,Addr=::1, Name=MTA-v6, Family=inet6')</a:t>
            </a:r>
            <a:br>
              <a:rPr lang="sv-SE" sz="1600" b="0" dirty="0">
                <a:latin typeface="Courier New" pitchFamily="49" charset="0"/>
                <a:cs typeface="Courier New" pitchFamily="49" charset="0"/>
              </a:rPr>
            </a:br>
            <a:r>
              <a:rPr lang="sv-SE" sz="1600" b="0" dirty="0">
                <a:latin typeface="Courier New" pitchFamily="49" charset="0"/>
                <a:cs typeface="Courier New" pitchFamily="49" charset="0"/>
              </a:rPr>
              <a:t>dnl We strongly recommend to comment this one out if you want to protect</a:t>
            </a:r>
            <a:br>
              <a:rPr lang="sv-SE" sz="1600" b="0" dirty="0">
                <a:latin typeface="Courier New" pitchFamily="49" charset="0"/>
                <a:cs typeface="Courier New" pitchFamily="49" charset="0"/>
              </a:rPr>
            </a:br>
            <a:r>
              <a:rPr lang="sv-SE" sz="1600" b="0" dirty="0">
                <a:latin typeface="Courier New" pitchFamily="49" charset="0"/>
                <a:cs typeface="Courier New" pitchFamily="49" charset="0"/>
              </a:rPr>
              <a:t>dnl yourself from spam. However, the laptop and users on computers that do</a:t>
            </a:r>
            <a:br>
              <a:rPr lang="sv-SE" sz="1600" b="0" dirty="0">
                <a:latin typeface="Courier New" pitchFamily="49" charset="0"/>
                <a:cs typeface="Courier New" pitchFamily="49" charset="0"/>
              </a:rPr>
            </a:br>
            <a:r>
              <a:rPr lang="sv-SE" sz="1600" b="0" dirty="0">
                <a:latin typeface="Courier New" pitchFamily="49" charset="0"/>
                <a:cs typeface="Courier New" pitchFamily="49" charset="0"/>
              </a:rPr>
              <a:t>dnl not have 24x7 DNS do need this.</a:t>
            </a:r>
            <a:endParaRPr lang="sv-SE" sz="1600" dirty="0">
              <a:latin typeface="Courier New" pitchFamily="49" charset="0"/>
              <a:cs typeface="Courier New" pitchFamily="49" charset="0"/>
            </a:endParaRPr>
          </a:p>
          <a:p>
            <a:pPr marL="457200" indent="-457200">
              <a:defRPr/>
            </a:pPr>
            <a:r>
              <a:rPr lang="sv-SE" sz="1600" dirty="0">
                <a:latin typeface="Courier New" pitchFamily="49" charset="0"/>
                <a:cs typeface="Courier New" pitchFamily="49" charset="0"/>
              </a:rPr>
              <a:t>-&gt; </a:t>
            </a:r>
            <a:r>
              <a:rPr lang="sv-SE" sz="1600" i="1" dirty="0">
                <a:solidFill>
                  <a:srgbClr val="FF0000"/>
                </a:solidFill>
                <a:latin typeface="Courier New" pitchFamily="49" charset="0"/>
                <a:cs typeface="Courier New" pitchFamily="49" charset="0"/>
              </a:rPr>
              <a:t>dnl FEATURE(`accept_unresolvable_domains')dnl</a:t>
            </a:r>
            <a:r>
              <a:rPr lang="sv-SE" sz="1600" dirty="0">
                <a:latin typeface="Courier New" pitchFamily="49" charset="0"/>
                <a:cs typeface="Courier New" pitchFamily="49" charset="0"/>
              </a:rPr>
              <a:t/>
            </a:r>
            <a:br>
              <a:rPr lang="sv-SE" sz="1600" dirty="0">
                <a:latin typeface="Courier New" pitchFamily="49" charset="0"/>
                <a:cs typeface="Courier New" pitchFamily="49" charset="0"/>
              </a:rPr>
            </a:br>
            <a:r>
              <a:rPr lang="sv-SE" sz="1600" b="0" dirty="0">
                <a:latin typeface="Courier New" pitchFamily="49" charset="0"/>
                <a:cs typeface="Courier New" pitchFamily="49" charset="0"/>
              </a:rPr>
              <a:t>dnl FEATURE(`relay_based_on_MX')dnl</a:t>
            </a: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r>
              <a:rPr lang="sv-SE" smtClean="0">
                <a:solidFill>
                  <a:srgbClr val="008000"/>
                </a:solidFill>
                <a:cs typeface="Arial" pitchFamily="34" charset="0"/>
              </a:rPr>
              <a:t>Convert the sendmail client to server</a:t>
            </a:r>
          </a:p>
        </p:txBody>
      </p:sp>
      <p:sp>
        <p:nvSpPr>
          <p:cNvPr id="8195" name="Rectangle 3"/>
          <p:cNvSpPr>
            <a:spLocks noGrp="1" noChangeArrowheads="1"/>
          </p:cNvSpPr>
          <p:nvPr>
            <p:ph idx="1"/>
          </p:nvPr>
        </p:nvSpPr>
        <p:spPr>
          <a:noFill/>
        </p:spPr>
        <p:txBody>
          <a:bodyPr/>
          <a:lstStyle/>
          <a:p>
            <a:r>
              <a:rPr lang="sv-SE" smtClean="0">
                <a:cs typeface="Arial" pitchFamily="34" charset="0"/>
              </a:rPr>
              <a:t>Comment out the </a:t>
            </a:r>
            <a:r>
              <a:rPr lang="sv-SE" b="0" smtClean="0">
                <a:cs typeface="Arial" pitchFamily="34" charset="0"/>
              </a:rPr>
              <a:t>"SMART_HOST"</a:t>
            </a:r>
            <a:r>
              <a:rPr lang="sv-SE" smtClean="0">
                <a:cs typeface="Arial" pitchFamily="34" charset="0"/>
              </a:rPr>
              <a:t> Entry In sendmail.mc</a:t>
            </a:r>
          </a:p>
          <a:p>
            <a:endParaRPr lang="sv-SE" smtClean="0">
              <a:cs typeface="Arial" pitchFamily="34" charset="0"/>
            </a:endParaRPr>
          </a:p>
          <a:p>
            <a:endParaRPr lang="sv-SE" smtClean="0">
              <a:cs typeface="Arial" pitchFamily="34" charset="0"/>
            </a:endParaRPr>
          </a:p>
          <a:p>
            <a:r>
              <a:rPr lang="sv-SE" smtClean="0">
                <a:cs typeface="Arial" pitchFamily="34" charset="0"/>
              </a:rPr>
              <a:t>Regenerate The sendmail.cf File &amp; Restart sendmail</a:t>
            </a:r>
          </a:p>
          <a:p>
            <a:pPr lvl="1"/>
            <a:r>
              <a:rPr lang="sv-SE" b="0" smtClean="0">
                <a:cs typeface="Arial" pitchFamily="34" charset="0"/>
              </a:rPr>
              <a:t>This step can be accomplished by running the script we created at the beginning of the chapter. </a:t>
            </a:r>
          </a:p>
          <a:p>
            <a:endParaRPr lang="sv-SE" smtClean="0">
              <a:cs typeface="Arial" pitchFamily="34" charset="0"/>
            </a:endParaRPr>
          </a:p>
          <a:p>
            <a:endParaRPr lang="sv-SE" smtClean="0">
              <a:cs typeface="Arial" pitchFamily="34" charset="0"/>
            </a:endParaRPr>
          </a:p>
          <a:p>
            <a:r>
              <a:rPr lang="sv-SE" smtClean="0">
                <a:cs typeface="Arial" pitchFamily="34" charset="0"/>
              </a:rPr>
              <a:t>Now Make Sure Sendmail Is Listening On All Interfaces</a:t>
            </a:r>
          </a:p>
          <a:p>
            <a:endParaRPr lang="sv-SE" smtClean="0">
              <a:cs typeface="Arial" pitchFamily="34" charset="0"/>
            </a:endParaRPr>
          </a:p>
          <a:p>
            <a:endParaRPr lang="sv-SE" smtClean="0">
              <a:cs typeface="Arial" pitchFamily="34" charset="0"/>
            </a:endParaRPr>
          </a:p>
          <a:p>
            <a:endParaRPr lang="sv-SE" smtClean="0">
              <a:cs typeface="Arial" pitchFamily="34" charset="0"/>
            </a:endParaRPr>
          </a:p>
        </p:txBody>
      </p:sp>
      <p:sp>
        <p:nvSpPr>
          <p:cNvPr id="18436" name="Rectangle 4"/>
          <p:cNvSpPr>
            <a:spLocks noChangeArrowheads="1"/>
          </p:cNvSpPr>
          <p:nvPr/>
        </p:nvSpPr>
        <p:spPr bwMode="auto">
          <a:xfrm>
            <a:off x="926306" y="1554813"/>
            <a:ext cx="7239000" cy="32543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dirty="0">
                <a:latin typeface="Courier New" pitchFamily="49" charset="0"/>
                <a:cs typeface="Courier New" pitchFamily="49" charset="0"/>
              </a:rPr>
              <a:t>dnl define(`SMART_HOST',`mail.my-site.com')</a:t>
            </a:r>
          </a:p>
        </p:txBody>
      </p:sp>
      <p:sp>
        <p:nvSpPr>
          <p:cNvPr id="18437" name="Rectangle 5"/>
          <p:cNvSpPr>
            <a:spLocks noChangeArrowheads="1"/>
          </p:cNvSpPr>
          <p:nvPr/>
        </p:nvSpPr>
        <p:spPr bwMode="auto">
          <a:xfrm>
            <a:off x="1302422" y="4489136"/>
            <a:ext cx="5181600" cy="600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b="0" dirty="0">
                <a:latin typeface="Courier New" pitchFamily="49" charset="0"/>
              </a:rPr>
              <a:t># </a:t>
            </a:r>
            <a:r>
              <a:rPr lang="sv-SE" dirty="0">
                <a:latin typeface="Courier New" pitchFamily="49" charset="0"/>
                <a:cs typeface="Courier New" pitchFamily="49" charset="0"/>
              </a:rPr>
              <a:t>netstat -an | grep :25 | grep tcp</a:t>
            </a:r>
          </a:p>
          <a:p>
            <a:pPr marL="457200" indent="-457200">
              <a:defRPr/>
            </a:pPr>
            <a:r>
              <a:rPr lang="sv-SE" dirty="0">
                <a:latin typeface="Courier New" pitchFamily="49" charset="0"/>
                <a:cs typeface="Courier New" pitchFamily="49" charset="0"/>
              </a:rPr>
              <a:t>tcp 0 0 0.0.0.0:25 0.0.0.0:* LISTEN</a:t>
            </a:r>
          </a:p>
        </p:txBody>
      </p:sp>
      <p:sp>
        <p:nvSpPr>
          <p:cNvPr id="18439" name="Rectangle 7"/>
          <p:cNvSpPr>
            <a:spLocks noChangeArrowheads="1"/>
          </p:cNvSpPr>
          <p:nvPr/>
        </p:nvSpPr>
        <p:spPr bwMode="auto">
          <a:xfrm>
            <a:off x="1271143" y="2646991"/>
            <a:ext cx="3657600" cy="32543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a:latin typeface="Courier New" pitchFamily="49" charset="0"/>
                <a:cs typeface="Courier New" pitchFamily="49" charset="0"/>
              </a:rPr>
              <a:t># ./smmake</a:t>
            </a: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34963"/>
            <a:ext cx="9015413" cy="461962"/>
          </a:xfrm>
          <a:noFill/>
        </p:spPr>
        <p:txBody>
          <a:bodyPr/>
          <a:lstStyle/>
          <a:p>
            <a:r>
              <a:rPr lang="sv-SE" sz="2800" smtClean="0">
                <a:solidFill>
                  <a:srgbClr val="008000"/>
                </a:solidFill>
                <a:cs typeface="Arial" pitchFamily="34" charset="0"/>
              </a:rPr>
              <a:t>A General Guide To Using The sendmail.mc File</a:t>
            </a:r>
          </a:p>
        </p:txBody>
      </p:sp>
      <p:sp>
        <p:nvSpPr>
          <p:cNvPr id="9219" name="Rectangle 3"/>
          <p:cNvSpPr>
            <a:spLocks noGrp="1" noChangeArrowheads="1"/>
          </p:cNvSpPr>
          <p:nvPr>
            <p:ph idx="1"/>
          </p:nvPr>
        </p:nvSpPr>
        <p:spPr>
          <a:xfrm>
            <a:off x="714107" y="1914525"/>
            <a:ext cx="8958799" cy="4653514"/>
          </a:xfrm>
          <a:noFill/>
        </p:spPr>
        <p:txBody>
          <a:bodyPr/>
          <a:lstStyle/>
          <a:p>
            <a:r>
              <a:rPr lang="sv-SE" smtClean="0"/>
              <a:t>Primary rule, nice and clean sendmail.mc with comments</a:t>
            </a:r>
          </a:p>
          <a:p>
            <a:pPr lvl="1"/>
            <a:r>
              <a:rPr lang="sv-SE" b="0" smtClean="0">
                <a:latin typeface="Courier New" pitchFamily="49" charset="0"/>
                <a:cs typeface="Courier New" pitchFamily="49" charset="0"/>
              </a:rPr>
              <a:t>Masquerade rewrites all mail from hosts to coming from domain</a:t>
            </a:r>
          </a:p>
          <a:p>
            <a:pPr lvl="1"/>
            <a:r>
              <a:rPr lang="sv-SE" b="0" smtClean="0">
                <a:latin typeface="Courier New" pitchFamily="49" charset="0"/>
                <a:cs typeface="Courier New" pitchFamily="49" charset="0"/>
              </a:rPr>
              <a:t>FEATURE adds functionallity to sendmail</a:t>
            </a:r>
          </a:p>
          <a:p>
            <a:pPr lvl="1"/>
            <a:endParaRPr lang="sv-SE" b="0" smtClean="0">
              <a:latin typeface="Courier New" pitchFamily="49" charset="0"/>
              <a:cs typeface="Courier New" pitchFamily="49" charset="0"/>
            </a:endParaRPr>
          </a:p>
          <a:p>
            <a:pPr lvl="1"/>
            <a:endParaRPr lang="sv-SE" b="0" smtClean="0">
              <a:latin typeface="Courier New" pitchFamily="49" charset="0"/>
              <a:cs typeface="Courier New" pitchFamily="49" charset="0"/>
            </a:endParaRPr>
          </a:p>
          <a:p>
            <a:pPr lvl="1"/>
            <a:endParaRPr lang="sv-SE" b="0" smtClean="0">
              <a:latin typeface="Courier New" pitchFamily="49" charset="0"/>
              <a:cs typeface="Courier New" pitchFamily="49" charset="0"/>
            </a:endParaRPr>
          </a:p>
          <a:p>
            <a:pPr lvl="1"/>
            <a:endParaRPr lang="sv-SE" b="0" smtClean="0">
              <a:latin typeface="Courier New" pitchFamily="49" charset="0"/>
              <a:cs typeface="Courier New" pitchFamily="49" charset="0"/>
            </a:endParaRPr>
          </a:p>
          <a:p>
            <a:pPr lvl="1"/>
            <a:endParaRPr lang="sv-SE" b="0" smtClean="0">
              <a:latin typeface="Courier New" pitchFamily="49" charset="0"/>
              <a:cs typeface="Courier New" pitchFamily="49" charset="0"/>
            </a:endParaRPr>
          </a:p>
          <a:p>
            <a:pPr lvl="1"/>
            <a:endParaRPr lang="sv-SE" b="0" smtClean="0">
              <a:latin typeface="Courier New" pitchFamily="49" charset="0"/>
              <a:cs typeface="Courier New" pitchFamily="49" charset="0"/>
            </a:endParaRPr>
          </a:p>
          <a:p>
            <a:pPr lvl="1"/>
            <a:endParaRPr lang="sv-SE" b="0" smtClean="0">
              <a:latin typeface="Courier New" pitchFamily="49" charset="0"/>
              <a:cs typeface="Courier New" pitchFamily="49" charset="0"/>
            </a:endParaRPr>
          </a:p>
          <a:p>
            <a:pPr lvl="1"/>
            <a:endParaRPr lang="sv-SE" b="0" smtClean="0">
              <a:latin typeface="Courier New" pitchFamily="49" charset="0"/>
              <a:cs typeface="Courier New" pitchFamily="49" charset="0"/>
            </a:endParaRPr>
          </a:p>
          <a:p>
            <a:pPr lvl="1"/>
            <a:endParaRPr lang="sv-SE" b="0" smtClean="0">
              <a:latin typeface="Courier New" pitchFamily="49" charset="0"/>
              <a:cs typeface="Courier New" pitchFamily="49" charset="0"/>
            </a:endParaRPr>
          </a:p>
        </p:txBody>
      </p:sp>
      <p:sp>
        <p:nvSpPr>
          <p:cNvPr id="20484" name="Rectangle 4"/>
          <p:cNvSpPr>
            <a:spLocks noChangeArrowheads="1"/>
          </p:cNvSpPr>
          <p:nvPr/>
        </p:nvSpPr>
        <p:spPr bwMode="auto">
          <a:xfrm>
            <a:off x="1383506" y="3515217"/>
            <a:ext cx="6958013" cy="30718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47625" tIns="19050" rIns="47625" bIns="19050">
            <a:spAutoFit/>
          </a:bodyPr>
          <a:lstStyle/>
          <a:p>
            <a:pPr marL="457200" indent="-457200">
              <a:defRPr/>
            </a:pPr>
            <a:r>
              <a:rPr lang="sv-SE">
                <a:latin typeface="Courier New" pitchFamily="49" charset="0"/>
                <a:cs typeface="Courier New" pitchFamily="49" charset="0"/>
              </a:rPr>
              <a:t>dnl ***** Customised section 1 start *****</a:t>
            </a:r>
          </a:p>
          <a:p>
            <a:pPr marL="457200" indent="-457200">
              <a:defRPr/>
            </a:pPr>
            <a:r>
              <a:rPr lang="sv-SE">
                <a:latin typeface="Courier New" pitchFamily="49" charset="0"/>
                <a:cs typeface="Courier New" pitchFamily="49" charset="0"/>
              </a:rPr>
              <a:t>Dnl</a:t>
            </a:r>
          </a:p>
          <a:p>
            <a:pPr marL="457200" indent="-457200">
              <a:defRPr/>
            </a:pPr>
            <a:r>
              <a:rPr lang="sv-SE">
                <a:latin typeface="Courier New" pitchFamily="49" charset="0"/>
                <a:cs typeface="Courier New" pitchFamily="49" charset="0"/>
              </a:rPr>
              <a:t>Dnl</a:t>
            </a:r>
          </a:p>
          <a:p>
            <a:pPr marL="457200" indent="-457200">
              <a:defRPr/>
            </a:pPr>
            <a:r>
              <a:rPr lang="sv-SE">
                <a:latin typeface="Courier New" pitchFamily="49" charset="0"/>
                <a:cs typeface="Courier New" pitchFamily="49" charset="0"/>
              </a:rPr>
              <a:t>FEATURE(delay_checks)dnl</a:t>
            </a:r>
          </a:p>
          <a:p>
            <a:pPr marL="457200" indent="-457200">
              <a:defRPr/>
            </a:pPr>
            <a:r>
              <a:rPr lang="sv-SE">
                <a:latin typeface="Courier New" pitchFamily="49" charset="0"/>
                <a:cs typeface="Courier New" pitchFamily="49" charset="0"/>
              </a:rPr>
              <a:t>FEATURE(masquerade_envelope)dnl</a:t>
            </a:r>
          </a:p>
          <a:p>
            <a:pPr marL="457200" indent="-457200">
              <a:defRPr/>
            </a:pPr>
            <a:r>
              <a:rPr lang="sv-SE">
                <a:latin typeface="Courier New" pitchFamily="49" charset="0"/>
                <a:cs typeface="Courier New" pitchFamily="49" charset="0"/>
              </a:rPr>
              <a:t>FEATURE(allmasquerade)dnl</a:t>
            </a:r>
          </a:p>
          <a:p>
            <a:pPr marL="457200" indent="-457200">
              <a:defRPr/>
            </a:pPr>
            <a:r>
              <a:rPr lang="sv-SE">
                <a:latin typeface="Courier New" pitchFamily="49" charset="0"/>
                <a:cs typeface="Courier New" pitchFamily="49" charset="0"/>
              </a:rPr>
              <a:t>FEATURE(masquerade_entire_domain)dnl</a:t>
            </a:r>
          </a:p>
          <a:p>
            <a:pPr marL="457200" indent="-457200">
              <a:defRPr/>
            </a:pPr>
            <a:r>
              <a:rPr lang="sv-SE">
                <a:latin typeface="Courier New" pitchFamily="49" charset="0"/>
                <a:cs typeface="Courier New" pitchFamily="49" charset="0"/>
              </a:rPr>
              <a:t>dnl</a:t>
            </a:r>
          </a:p>
          <a:p>
            <a:pPr marL="457200" indent="-457200">
              <a:defRPr/>
            </a:pPr>
            <a:r>
              <a:rPr lang="sv-SE">
                <a:latin typeface="Courier New" pitchFamily="49" charset="0"/>
                <a:cs typeface="Courier New" pitchFamily="49" charset="0"/>
              </a:rPr>
              <a:t>dnl</a:t>
            </a:r>
          </a:p>
          <a:p>
            <a:pPr marL="457200" indent="-457200">
              <a:defRPr/>
            </a:pPr>
            <a:r>
              <a:rPr lang="sv-SE">
                <a:latin typeface="Courier New" pitchFamily="49" charset="0"/>
                <a:cs typeface="Courier New" pitchFamily="49" charset="0"/>
              </a:rPr>
              <a:t>dnl ***** Customised section 1 end *****</a:t>
            </a:r>
          </a:p>
          <a:p>
            <a:pPr marL="457200" indent="-457200">
              <a:defRPr/>
            </a:pPr>
            <a:endParaRPr lang="sv-SE" b="0">
              <a:latin typeface="Courier New" pitchFamily="49" charset="0"/>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sv-SE" smtClean="0">
                <a:solidFill>
                  <a:srgbClr val="008000"/>
                </a:solidFill>
                <a:cs typeface="Arial" pitchFamily="34" charset="0"/>
              </a:rPr>
              <a:t>Sendmail feature files</a:t>
            </a:r>
          </a:p>
        </p:txBody>
      </p:sp>
      <p:sp>
        <p:nvSpPr>
          <p:cNvPr id="10243" name="Rectangle 3"/>
          <p:cNvSpPr>
            <a:spLocks noGrp="1" noChangeArrowheads="1"/>
          </p:cNvSpPr>
          <p:nvPr>
            <p:ph idx="1"/>
          </p:nvPr>
        </p:nvSpPr>
        <p:spPr>
          <a:noFill/>
        </p:spPr>
        <p:txBody>
          <a:bodyPr/>
          <a:lstStyle/>
          <a:p>
            <a:endParaRPr lang="sv-SE" dirty="0" smtClean="0">
              <a:cs typeface="Arial" pitchFamily="34" charset="0"/>
            </a:endParaRPr>
          </a:p>
          <a:p>
            <a:pPr>
              <a:buNone/>
            </a:pPr>
            <a:r>
              <a:rPr lang="sv-SE" dirty="0" smtClean="0">
                <a:cs typeface="Arial" pitchFamily="34" charset="0"/>
              </a:rPr>
              <a:t>The /etc/mail/relay-domains File</a:t>
            </a:r>
          </a:p>
          <a:p>
            <a:endParaRPr lang="en-US" b="0" dirty="0" smtClean="0"/>
          </a:p>
          <a:p>
            <a:r>
              <a:rPr lang="en-US" b="0" dirty="0" smtClean="0"/>
              <a:t>This is a plain text file that lists individual hosts or ranges of hosts that are allowed to relay mail off your server. You’ll need this if you want to be able to use your mail server as an SMTP server when configuring a program like Evolution.</a:t>
            </a:r>
            <a:endParaRPr lang="sv-SE" b="0" dirty="0" smtClean="0">
              <a:cs typeface="Arial" pitchFamily="34" charset="0"/>
            </a:endParaRPr>
          </a:p>
          <a:p>
            <a:endParaRPr lang="sv-SE" dirty="0" smtClean="0">
              <a:cs typeface="Arial" pitchFamily="34" charset="0"/>
            </a:endParaRPr>
          </a:p>
          <a:p>
            <a:endParaRPr lang="sv-SE" dirty="0" smtClean="0">
              <a:cs typeface="Arial" pitchFamily="34" charset="0"/>
            </a:endParaRPr>
          </a:p>
          <a:p>
            <a:endParaRPr lang="sv-SE" dirty="0" smtClean="0">
              <a:cs typeface="Arial" pitchFamily="34" charset="0"/>
            </a:endParaRPr>
          </a:p>
        </p:txBody>
      </p:sp>
      <p:sp>
        <p:nvSpPr>
          <p:cNvPr id="22532" name="Rectangle 4"/>
          <p:cNvSpPr>
            <a:spLocks noChangeArrowheads="1"/>
          </p:cNvSpPr>
          <p:nvPr/>
        </p:nvSpPr>
        <p:spPr bwMode="auto">
          <a:xfrm>
            <a:off x="1307306" y="5267325"/>
            <a:ext cx="3505200" cy="6508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a:latin typeface="Courier New" pitchFamily="49" charset="0"/>
                <a:cs typeface="Courier New" pitchFamily="49" charset="0"/>
              </a:rPr>
              <a:t>my-other-site.com</a:t>
            </a:r>
          </a:p>
          <a:p>
            <a:pPr defTabSz="739775">
              <a:defRPr/>
            </a:pPr>
            <a:r>
              <a:rPr lang="sv-SE">
                <a:latin typeface="Courier New" pitchFamily="49" charset="0"/>
                <a:cs typeface="Courier New" pitchFamily="49" charset="0"/>
              </a:rPr>
              <a:t>my-site.com</a:t>
            </a: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sv-SE" smtClean="0">
                <a:solidFill>
                  <a:srgbClr val="008000"/>
                </a:solidFill>
                <a:cs typeface="Arial" pitchFamily="34" charset="0"/>
              </a:rPr>
              <a:t>Sendmail feature files</a:t>
            </a:r>
          </a:p>
        </p:txBody>
      </p:sp>
      <p:sp>
        <p:nvSpPr>
          <p:cNvPr id="10243" name="Rectangle 3"/>
          <p:cNvSpPr>
            <a:spLocks noGrp="1" noChangeArrowheads="1"/>
          </p:cNvSpPr>
          <p:nvPr>
            <p:ph idx="1"/>
          </p:nvPr>
        </p:nvSpPr>
        <p:spPr>
          <a:noFill/>
        </p:spPr>
        <p:txBody>
          <a:bodyPr/>
          <a:lstStyle/>
          <a:p>
            <a:r>
              <a:rPr lang="sv-SE" dirty="0" smtClean="0">
                <a:cs typeface="Arial" pitchFamily="34" charset="0"/>
              </a:rPr>
              <a:t>The /etc/mail/access File</a:t>
            </a:r>
          </a:p>
          <a:p>
            <a:pPr lvl="1"/>
            <a:r>
              <a:rPr lang="sv-SE" b="0" dirty="0" smtClean="0">
                <a:cs typeface="Arial" pitchFamily="34" charset="0"/>
              </a:rPr>
              <a:t>Keywords include RELAY, REJECT, OK (not ACCEPT) and DISCARD</a:t>
            </a:r>
          </a:p>
          <a:p>
            <a:pPr lvl="1"/>
            <a:endParaRPr lang="sv-SE" b="0" dirty="0" smtClean="0">
              <a:cs typeface="Arial" pitchFamily="34" charset="0"/>
            </a:endParaRPr>
          </a:p>
          <a:p>
            <a:endParaRPr lang="sv-SE" dirty="0" smtClean="0">
              <a:cs typeface="Arial" pitchFamily="34" charset="0"/>
            </a:endParaRPr>
          </a:p>
          <a:p>
            <a:endParaRPr lang="sv-SE" dirty="0" smtClean="0">
              <a:cs typeface="Arial" pitchFamily="34" charset="0"/>
            </a:endParaRPr>
          </a:p>
          <a:p>
            <a:endParaRPr lang="sv-SE" dirty="0" smtClean="0">
              <a:cs typeface="Arial" pitchFamily="34" charset="0"/>
            </a:endParaRPr>
          </a:p>
          <a:p>
            <a:endParaRPr lang="sv-SE" dirty="0" smtClean="0">
              <a:cs typeface="Arial" pitchFamily="34" charset="0"/>
            </a:endParaRPr>
          </a:p>
          <a:p>
            <a:r>
              <a:rPr lang="sv-SE" dirty="0" smtClean="0">
                <a:cs typeface="Arial" pitchFamily="34" charset="0"/>
              </a:rPr>
              <a:t>The /etc/mail/local-host-names File</a:t>
            </a:r>
          </a:p>
          <a:p>
            <a:pPr lvl="1"/>
            <a:r>
              <a:rPr lang="sv-SE" b="0" dirty="0" smtClean="0">
                <a:cs typeface="Arial" pitchFamily="34" charset="0"/>
              </a:rPr>
              <a:t>Also recieve mail from my other site</a:t>
            </a:r>
          </a:p>
          <a:p>
            <a:pPr lvl="1"/>
            <a:r>
              <a:rPr lang="sv-SE" b="0" dirty="0" smtClean="0">
                <a:cs typeface="Arial" pitchFamily="34" charset="0"/>
              </a:rPr>
              <a:t>In DNS we need to enter:</a:t>
            </a:r>
          </a:p>
        </p:txBody>
      </p:sp>
      <p:sp>
        <p:nvSpPr>
          <p:cNvPr id="22533" name="Rectangle 5"/>
          <p:cNvSpPr>
            <a:spLocks noChangeArrowheads="1"/>
          </p:cNvSpPr>
          <p:nvPr/>
        </p:nvSpPr>
        <p:spPr bwMode="auto">
          <a:xfrm>
            <a:off x="1459706" y="2722062"/>
            <a:ext cx="5562600" cy="20240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dirty="0">
                <a:latin typeface="Courier New" pitchFamily="49" charset="0"/>
                <a:cs typeface="Courier New" pitchFamily="49" charset="0"/>
              </a:rPr>
              <a:t>localhost.localdomain           RELAY</a:t>
            </a:r>
            <a:br>
              <a:rPr lang="sv-SE" dirty="0">
                <a:latin typeface="Courier New" pitchFamily="49" charset="0"/>
                <a:cs typeface="Courier New" pitchFamily="49" charset="0"/>
              </a:rPr>
            </a:br>
            <a:r>
              <a:rPr lang="sv-SE" dirty="0">
                <a:latin typeface="Courier New" pitchFamily="49" charset="0"/>
                <a:cs typeface="Courier New" pitchFamily="49" charset="0"/>
              </a:rPr>
              <a:t>localhost                       RELAY</a:t>
            </a:r>
            <a:br>
              <a:rPr lang="sv-SE" dirty="0">
                <a:latin typeface="Courier New" pitchFamily="49" charset="0"/>
                <a:cs typeface="Courier New" pitchFamily="49" charset="0"/>
              </a:rPr>
            </a:br>
            <a:r>
              <a:rPr lang="sv-SE" dirty="0">
                <a:latin typeface="Courier New" pitchFamily="49" charset="0"/>
                <a:cs typeface="Courier New" pitchFamily="49" charset="0"/>
              </a:rPr>
              <a:t>127.0.0.1                       RELAY</a:t>
            </a:r>
            <a:br>
              <a:rPr lang="sv-SE" dirty="0">
                <a:latin typeface="Courier New" pitchFamily="49" charset="0"/>
                <a:cs typeface="Courier New" pitchFamily="49" charset="0"/>
              </a:rPr>
            </a:br>
            <a:r>
              <a:rPr lang="sv-SE" dirty="0">
                <a:latin typeface="Courier New" pitchFamily="49" charset="0"/>
                <a:cs typeface="Courier New" pitchFamily="49" charset="0"/>
              </a:rPr>
              <a:t>192.168.1.16                    RELAY</a:t>
            </a:r>
            <a:br>
              <a:rPr lang="sv-SE" dirty="0">
                <a:latin typeface="Courier New" pitchFamily="49" charset="0"/>
                <a:cs typeface="Courier New" pitchFamily="49" charset="0"/>
              </a:rPr>
            </a:br>
            <a:r>
              <a:rPr lang="sv-SE" dirty="0">
                <a:latin typeface="Courier New" pitchFamily="49" charset="0"/>
                <a:cs typeface="Courier New" pitchFamily="49" charset="0"/>
              </a:rPr>
              <a:t>192.168.1.17                    RELAY</a:t>
            </a:r>
          </a:p>
          <a:p>
            <a:pPr defTabSz="739775">
              <a:defRPr/>
            </a:pPr>
            <a:r>
              <a:rPr lang="sv-SE" dirty="0">
                <a:latin typeface="Courier New" pitchFamily="49" charset="0"/>
                <a:cs typeface="Courier New" pitchFamily="49" charset="0"/>
              </a:rPr>
              <a:t>192.168.2                       RELAY</a:t>
            </a:r>
          </a:p>
          <a:p>
            <a:pPr defTabSz="739775">
              <a:defRPr/>
            </a:pPr>
            <a:r>
              <a:rPr lang="sv-SE" dirty="0">
                <a:latin typeface="Courier New" pitchFamily="49" charset="0"/>
                <a:cs typeface="Courier New" pitchFamily="49" charset="0"/>
              </a:rPr>
              <a:t>my-site.com                     RELAY</a:t>
            </a:r>
          </a:p>
        </p:txBody>
      </p:sp>
      <p:sp>
        <p:nvSpPr>
          <p:cNvPr id="22534" name="Rectangle 6"/>
          <p:cNvSpPr>
            <a:spLocks noChangeArrowheads="1"/>
          </p:cNvSpPr>
          <p:nvPr/>
        </p:nvSpPr>
        <p:spPr bwMode="auto">
          <a:xfrm>
            <a:off x="1078706" y="6046053"/>
            <a:ext cx="2743200" cy="6508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a:latin typeface="Courier New" pitchFamily="49" charset="0"/>
                <a:cs typeface="Courier New" pitchFamily="49" charset="0"/>
              </a:rPr>
              <a:t>my-site.com</a:t>
            </a:r>
          </a:p>
          <a:p>
            <a:pPr defTabSz="739775">
              <a:defRPr/>
            </a:pPr>
            <a:r>
              <a:rPr lang="sv-SE">
                <a:latin typeface="Courier New" pitchFamily="49" charset="0"/>
                <a:cs typeface="Courier New" pitchFamily="49" charset="0"/>
              </a:rPr>
              <a:t>my-other-site.com</a:t>
            </a:r>
          </a:p>
        </p:txBody>
      </p:sp>
      <p:sp>
        <p:nvSpPr>
          <p:cNvPr id="22536" name="Rectangle 8"/>
          <p:cNvSpPr>
            <a:spLocks noChangeArrowheads="1"/>
          </p:cNvSpPr>
          <p:nvPr/>
        </p:nvSpPr>
        <p:spPr bwMode="auto">
          <a:xfrm>
            <a:off x="1078706" y="6787937"/>
            <a:ext cx="6324600" cy="37623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dirty="0">
                <a:latin typeface="Courier New" pitchFamily="49" charset="0"/>
                <a:cs typeface="Courier New" pitchFamily="49" charset="0"/>
              </a:rPr>
              <a:t>my-other-site.com. MX 10 mail.my-site.com.</a:t>
            </a: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Sendmail?</a:t>
            </a:r>
          </a:p>
        </p:txBody>
      </p:sp>
      <p:sp>
        <p:nvSpPr>
          <p:cNvPr id="7171"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sz="2400" dirty="0" smtClean="0"/>
              <a:t>Definition: </a:t>
            </a:r>
            <a:r>
              <a:rPr lang="en-US" sz="2400" dirty="0" err="1" smtClean="0"/>
              <a:t>Sendmail</a:t>
            </a:r>
            <a:r>
              <a:rPr lang="en-US" sz="2400" dirty="0" smtClean="0"/>
              <a:t> is the most widely used </a:t>
            </a:r>
            <a:r>
              <a:rPr lang="en-US" sz="2400" dirty="0" smtClean="0">
                <a:solidFill>
                  <a:schemeClr val="tx2"/>
                </a:solidFill>
              </a:rPr>
              <a:t>Mail Transport Agent</a:t>
            </a:r>
            <a:r>
              <a:rPr lang="en-US" sz="2400" dirty="0" smtClean="0"/>
              <a:t> (MTA) on the internet</a:t>
            </a:r>
          </a:p>
          <a:p>
            <a:pPr eaLnBrk="1" hangingPunct="1">
              <a:lnSpc>
                <a:spcPct val="90000"/>
              </a:lnSpc>
            </a:pPr>
            <a:r>
              <a:rPr lang="en-US" sz="2400" dirty="0" smtClean="0"/>
              <a:t>MTAs send mail from one machine to another.</a:t>
            </a:r>
          </a:p>
          <a:p>
            <a:pPr eaLnBrk="1" hangingPunct="1">
              <a:lnSpc>
                <a:spcPct val="90000"/>
              </a:lnSpc>
            </a:pPr>
            <a:r>
              <a:rPr lang="en-US" sz="2400" dirty="0" err="1" smtClean="0"/>
              <a:t>Sendmail</a:t>
            </a:r>
            <a:r>
              <a:rPr lang="en-US" sz="2400" dirty="0" smtClean="0"/>
              <a:t> is not a client program, which you use to read your email.  </a:t>
            </a:r>
          </a:p>
          <a:p>
            <a:pPr eaLnBrk="1" hangingPunct="1">
              <a:lnSpc>
                <a:spcPct val="90000"/>
              </a:lnSpc>
            </a:pPr>
            <a:r>
              <a:rPr lang="en-US" sz="2400" dirty="0" err="1" smtClean="0"/>
              <a:t>Sendmail</a:t>
            </a:r>
            <a:r>
              <a:rPr lang="en-US" sz="2400" dirty="0" smtClean="0"/>
              <a:t> is a behind-the-scenes program which actually moves email over networks or the Internet.</a:t>
            </a:r>
            <a:r>
              <a:rPr lang="en-US" sz="2400" dirty="0" smtClean="0">
                <a:solidFill>
                  <a:srgbClr val="000000"/>
                </a:solidFill>
              </a:rPr>
              <a:t> </a:t>
            </a:r>
          </a:p>
          <a:p>
            <a:pPr lvl="1" eaLnBrk="1" hangingPunct="1">
              <a:lnSpc>
                <a:spcPct val="90000"/>
              </a:lnSpc>
            </a:pPr>
            <a:r>
              <a:rPr lang="en-US" sz="2000" dirty="0" smtClean="0"/>
              <a:t>Normally it runs as a background daemon</a:t>
            </a:r>
          </a:p>
          <a:p>
            <a:pPr lvl="1" eaLnBrk="1" hangingPunct="1">
              <a:lnSpc>
                <a:spcPct val="90000"/>
              </a:lnSpc>
            </a:pPr>
            <a:r>
              <a:rPr lang="en-US" sz="2000" dirty="0" smtClean="0"/>
              <a:t>Can be run out of the super daemon (</a:t>
            </a:r>
            <a:r>
              <a:rPr lang="en-US" sz="2000" dirty="0" err="1" smtClean="0"/>
              <a:t>xinetd</a:t>
            </a:r>
            <a:r>
              <a:rPr lang="en-US" sz="2000" dirty="0" smtClean="0"/>
              <a:t>)</a:t>
            </a: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34963"/>
            <a:ext cx="9015413" cy="522287"/>
          </a:xfrm>
          <a:noFill/>
        </p:spPr>
        <p:txBody>
          <a:bodyPr/>
          <a:lstStyle/>
          <a:p>
            <a:r>
              <a:rPr lang="sv-SE" sz="3200" smtClean="0">
                <a:solidFill>
                  <a:srgbClr val="008000"/>
                </a:solidFill>
                <a:cs typeface="Arial" pitchFamily="34" charset="0"/>
              </a:rPr>
              <a:t>Which User Should Really Receive The Mail?</a:t>
            </a:r>
          </a:p>
        </p:txBody>
      </p:sp>
      <p:sp>
        <p:nvSpPr>
          <p:cNvPr id="11267" name="Rectangle 3"/>
          <p:cNvSpPr>
            <a:spLocks noGrp="1" noChangeArrowheads="1"/>
          </p:cNvSpPr>
          <p:nvPr>
            <p:ph idx="1"/>
          </p:nvPr>
        </p:nvSpPr>
        <p:spPr>
          <a:noFill/>
        </p:spPr>
        <p:txBody>
          <a:bodyPr/>
          <a:lstStyle/>
          <a:p>
            <a:pPr>
              <a:lnSpc>
                <a:spcPct val="80000"/>
              </a:lnSpc>
              <a:buNone/>
            </a:pPr>
            <a:r>
              <a:rPr lang="sv-SE" dirty="0" smtClean="0">
                <a:cs typeface="Arial" pitchFamily="34" charset="0"/>
              </a:rPr>
              <a:t>The /etc/mail/virtusertable file</a:t>
            </a:r>
          </a:p>
          <a:p>
            <a:pPr>
              <a:lnSpc>
                <a:spcPct val="80000"/>
              </a:lnSpc>
            </a:pPr>
            <a:endParaRPr lang="sv-SE" sz="2000" dirty="0" smtClean="0"/>
          </a:p>
          <a:p>
            <a:r>
              <a:rPr lang="en-US" sz="2000" dirty="0" smtClean="0"/>
              <a:t>This file maps usernames from one hostname to a real user or</a:t>
            </a:r>
          </a:p>
          <a:p>
            <a:r>
              <a:rPr lang="en-US" sz="2000" dirty="0" smtClean="0"/>
              <a:t>another hostname. This file is used to set up virtual domains and</a:t>
            </a:r>
          </a:p>
          <a:p>
            <a:r>
              <a:rPr lang="en-US" sz="2000" dirty="0" smtClean="0"/>
              <a:t>virtual addresses.</a:t>
            </a:r>
          </a:p>
          <a:p>
            <a:endParaRPr lang="en-US" sz="2000" dirty="0" smtClean="0"/>
          </a:p>
          <a:p>
            <a:r>
              <a:rPr lang="en-US" sz="2000" dirty="0" smtClean="0"/>
              <a:t>This is another file that must be converted to </a:t>
            </a:r>
            <a:r>
              <a:rPr lang="en-US" sz="2000" dirty="0" err="1" smtClean="0"/>
              <a:t>BerkDB</a:t>
            </a:r>
            <a:r>
              <a:rPr lang="en-US" sz="2000" dirty="0" smtClean="0"/>
              <a:t> format before</a:t>
            </a:r>
          </a:p>
          <a:p>
            <a:r>
              <a:rPr lang="en-US" sz="2000" dirty="0" err="1" smtClean="0"/>
              <a:t>sendmail</a:t>
            </a:r>
            <a:r>
              <a:rPr lang="en-US" sz="2000" dirty="0" smtClean="0"/>
              <a:t> can read it.</a:t>
            </a:r>
            <a:endParaRPr lang="sv-SE" sz="2000" dirty="0" smtClean="0"/>
          </a:p>
          <a:p>
            <a:pPr>
              <a:lnSpc>
                <a:spcPct val="80000"/>
              </a:lnSpc>
            </a:pPr>
            <a:endParaRPr lang="sv-SE" sz="2000" dirty="0" smtClean="0"/>
          </a:p>
          <a:p>
            <a:pPr>
              <a:lnSpc>
                <a:spcPct val="80000"/>
              </a:lnSpc>
            </a:pPr>
            <a:endParaRPr lang="sv-SE" sz="2000" dirty="0" smtClean="0"/>
          </a:p>
          <a:p>
            <a:pPr>
              <a:lnSpc>
                <a:spcPct val="80000"/>
              </a:lnSpc>
            </a:pPr>
            <a:endParaRPr lang="sv-SE" sz="2000" dirty="0" smtClean="0">
              <a:cs typeface="Arial" pitchFamily="34" charset="0"/>
            </a:endParaRPr>
          </a:p>
          <a:p>
            <a:pPr>
              <a:lnSpc>
                <a:spcPct val="80000"/>
              </a:lnSpc>
            </a:pPr>
            <a:endParaRPr lang="sv-SE" sz="2000" dirty="0" smtClean="0">
              <a:cs typeface="Arial" pitchFamily="34" charset="0"/>
            </a:endParaRPr>
          </a:p>
          <a:p>
            <a:pPr>
              <a:lnSpc>
                <a:spcPct val="80000"/>
              </a:lnSpc>
            </a:pPr>
            <a:endParaRPr lang="sv-SE" sz="2000" dirty="0" smtClean="0">
              <a:cs typeface="Arial" pitchFamily="34" charset="0"/>
            </a:endParaRPr>
          </a:p>
          <a:p>
            <a:pPr>
              <a:lnSpc>
                <a:spcPct val="80000"/>
              </a:lnSpc>
            </a:pPr>
            <a:endParaRPr lang="sv-SE" sz="2000" dirty="0" smtClean="0">
              <a:cs typeface="Arial" pitchFamily="34" charset="0"/>
            </a:endParaRPr>
          </a:p>
          <a:p>
            <a:pPr>
              <a:lnSpc>
                <a:spcPct val="80000"/>
              </a:lnSpc>
            </a:pPr>
            <a:endParaRPr lang="sv-SE" sz="2000" dirty="0" smtClean="0">
              <a:cs typeface="Arial" pitchFamily="34" charset="0"/>
            </a:endParaRPr>
          </a:p>
          <a:p>
            <a:pPr>
              <a:lnSpc>
                <a:spcPct val="80000"/>
              </a:lnSpc>
            </a:pPr>
            <a:endParaRPr lang="sv-SE" sz="2000" dirty="0" smtClean="0">
              <a:cs typeface="Arial" pitchFamily="34" charset="0"/>
            </a:endParaRPr>
          </a:p>
          <a:p>
            <a:pPr>
              <a:lnSpc>
                <a:spcPct val="80000"/>
              </a:lnSpc>
            </a:pPr>
            <a:endParaRPr lang="sv-SE" sz="2000" dirty="0" smtClean="0">
              <a:cs typeface="Arial" pitchFamily="34" charset="0"/>
            </a:endParaRPr>
          </a:p>
          <a:p>
            <a:pPr>
              <a:lnSpc>
                <a:spcPct val="80000"/>
              </a:lnSpc>
            </a:pPr>
            <a:endParaRPr lang="sv-SE" sz="2000" dirty="0" smtClean="0">
              <a:cs typeface="Arial" pitchFamily="34" charset="0"/>
            </a:endParaRPr>
          </a:p>
        </p:txBody>
      </p:sp>
      <p:sp>
        <p:nvSpPr>
          <p:cNvPr id="24580" name="Rectangle 4"/>
          <p:cNvSpPr>
            <a:spLocks noChangeArrowheads="1"/>
          </p:cNvSpPr>
          <p:nvPr/>
        </p:nvSpPr>
        <p:spPr bwMode="auto">
          <a:xfrm>
            <a:off x="1231106" y="4352925"/>
            <a:ext cx="7848600" cy="15684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600">
                <a:latin typeface="Courier New" pitchFamily="49" charset="0"/>
                <a:cs typeface="Courier New" pitchFamily="49" charset="0"/>
              </a:rPr>
              <a:t>webmaster@my-other-site.com   webmasters</a:t>
            </a:r>
          </a:p>
          <a:p>
            <a:pPr defTabSz="739775">
              <a:defRPr/>
            </a:pPr>
            <a:r>
              <a:rPr lang="sv-SE" sz="1600">
                <a:latin typeface="Courier New" pitchFamily="49" charset="0"/>
                <a:cs typeface="Courier New" pitchFamily="49" charset="0"/>
              </a:rPr>
              <a:t>@my-other-site.com            marc</a:t>
            </a:r>
          </a:p>
          <a:p>
            <a:pPr defTabSz="739775">
              <a:defRPr/>
            </a:pPr>
            <a:r>
              <a:rPr lang="sv-SE" sz="1600">
                <a:latin typeface="Courier New" pitchFamily="49" charset="0"/>
                <a:cs typeface="Courier New" pitchFamily="49" charset="0"/>
              </a:rPr>
              <a:t>sales@my-site.com             sales@my-other-site.com</a:t>
            </a:r>
          </a:p>
          <a:p>
            <a:pPr defTabSz="739775">
              <a:defRPr/>
            </a:pPr>
            <a:r>
              <a:rPr lang="sv-SE" sz="1600">
                <a:latin typeface="Courier New" pitchFamily="49" charset="0"/>
                <a:cs typeface="Courier New" pitchFamily="49" charset="0"/>
              </a:rPr>
              <a:t>paul@my-site.com              paul</a:t>
            </a:r>
          </a:p>
          <a:p>
            <a:pPr defTabSz="739775">
              <a:defRPr/>
            </a:pPr>
            <a:r>
              <a:rPr lang="sv-SE" sz="1600">
                <a:latin typeface="Courier New" pitchFamily="49" charset="0"/>
                <a:cs typeface="Courier New" pitchFamily="49" charset="0"/>
              </a:rPr>
              <a:t>finance@my-site.com           paul</a:t>
            </a:r>
          </a:p>
          <a:p>
            <a:pPr defTabSz="739775">
              <a:defRPr/>
            </a:pPr>
            <a:r>
              <a:rPr lang="sv-SE" sz="1600">
                <a:latin typeface="Courier New" pitchFamily="49" charset="0"/>
                <a:cs typeface="Courier New" pitchFamily="49" charset="0"/>
              </a:rPr>
              <a:t>@my-site.com                  error:nouser User unknown</a:t>
            </a: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34963"/>
            <a:ext cx="9015413" cy="522287"/>
          </a:xfrm>
          <a:noFill/>
        </p:spPr>
        <p:txBody>
          <a:bodyPr/>
          <a:lstStyle/>
          <a:p>
            <a:r>
              <a:rPr lang="sv-SE" sz="3200" smtClean="0">
                <a:solidFill>
                  <a:srgbClr val="008000"/>
                </a:solidFill>
                <a:cs typeface="Arial" pitchFamily="34" charset="0"/>
              </a:rPr>
              <a:t>Which User Should Really Receive The Mail?</a:t>
            </a:r>
          </a:p>
        </p:txBody>
      </p:sp>
      <p:sp>
        <p:nvSpPr>
          <p:cNvPr id="11267" name="Rectangle 3"/>
          <p:cNvSpPr>
            <a:spLocks noGrp="1" noChangeArrowheads="1"/>
          </p:cNvSpPr>
          <p:nvPr>
            <p:ph idx="1"/>
          </p:nvPr>
        </p:nvSpPr>
        <p:spPr>
          <a:noFill/>
        </p:spPr>
        <p:txBody>
          <a:bodyPr/>
          <a:lstStyle/>
          <a:p>
            <a:pPr>
              <a:lnSpc>
                <a:spcPct val="80000"/>
              </a:lnSpc>
              <a:buNone/>
            </a:pPr>
            <a:r>
              <a:rPr lang="sv-SE" dirty="0" smtClean="0">
                <a:cs typeface="Arial" pitchFamily="34" charset="0"/>
              </a:rPr>
              <a:t>The /etc/aliases File</a:t>
            </a:r>
          </a:p>
          <a:p>
            <a:pPr>
              <a:lnSpc>
                <a:spcPct val="80000"/>
              </a:lnSpc>
            </a:pPr>
            <a:endParaRPr lang="sv-SE" sz="2000" dirty="0" smtClean="0">
              <a:cs typeface="Arial" pitchFamily="34" charset="0"/>
            </a:endParaRPr>
          </a:p>
          <a:p>
            <a:r>
              <a:rPr lang="en-US" sz="2000" dirty="0" smtClean="0"/>
              <a:t>Ever emailed a </a:t>
            </a:r>
            <a:r>
              <a:rPr lang="en-US" sz="2000" dirty="0" err="1" smtClean="0"/>
              <a:t>webmaster@something</a:t>
            </a:r>
            <a:r>
              <a:rPr lang="en-US" sz="2000" dirty="0" smtClean="0"/>
              <a:t> email address? It’s fairly</a:t>
            </a:r>
          </a:p>
          <a:p>
            <a:r>
              <a:rPr lang="en-US" sz="2000" dirty="0" smtClean="0"/>
              <a:t>common. Try to make a user account with the name ’webmaster’. It</a:t>
            </a:r>
          </a:p>
          <a:p>
            <a:r>
              <a:rPr lang="en-US" sz="2000" dirty="0" smtClean="0"/>
              <a:t>won’t happen, usernames are limited to 8 characters. The way we</a:t>
            </a:r>
          </a:p>
          <a:p>
            <a:r>
              <a:rPr lang="en-US" sz="2000" dirty="0" smtClean="0"/>
              <a:t>get the webmaster address is by using an alias. The aliases file maps</a:t>
            </a:r>
          </a:p>
          <a:p>
            <a:r>
              <a:rPr lang="en-US" sz="2000" dirty="0" smtClean="0"/>
              <a:t>email address aliases to something, usually a real user account.</a:t>
            </a:r>
          </a:p>
          <a:p>
            <a:r>
              <a:rPr lang="en-US" sz="2000" dirty="0" err="1" smtClean="0"/>
              <a:t>Sendmail</a:t>
            </a:r>
            <a:r>
              <a:rPr lang="en-US" sz="2000" dirty="0" smtClean="0"/>
              <a:t> doesn’t directly read the aliases file, it reads the </a:t>
            </a:r>
            <a:r>
              <a:rPr lang="en-US" sz="2000" dirty="0" err="1" smtClean="0"/>
              <a:t>aliases.db</a:t>
            </a:r>
            <a:endParaRPr lang="en-US" sz="2000" dirty="0" smtClean="0"/>
          </a:p>
          <a:p>
            <a:r>
              <a:rPr lang="en-US" sz="2000" dirty="0" smtClean="0"/>
              <a:t>file. This is a </a:t>
            </a:r>
            <a:r>
              <a:rPr lang="en-US" sz="2000" dirty="0" err="1" smtClean="0"/>
              <a:t>BerkDB</a:t>
            </a:r>
            <a:r>
              <a:rPr lang="en-US" sz="2000" dirty="0" smtClean="0"/>
              <a:t> format of aliases. Again, the historical</a:t>
            </a:r>
          </a:p>
          <a:p>
            <a:r>
              <a:rPr lang="en-US" sz="2000" dirty="0" smtClean="0"/>
              <a:t>reasoning comes in to play here. Each time you modify the aliases</a:t>
            </a:r>
          </a:p>
          <a:p>
            <a:r>
              <a:rPr lang="en-US" sz="2000" dirty="0" smtClean="0"/>
              <a:t>file, you need to run </a:t>
            </a:r>
            <a:r>
              <a:rPr lang="en-US" sz="2000" dirty="0" err="1" smtClean="0"/>
              <a:t>newaliases</a:t>
            </a:r>
            <a:r>
              <a:rPr lang="en-US" sz="2000" dirty="0" smtClean="0"/>
              <a:t> to update the </a:t>
            </a:r>
            <a:r>
              <a:rPr lang="en-US" sz="2000" dirty="0" err="1" smtClean="0"/>
              <a:t>BerkDB</a:t>
            </a:r>
            <a:r>
              <a:rPr lang="en-US" sz="2000" dirty="0" smtClean="0"/>
              <a:t> version.</a:t>
            </a:r>
            <a:endParaRPr lang="sv-SE" sz="2000" dirty="0" smtClean="0">
              <a:cs typeface="Arial" pitchFamily="34" charset="0"/>
            </a:endParaRPr>
          </a:p>
          <a:p>
            <a:pPr>
              <a:lnSpc>
                <a:spcPct val="80000"/>
              </a:lnSpc>
            </a:pPr>
            <a:endParaRPr lang="sv-SE" sz="2000" dirty="0" smtClean="0">
              <a:cs typeface="Arial" pitchFamily="34" charset="0"/>
            </a:endParaRPr>
          </a:p>
          <a:p>
            <a:pPr>
              <a:lnSpc>
                <a:spcPct val="80000"/>
              </a:lnSpc>
            </a:pPr>
            <a:endParaRPr lang="sv-SE" sz="2000" dirty="0" smtClean="0">
              <a:cs typeface="Arial" pitchFamily="34" charset="0"/>
            </a:endParaRPr>
          </a:p>
          <a:p>
            <a:pPr>
              <a:lnSpc>
                <a:spcPct val="80000"/>
              </a:lnSpc>
            </a:pPr>
            <a:r>
              <a:rPr lang="sv-SE" sz="2000" dirty="0" smtClean="0">
                <a:latin typeface="Courier New" pitchFamily="49" charset="0"/>
                <a:cs typeface="Courier New" pitchFamily="49" charset="0"/>
              </a:rPr>
              <a:t>Allways run command </a:t>
            </a:r>
            <a:r>
              <a:rPr lang="sv-SE" sz="2000" b="0" dirty="0" smtClean="0">
                <a:latin typeface="Courier New" pitchFamily="49" charset="0"/>
                <a:cs typeface="Courier New" pitchFamily="49" charset="0"/>
              </a:rPr>
              <a:t>newaliases </a:t>
            </a:r>
            <a:r>
              <a:rPr lang="sv-SE" sz="2000" dirty="0" smtClean="0">
                <a:latin typeface="Courier New" pitchFamily="49" charset="0"/>
                <a:cs typeface="Courier New" pitchFamily="49" charset="0"/>
              </a:rPr>
              <a:t>after working with aliases</a:t>
            </a:r>
            <a:endParaRPr lang="sv-SE" sz="2000" b="0" dirty="0" smtClean="0"/>
          </a:p>
        </p:txBody>
      </p:sp>
      <p:sp>
        <p:nvSpPr>
          <p:cNvPr id="24583" name="Rectangle 7"/>
          <p:cNvSpPr>
            <a:spLocks noChangeArrowheads="1"/>
          </p:cNvSpPr>
          <p:nvPr/>
        </p:nvSpPr>
        <p:spPr bwMode="auto">
          <a:xfrm>
            <a:off x="1840706" y="4810125"/>
            <a:ext cx="7543800" cy="23018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600">
                <a:latin typeface="Courier New" pitchFamily="49" charset="0"/>
                <a:cs typeface="Courier New" pitchFamily="49" charset="0"/>
              </a:rPr>
              <a:t>. . .</a:t>
            </a:r>
          </a:p>
          <a:p>
            <a:pPr defTabSz="739775">
              <a:defRPr/>
            </a:pPr>
            <a:r>
              <a:rPr lang="sv-SE" sz="1600">
                <a:latin typeface="Courier New" pitchFamily="49" charset="0"/>
                <a:cs typeface="Courier New" pitchFamily="49" charset="0"/>
              </a:rPr>
              <a:t>manager:              root</a:t>
            </a:r>
            <a:br>
              <a:rPr lang="sv-SE" sz="1600">
                <a:latin typeface="Courier New" pitchFamily="49" charset="0"/>
                <a:cs typeface="Courier New" pitchFamily="49" charset="0"/>
              </a:rPr>
            </a:br>
            <a:r>
              <a:rPr lang="sv-SE" sz="1600">
                <a:latin typeface="Courier New" pitchFamily="49" charset="0"/>
                <a:cs typeface="Courier New" pitchFamily="49" charset="0"/>
              </a:rPr>
              <a:t>abuse:                root</a:t>
            </a:r>
            <a:br>
              <a:rPr lang="sv-SE" sz="1600">
                <a:latin typeface="Courier New" pitchFamily="49" charset="0"/>
                <a:cs typeface="Courier New" pitchFamily="49" charset="0"/>
              </a:rPr>
            </a:br>
            <a:r>
              <a:rPr lang="sv-SE" sz="1600">
                <a:latin typeface="Courier New" pitchFamily="49" charset="0"/>
                <a:cs typeface="Courier New" pitchFamily="49" charset="0"/>
              </a:rPr>
              <a:t># trap decode to catch security attacks</a:t>
            </a:r>
            <a:br>
              <a:rPr lang="sv-SE" sz="1600">
                <a:latin typeface="Courier New" pitchFamily="49" charset="0"/>
                <a:cs typeface="Courier New" pitchFamily="49" charset="0"/>
              </a:rPr>
            </a:br>
            <a:r>
              <a:rPr lang="sv-SE" sz="1600">
                <a:latin typeface="Courier New" pitchFamily="49" charset="0"/>
                <a:cs typeface="Courier New" pitchFamily="49" charset="0"/>
              </a:rPr>
              <a:t>decode:               root</a:t>
            </a:r>
            <a:br>
              <a:rPr lang="sv-SE" sz="1600">
                <a:latin typeface="Courier New" pitchFamily="49" charset="0"/>
                <a:cs typeface="Courier New" pitchFamily="49" charset="0"/>
              </a:rPr>
            </a:br>
            <a:r>
              <a:rPr lang="sv-SE" sz="1600">
                <a:latin typeface="Courier New" pitchFamily="49" charset="0"/>
                <a:cs typeface="Courier New" pitchFamily="49" charset="0"/>
              </a:rPr>
              <a:t># Person who should get root's mail</a:t>
            </a:r>
            <a:br>
              <a:rPr lang="sv-SE" sz="1600">
                <a:latin typeface="Courier New" pitchFamily="49" charset="0"/>
                <a:cs typeface="Courier New" pitchFamily="49" charset="0"/>
              </a:rPr>
            </a:br>
            <a:r>
              <a:rPr lang="sv-SE" sz="1600">
                <a:latin typeface="Courier New" pitchFamily="49" charset="0"/>
                <a:cs typeface="Courier New" pitchFamily="49" charset="0"/>
              </a:rPr>
              <a:t>root:                 marc,webmaster@my-site.com</a:t>
            </a:r>
          </a:p>
          <a:p>
            <a:pPr defTabSz="739775">
              <a:defRPr/>
            </a:pPr>
            <a:r>
              <a:rPr lang="sv-SE" sz="1600">
                <a:latin typeface="Courier New" pitchFamily="49" charset="0"/>
                <a:cs typeface="Courier New" pitchFamily="49" charset="0"/>
              </a:rPr>
              <a:t># My mailing list file</a:t>
            </a:r>
          </a:p>
          <a:p>
            <a:pPr defTabSz="739775">
              <a:defRPr/>
            </a:pPr>
            <a:r>
              <a:rPr lang="sv-SE" sz="1600">
                <a:latin typeface="Courier New" pitchFamily="49" charset="0"/>
                <a:cs typeface="Courier New" pitchFamily="49" charset="0"/>
              </a:rPr>
              <a:t>admin-list:     ":include:/home/mailings/admin-list"</a:t>
            </a: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r>
              <a:rPr lang="sv-SE" smtClean="0">
                <a:solidFill>
                  <a:srgbClr val="008000"/>
                </a:solidFill>
                <a:cs typeface="Arial" pitchFamily="34" charset="0"/>
              </a:rPr>
              <a:t>Sendmail Masquerading Explained</a:t>
            </a:r>
          </a:p>
        </p:txBody>
      </p:sp>
      <p:sp>
        <p:nvSpPr>
          <p:cNvPr id="12291" name="Rectangle 3"/>
          <p:cNvSpPr>
            <a:spLocks noGrp="1" noChangeArrowheads="1"/>
          </p:cNvSpPr>
          <p:nvPr>
            <p:ph idx="1"/>
          </p:nvPr>
        </p:nvSpPr>
        <p:spPr>
          <a:noFill/>
        </p:spPr>
        <p:txBody>
          <a:bodyPr/>
          <a:lstStyle/>
          <a:p>
            <a:pPr marL="457200" indent="-457200"/>
            <a:r>
              <a:rPr lang="sv-SE" smtClean="0">
                <a:cs typeface="Arial" pitchFamily="34" charset="0"/>
              </a:rPr>
              <a:t>If you want your mail to appear to come from</a:t>
            </a:r>
          </a:p>
          <a:p>
            <a:pPr marL="777875" lvl="1" indent="-342900"/>
            <a:r>
              <a:rPr lang="sv-SE" b="0" smtClean="0">
                <a:cs typeface="Arial" pitchFamily="34" charset="0"/>
              </a:rPr>
              <a:t>user@mysite.com and not user@bigboy.mysite.com </a:t>
            </a:r>
          </a:p>
          <a:p>
            <a:pPr marL="777875" lvl="1" indent="-342900">
              <a:buFontTx/>
              <a:buNone/>
            </a:pPr>
            <a:endParaRPr lang="sv-SE" b="0" smtClean="0">
              <a:cs typeface="Arial" pitchFamily="34" charset="0"/>
            </a:endParaRPr>
          </a:p>
          <a:p>
            <a:pPr marL="777875" lvl="1" indent="-342900">
              <a:buFontTx/>
              <a:buNone/>
            </a:pPr>
            <a:r>
              <a:rPr lang="sv-SE" b="0" smtClean="0">
                <a:cs typeface="Arial" pitchFamily="34" charset="0"/>
              </a:rPr>
              <a:t>You can in that case:</a:t>
            </a:r>
          </a:p>
          <a:p>
            <a:pPr marL="777875" lvl="1" indent="-342900">
              <a:buFontTx/>
              <a:buAutoNum type="alphaLcParenR"/>
            </a:pPr>
            <a:r>
              <a:rPr lang="sv-SE" b="0" smtClean="0">
                <a:cs typeface="Arial" pitchFamily="34" charset="0"/>
              </a:rPr>
              <a:t>Configure your email client, such as Outlook Express, to set your email address to </a:t>
            </a:r>
            <a:r>
              <a:rPr lang="sv-SE" b="0" smtClean="0">
                <a:cs typeface="Arial" pitchFamily="34" charset="0"/>
                <a:hlinkClick r:id="rId3"/>
              </a:rPr>
              <a:t>user@mysite.com</a:t>
            </a:r>
            <a:endParaRPr lang="sv-SE" b="0" smtClean="0">
              <a:cs typeface="Arial" pitchFamily="34" charset="0"/>
            </a:endParaRPr>
          </a:p>
          <a:p>
            <a:pPr marL="777875" lvl="1" indent="-342900">
              <a:buFontTx/>
              <a:buAutoNum type="alphaLcParenR"/>
            </a:pPr>
            <a:r>
              <a:rPr lang="sv-SE" b="0" smtClean="0">
                <a:cs typeface="Arial" pitchFamily="34" charset="0"/>
              </a:rPr>
              <a:t>Set up masquerading to modify the domain name of all traffic originating from and passing trough your mail server</a:t>
            </a:r>
          </a:p>
          <a:p>
            <a:pPr marL="457200" indent="-457200"/>
            <a:r>
              <a:rPr lang="sv-SE" smtClean="0">
                <a:cs typeface="Arial" pitchFamily="34" charset="0"/>
              </a:rPr>
              <a:t>Configuring masquerading</a:t>
            </a:r>
          </a:p>
          <a:p>
            <a:pPr marL="777875" lvl="1" indent="-342900"/>
            <a:r>
              <a:rPr lang="sv-SE" b="0" smtClean="0">
                <a:cs typeface="Arial" pitchFamily="34" charset="0"/>
              </a:rPr>
              <a:t>This can be solved by editing your sendmail.mc configuration file and adding some masquerading commands:</a:t>
            </a:r>
          </a:p>
          <a:p>
            <a:pPr marL="777875" lvl="1" indent="-342900"/>
            <a:endParaRPr lang="sv-SE" b="0" smtClean="0"/>
          </a:p>
        </p:txBody>
      </p:sp>
      <p:sp>
        <p:nvSpPr>
          <p:cNvPr id="26629" name="Rectangle 5"/>
          <p:cNvSpPr>
            <a:spLocks noChangeArrowheads="1"/>
          </p:cNvSpPr>
          <p:nvPr/>
        </p:nvSpPr>
        <p:spPr bwMode="auto">
          <a:xfrm>
            <a:off x="1447800" y="4724400"/>
            <a:ext cx="7924800" cy="2298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a:latin typeface="Courier New" pitchFamily="49" charset="0"/>
                <a:cs typeface="Courier New" pitchFamily="49" charset="0"/>
              </a:rPr>
              <a:t>FEATURE(always_add_domain)dnl</a:t>
            </a:r>
          </a:p>
          <a:p>
            <a:pPr defTabSz="739775">
              <a:defRPr/>
            </a:pPr>
            <a:r>
              <a:rPr lang="sv-SE">
                <a:latin typeface="Courier New" pitchFamily="49" charset="0"/>
                <a:cs typeface="Courier New" pitchFamily="49" charset="0"/>
              </a:rPr>
              <a:t>FEATURE(`masquerade_entire_domain')dnl</a:t>
            </a:r>
          </a:p>
          <a:p>
            <a:pPr defTabSz="739775">
              <a:defRPr/>
            </a:pPr>
            <a:r>
              <a:rPr lang="sv-SE">
                <a:latin typeface="Courier New" pitchFamily="49" charset="0"/>
                <a:cs typeface="Courier New" pitchFamily="49" charset="0"/>
              </a:rPr>
              <a:t>FEATURE(`masquerade_envelope')dnl</a:t>
            </a:r>
          </a:p>
          <a:p>
            <a:pPr defTabSz="739775">
              <a:defRPr/>
            </a:pPr>
            <a:r>
              <a:rPr lang="sv-SE">
                <a:latin typeface="Courier New" pitchFamily="49" charset="0"/>
                <a:cs typeface="Courier New" pitchFamily="49" charset="0"/>
              </a:rPr>
              <a:t>FEATURE(`allmasquerade')dnl</a:t>
            </a:r>
          </a:p>
          <a:p>
            <a:pPr defTabSz="739775">
              <a:defRPr/>
            </a:pPr>
            <a:r>
              <a:rPr lang="sv-SE">
                <a:latin typeface="Courier New" pitchFamily="49" charset="0"/>
                <a:cs typeface="Courier New" pitchFamily="49" charset="0"/>
              </a:rPr>
              <a:t>MASQUERADE_AS(`my-site.com')dnl</a:t>
            </a:r>
          </a:p>
          <a:p>
            <a:pPr defTabSz="739775">
              <a:defRPr/>
            </a:pPr>
            <a:r>
              <a:rPr lang="sv-SE">
                <a:latin typeface="Courier New" pitchFamily="49" charset="0"/>
                <a:cs typeface="Courier New" pitchFamily="49" charset="0"/>
              </a:rPr>
              <a:t>MASQUERADE_DOMAIN(`my-site.com.')dnl</a:t>
            </a:r>
          </a:p>
          <a:p>
            <a:pPr defTabSz="739775">
              <a:defRPr/>
            </a:pPr>
            <a:r>
              <a:rPr lang="sv-SE">
                <a:latin typeface="Courier New" pitchFamily="49" charset="0"/>
                <a:cs typeface="Courier New" pitchFamily="49" charset="0"/>
              </a:rPr>
              <a:t>MASQUERADE_DOMAIN(localhost)dnl</a:t>
            </a:r>
          </a:p>
          <a:p>
            <a:pPr defTabSz="739775">
              <a:defRPr/>
            </a:pPr>
            <a:r>
              <a:rPr lang="sv-SE">
                <a:latin typeface="Courier New" pitchFamily="49" charset="0"/>
                <a:cs typeface="Courier New" pitchFamily="49" charset="0"/>
              </a:rPr>
              <a:t>MASQUERADE_DOMAIN(localhost.localdomain)dnl</a:t>
            </a: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r>
              <a:rPr lang="sv-SE" smtClean="0">
                <a:solidFill>
                  <a:srgbClr val="008000"/>
                </a:solidFill>
                <a:cs typeface="Arial" pitchFamily="34" charset="0"/>
              </a:rPr>
              <a:t>Sendmail Masquerading Explained</a:t>
            </a:r>
          </a:p>
        </p:txBody>
      </p:sp>
      <p:sp>
        <p:nvSpPr>
          <p:cNvPr id="13315" name="Rectangle 3"/>
          <p:cNvSpPr>
            <a:spLocks noGrp="1" noChangeArrowheads="1"/>
          </p:cNvSpPr>
          <p:nvPr>
            <p:ph idx="1"/>
          </p:nvPr>
        </p:nvSpPr>
        <p:spPr>
          <a:noFill/>
        </p:spPr>
        <p:txBody>
          <a:bodyPr/>
          <a:lstStyle/>
          <a:p>
            <a:pPr marL="457200" indent="-457200"/>
            <a:r>
              <a:rPr lang="sv-SE" smtClean="0">
                <a:cs typeface="Arial" pitchFamily="34" charset="0"/>
              </a:rPr>
              <a:t> Testing Masquerading</a:t>
            </a:r>
          </a:p>
          <a:p>
            <a:pPr marL="777875" lvl="1" indent="-342900"/>
            <a:r>
              <a:rPr lang="sv-SE" b="0" smtClean="0">
                <a:cs typeface="Arial" pitchFamily="34" charset="0"/>
              </a:rPr>
              <a:t>You should also tail the /var/log/maillog file to verify that the masquerading is operating</a:t>
            </a:r>
            <a:r>
              <a:rPr lang="sv-SE" smtClean="0">
                <a:cs typeface="Arial" pitchFamily="34" charset="0"/>
              </a:rPr>
              <a:t> </a:t>
            </a:r>
          </a:p>
          <a:p>
            <a:pPr marL="777875" lvl="1" indent="-342900"/>
            <a:endParaRPr lang="sv-SE" b="0" smtClean="0"/>
          </a:p>
          <a:p>
            <a:pPr marL="457200" indent="-457200"/>
            <a:r>
              <a:rPr lang="sv-SE" smtClean="0">
                <a:cs typeface="Arial" pitchFamily="34" charset="0"/>
              </a:rPr>
              <a:t>Other Masquerading Notes</a:t>
            </a:r>
          </a:p>
          <a:p>
            <a:pPr marL="777875" lvl="1" indent="-342900"/>
            <a:r>
              <a:rPr lang="sv-SE" b="0" smtClean="0">
                <a:cs typeface="Arial" pitchFamily="34" charset="0"/>
              </a:rPr>
              <a:t>By default, user "root" will not be masqueraded. This is achieved with the:</a:t>
            </a:r>
          </a:p>
          <a:p>
            <a:pPr marL="777875" lvl="1" indent="-342900"/>
            <a:endParaRPr lang="sv-SE" b="0" smtClean="0"/>
          </a:p>
          <a:p>
            <a:pPr marL="777875" lvl="1" indent="-342900"/>
            <a:r>
              <a:rPr lang="sv-SE" b="0" smtClean="0">
                <a:cs typeface="Arial" pitchFamily="34" charset="0"/>
              </a:rPr>
              <a:t>in </a:t>
            </a:r>
            <a:r>
              <a:rPr lang="sv-SE" smtClean="0">
                <a:cs typeface="Arial" pitchFamily="34" charset="0"/>
              </a:rPr>
              <a:t>/etc/mail/sendmail.mc</a:t>
            </a:r>
            <a:endParaRPr lang="sv-SE" b="0" smtClean="0"/>
          </a:p>
          <a:p>
            <a:pPr marL="777875" lvl="1" indent="-342900">
              <a:buFontTx/>
              <a:buAutoNum type="arabicPeriod"/>
            </a:pPr>
            <a:endParaRPr lang="sv-SE" b="0" smtClean="0"/>
          </a:p>
        </p:txBody>
      </p:sp>
      <p:sp>
        <p:nvSpPr>
          <p:cNvPr id="32773" name="Rectangle 5"/>
          <p:cNvSpPr>
            <a:spLocks noChangeArrowheads="1"/>
          </p:cNvSpPr>
          <p:nvPr/>
        </p:nvSpPr>
        <p:spPr bwMode="auto">
          <a:xfrm>
            <a:off x="2743200" y="1981200"/>
            <a:ext cx="2514600" cy="37623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a:latin typeface="Courier New" pitchFamily="49" charset="0"/>
                <a:cs typeface="Courier New" pitchFamily="49" charset="0"/>
              </a:rPr>
              <a:t>mail </a:t>
            </a:r>
            <a:r>
              <a:rPr lang="sv-SE" i="1">
                <a:latin typeface="Courier New" pitchFamily="49" charset="0"/>
                <a:cs typeface="Courier New" pitchFamily="49" charset="0"/>
              </a:rPr>
              <a:t>-v username</a:t>
            </a:r>
            <a:endParaRPr lang="sv-SE">
              <a:latin typeface="Courier New" pitchFamily="49" charset="0"/>
              <a:cs typeface="Courier New" pitchFamily="49" charset="0"/>
            </a:endParaRPr>
          </a:p>
        </p:txBody>
      </p:sp>
      <p:sp>
        <p:nvSpPr>
          <p:cNvPr id="32775" name="Rectangle 7"/>
          <p:cNvSpPr>
            <a:spLocks noChangeArrowheads="1"/>
          </p:cNvSpPr>
          <p:nvPr/>
        </p:nvSpPr>
        <p:spPr bwMode="auto">
          <a:xfrm>
            <a:off x="4419600" y="3657600"/>
            <a:ext cx="3657600" cy="37623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a:latin typeface="Courier New" pitchFamily="49" charset="0"/>
                <a:cs typeface="Courier New" pitchFamily="49" charset="0"/>
              </a:rPr>
              <a:t>EXPOSED_USER(`root')dnl</a:t>
            </a: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34963"/>
            <a:ext cx="9015413" cy="461962"/>
          </a:xfrm>
          <a:noFill/>
        </p:spPr>
        <p:txBody>
          <a:bodyPr/>
          <a:lstStyle/>
          <a:p>
            <a:r>
              <a:rPr lang="sv-SE" sz="2800" b="0" smtClean="0">
                <a:solidFill>
                  <a:srgbClr val="008000"/>
                </a:solidFill>
                <a:cs typeface="Arial" pitchFamily="34" charset="0"/>
              </a:rPr>
              <a:t>Using Sendmail to Change the Sender's Email Address</a:t>
            </a:r>
          </a:p>
        </p:txBody>
      </p:sp>
      <p:sp>
        <p:nvSpPr>
          <p:cNvPr id="14339" name="Rectangle 3"/>
          <p:cNvSpPr>
            <a:spLocks noGrp="1" noChangeArrowheads="1"/>
          </p:cNvSpPr>
          <p:nvPr>
            <p:ph idx="1"/>
          </p:nvPr>
        </p:nvSpPr>
        <p:spPr>
          <a:noFill/>
        </p:spPr>
        <p:txBody>
          <a:bodyPr/>
          <a:lstStyle/>
          <a:p>
            <a:pPr marL="457200" indent="-457200"/>
            <a:r>
              <a:rPr lang="sv-SE" smtClean="0">
                <a:cs typeface="Arial" pitchFamily="34" charset="0"/>
              </a:rPr>
              <a:t>Add these statements to your /etc/mail/sendmail.mc</a:t>
            </a:r>
          </a:p>
          <a:p>
            <a:pPr marL="777875" lvl="1" indent="-342900"/>
            <a:r>
              <a:rPr lang="sv-SE" b="0" smtClean="0">
                <a:cs typeface="Arial" pitchFamily="34" charset="0"/>
              </a:rPr>
              <a:t>In order to rewrite emails origin address, you need some features:</a:t>
            </a:r>
          </a:p>
          <a:p>
            <a:pPr marL="777875" lvl="1" indent="-342900"/>
            <a:endParaRPr lang="sv-SE" b="0" smtClean="0">
              <a:cs typeface="Arial" pitchFamily="34" charset="0"/>
            </a:endParaRPr>
          </a:p>
          <a:p>
            <a:pPr marL="457200" indent="-457200"/>
            <a:endParaRPr lang="sv-SE" b="0" smtClean="0"/>
          </a:p>
          <a:p>
            <a:pPr marL="777875" lvl="1" indent="-342900"/>
            <a:endParaRPr lang="sv-SE" b="0" smtClean="0"/>
          </a:p>
          <a:p>
            <a:pPr marL="777875" lvl="1" indent="-342900"/>
            <a:r>
              <a:rPr lang="sv-SE" b="0" smtClean="0"/>
              <a:t>In /etc/mail/sendmail.mc</a:t>
            </a:r>
          </a:p>
          <a:p>
            <a:pPr marL="457200" indent="-457200"/>
            <a:r>
              <a:rPr lang="sv-SE" smtClean="0">
                <a:cs typeface="Arial" pitchFamily="34" charset="0"/>
              </a:rPr>
              <a:t>Create a </a:t>
            </a:r>
            <a:r>
              <a:rPr lang="sv-SE" b="0" smtClean="0">
                <a:cs typeface="Arial" pitchFamily="34" charset="0"/>
              </a:rPr>
              <a:t>/etc/mail/generics-domains</a:t>
            </a:r>
          </a:p>
          <a:p>
            <a:pPr marL="457200" indent="-457200"/>
            <a:endParaRPr lang="sv-SE" b="0" smtClean="0">
              <a:cs typeface="Arial" pitchFamily="34" charset="0"/>
            </a:endParaRPr>
          </a:p>
          <a:p>
            <a:pPr marL="457200" indent="-457200"/>
            <a:r>
              <a:rPr lang="sv-SE" smtClean="0">
                <a:cs typeface="Arial" pitchFamily="34" charset="0"/>
              </a:rPr>
              <a:t>Create your </a:t>
            </a:r>
            <a:r>
              <a:rPr lang="sv-SE" b="0" smtClean="0">
                <a:cs typeface="Arial" pitchFamily="34" charset="0"/>
              </a:rPr>
              <a:t>/etc/mail/genericstable</a:t>
            </a:r>
            <a:r>
              <a:rPr lang="sv-SE" smtClean="0">
                <a:cs typeface="Arial" pitchFamily="34" charset="0"/>
              </a:rPr>
              <a:t> </a:t>
            </a:r>
          </a:p>
          <a:p>
            <a:pPr marL="457200" indent="-457200"/>
            <a:endParaRPr lang="sv-SE" smtClean="0">
              <a:cs typeface="Arial" pitchFamily="34" charset="0"/>
            </a:endParaRPr>
          </a:p>
        </p:txBody>
      </p:sp>
      <p:sp>
        <p:nvSpPr>
          <p:cNvPr id="60420" name="Rectangle 4"/>
          <p:cNvSpPr>
            <a:spLocks noChangeArrowheads="1"/>
          </p:cNvSpPr>
          <p:nvPr/>
        </p:nvSpPr>
        <p:spPr bwMode="auto">
          <a:xfrm>
            <a:off x="1905000" y="1981200"/>
            <a:ext cx="7467600" cy="9255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a:latin typeface="Courier New" pitchFamily="49" charset="0"/>
                <a:cs typeface="Courier New" pitchFamily="49" charset="0"/>
              </a:rPr>
              <a:t>FEATURE(`genericstable',`hash -o /etc/mail/genericstable.db')dnl</a:t>
            </a:r>
          </a:p>
          <a:p>
            <a:pPr defTabSz="739775">
              <a:defRPr/>
            </a:pPr>
            <a:r>
              <a:rPr lang="sv-SE">
                <a:latin typeface="Courier New" pitchFamily="49" charset="0"/>
                <a:cs typeface="Courier New" pitchFamily="49" charset="0"/>
              </a:rPr>
              <a:t>GENERICS_DOMAIN_FILE(`/etc/mail/generics-domains')dnl</a:t>
            </a:r>
          </a:p>
        </p:txBody>
      </p:sp>
      <p:sp>
        <p:nvSpPr>
          <p:cNvPr id="60421" name="Rectangle 5"/>
          <p:cNvSpPr>
            <a:spLocks noChangeArrowheads="1"/>
          </p:cNvSpPr>
          <p:nvPr/>
        </p:nvSpPr>
        <p:spPr bwMode="auto">
          <a:xfrm>
            <a:off x="6553200" y="3352800"/>
            <a:ext cx="2743200" cy="9255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a:latin typeface="Courier New" pitchFamily="49" charset="0"/>
                <a:cs typeface="Courier New" pitchFamily="49" charset="0"/>
              </a:rPr>
              <a:t>my-site.com</a:t>
            </a:r>
          </a:p>
          <a:p>
            <a:pPr defTabSz="739775">
              <a:defRPr/>
            </a:pPr>
            <a:r>
              <a:rPr lang="sv-SE">
                <a:latin typeface="Courier New" pitchFamily="49" charset="0"/>
                <a:cs typeface="Courier New" pitchFamily="49" charset="0"/>
              </a:rPr>
              <a:t>my-other-site.com</a:t>
            </a:r>
          </a:p>
          <a:p>
            <a:pPr defTabSz="739775">
              <a:defRPr/>
            </a:pPr>
            <a:r>
              <a:rPr lang="sv-SE">
                <a:latin typeface="Courier New" pitchFamily="49" charset="0"/>
                <a:cs typeface="Courier New" pitchFamily="49" charset="0"/>
              </a:rPr>
              <a:t>bigboy.my-site.com</a:t>
            </a:r>
          </a:p>
        </p:txBody>
      </p:sp>
      <p:sp>
        <p:nvSpPr>
          <p:cNvPr id="60422" name="Rectangle 6"/>
          <p:cNvSpPr>
            <a:spLocks noChangeArrowheads="1"/>
          </p:cNvSpPr>
          <p:nvPr/>
        </p:nvSpPr>
        <p:spPr bwMode="auto">
          <a:xfrm>
            <a:off x="2971800" y="4800600"/>
            <a:ext cx="6400800" cy="9255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a:latin typeface="Courier New" pitchFamily="49" charset="0"/>
                <a:cs typeface="Courier New" pitchFamily="49" charset="0"/>
              </a:rPr>
              <a:t>#linux-username       username@new-domain.com</a:t>
            </a:r>
          </a:p>
          <a:p>
            <a:pPr defTabSz="739775">
              <a:defRPr/>
            </a:pPr>
            <a:r>
              <a:rPr lang="sv-SE">
                <a:latin typeface="Courier New" pitchFamily="49" charset="0"/>
                <a:cs typeface="Courier New" pitchFamily="49" charset="0"/>
              </a:rPr>
              <a:t>alert          security-alert@my-site.com</a:t>
            </a:r>
          </a:p>
          <a:p>
            <a:pPr defTabSz="739775">
              <a:defRPr/>
            </a:pPr>
            <a:r>
              <a:rPr lang="sv-SE">
                <a:latin typeface="Courier New" pitchFamily="49" charset="0"/>
                <a:cs typeface="Courier New" pitchFamily="49" charset="0"/>
              </a:rPr>
              <a:t>peter          urgent-message@my-site.com</a:t>
            </a: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34963"/>
            <a:ext cx="9015413" cy="461962"/>
          </a:xfrm>
          <a:noFill/>
        </p:spPr>
        <p:txBody>
          <a:bodyPr/>
          <a:lstStyle/>
          <a:p>
            <a:r>
              <a:rPr lang="sv-SE" sz="2800" smtClean="0">
                <a:solidFill>
                  <a:srgbClr val="008000"/>
                </a:solidFill>
                <a:cs typeface="Arial" pitchFamily="34" charset="0"/>
              </a:rPr>
              <a:t>Fighting SPAM, add features</a:t>
            </a:r>
          </a:p>
        </p:txBody>
      </p:sp>
      <p:sp>
        <p:nvSpPr>
          <p:cNvPr id="15363" name="Rectangle 3"/>
          <p:cNvSpPr>
            <a:spLocks noGrp="1" noChangeArrowheads="1"/>
          </p:cNvSpPr>
          <p:nvPr>
            <p:ph idx="1"/>
          </p:nvPr>
        </p:nvSpPr>
        <p:spPr>
          <a:noFill/>
        </p:spPr>
        <p:txBody>
          <a:bodyPr/>
          <a:lstStyle/>
          <a:p>
            <a:pPr marL="457200" indent="-457200"/>
            <a:r>
              <a:rPr lang="sv-SE" i="1" smtClean="0">
                <a:cs typeface="Arial" pitchFamily="34" charset="0"/>
              </a:rPr>
              <a:t>RFC-Ignorant valid IP address checker.</a:t>
            </a:r>
          </a:p>
          <a:p>
            <a:pPr marL="777875" lvl="1" indent="-342900"/>
            <a:endParaRPr lang="sv-SE" i="1" smtClean="0">
              <a:cs typeface="Arial" pitchFamily="34" charset="0"/>
            </a:endParaRPr>
          </a:p>
          <a:p>
            <a:pPr marL="777875" lvl="1" indent="-342900"/>
            <a:endParaRPr lang="sv-SE" i="1" smtClean="0">
              <a:cs typeface="Arial" pitchFamily="34" charset="0"/>
            </a:endParaRPr>
          </a:p>
          <a:p>
            <a:pPr marL="457200" indent="-457200"/>
            <a:endParaRPr lang="sv-SE" sz="1800" i="1" smtClean="0">
              <a:cs typeface="Arial" pitchFamily="34" charset="0"/>
            </a:endParaRPr>
          </a:p>
          <a:p>
            <a:pPr marL="457200" indent="-457200"/>
            <a:r>
              <a:rPr lang="sv-SE" i="1" smtClean="0">
                <a:cs typeface="Arial" pitchFamily="34" charset="0"/>
              </a:rPr>
              <a:t>Easynet open proxy list.</a:t>
            </a:r>
          </a:p>
          <a:p>
            <a:pPr marL="777875" lvl="1" indent="-342900"/>
            <a:endParaRPr lang="sv-SE" i="1" smtClean="0">
              <a:cs typeface="Arial" pitchFamily="34" charset="0"/>
            </a:endParaRPr>
          </a:p>
          <a:p>
            <a:pPr marL="457200" indent="-457200"/>
            <a:endParaRPr lang="sv-SE" sz="1800" i="1" smtClean="0">
              <a:cs typeface="Arial" pitchFamily="34" charset="0"/>
            </a:endParaRPr>
          </a:p>
          <a:p>
            <a:pPr marL="457200" indent="-457200"/>
            <a:endParaRPr lang="sv-SE" sz="1800" i="1" smtClean="0">
              <a:cs typeface="Arial" pitchFamily="34" charset="0"/>
            </a:endParaRPr>
          </a:p>
          <a:p>
            <a:pPr marL="457200" indent="-457200"/>
            <a:r>
              <a:rPr lang="sv-SE" i="1" smtClean="0">
                <a:cs typeface="Arial" pitchFamily="34" charset="0"/>
              </a:rPr>
              <a:t>The Open Relay Database open mail relay list.</a:t>
            </a:r>
          </a:p>
          <a:p>
            <a:pPr marL="777875" lvl="1" indent="-342900"/>
            <a:endParaRPr lang="sv-SE" i="1" smtClean="0">
              <a:cs typeface="Arial" pitchFamily="34" charset="0"/>
            </a:endParaRPr>
          </a:p>
          <a:p>
            <a:pPr marL="777875" lvl="1" indent="-342900"/>
            <a:endParaRPr lang="sv-SE" i="1" smtClean="0">
              <a:cs typeface="Arial" pitchFamily="34" charset="0"/>
            </a:endParaRPr>
          </a:p>
          <a:p>
            <a:pPr marL="457200" indent="-457200"/>
            <a:r>
              <a:rPr lang="sv-SE" i="1" smtClean="0">
                <a:cs typeface="Arial" pitchFamily="34" charset="0"/>
              </a:rPr>
              <a:t>Spamcop spammer blacklist.</a:t>
            </a:r>
          </a:p>
          <a:p>
            <a:pPr marL="777875" lvl="1" indent="-342900"/>
            <a:endParaRPr lang="sv-SE" i="1" smtClean="0">
              <a:cs typeface="Arial" pitchFamily="34" charset="0"/>
            </a:endParaRPr>
          </a:p>
          <a:p>
            <a:pPr marL="457200" indent="-457200"/>
            <a:endParaRPr lang="sv-SE" sz="1800" i="1" smtClean="0">
              <a:cs typeface="Arial" pitchFamily="34" charset="0"/>
            </a:endParaRPr>
          </a:p>
          <a:p>
            <a:pPr marL="457200" indent="-457200"/>
            <a:r>
              <a:rPr lang="sv-SE" i="1" smtClean="0">
                <a:cs typeface="Arial" pitchFamily="34" charset="0"/>
              </a:rPr>
              <a:t>Spamhaus s</a:t>
            </a:r>
            <a:r>
              <a:rPr lang="sv-SE" smtClean="0">
                <a:cs typeface="Arial" pitchFamily="34" charset="0"/>
              </a:rPr>
              <a:t>pammer blacklist.</a:t>
            </a:r>
          </a:p>
          <a:p>
            <a:pPr marL="777875" lvl="1" indent="-342900"/>
            <a:endParaRPr lang="sv-SE" b="0" smtClean="0"/>
          </a:p>
        </p:txBody>
      </p:sp>
      <p:sp>
        <p:nvSpPr>
          <p:cNvPr id="34824" name="Rectangle 8"/>
          <p:cNvSpPr>
            <a:spLocks noChangeArrowheads="1"/>
          </p:cNvSpPr>
          <p:nvPr/>
        </p:nvSpPr>
        <p:spPr bwMode="auto">
          <a:xfrm>
            <a:off x="1219200" y="1752600"/>
            <a:ext cx="8534400"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400">
                <a:latin typeface="Courier New" pitchFamily="49" charset="0"/>
                <a:cs typeface="Courier New" pitchFamily="49" charset="0"/>
              </a:rPr>
              <a:t>FEATURE(`dnsbl', `ipwhois.rfc-ignorant.org',`"550 Mail from " $&amp;{client_addr} " refused. Rejected for bad WHOIS info on IP of your SMTP server - see http://www.rfc-ignorant.org/"')</a:t>
            </a:r>
          </a:p>
        </p:txBody>
      </p:sp>
      <p:sp>
        <p:nvSpPr>
          <p:cNvPr id="34825" name="Rectangle 9"/>
          <p:cNvSpPr>
            <a:spLocks noChangeArrowheads="1"/>
          </p:cNvSpPr>
          <p:nvPr/>
        </p:nvSpPr>
        <p:spPr bwMode="auto">
          <a:xfrm>
            <a:off x="1219200" y="3200400"/>
            <a:ext cx="8534400"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400">
                <a:latin typeface="Courier New" pitchFamily="49" charset="0"/>
                <a:cs typeface="Courier New" pitchFamily="49" charset="0"/>
              </a:rPr>
              <a:t>FEATURE(`dnsbl', `proxies.blackholes.easynet.nl', `"550 5.7.1 ACCESS DENIED to OPEN PROXY SERVER "$&amp;{client_name}" by easynet.nl DNSBL  (http://proxies.blackholes.easynet.nl/errors.html)"', `')dnl</a:t>
            </a:r>
          </a:p>
        </p:txBody>
      </p:sp>
      <p:sp>
        <p:nvSpPr>
          <p:cNvPr id="34826" name="Rectangle 10"/>
          <p:cNvSpPr>
            <a:spLocks noChangeArrowheads="1"/>
          </p:cNvSpPr>
          <p:nvPr/>
        </p:nvSpPr>
        <p:spPr bwMode="auto">
          <a:xfrm>
            <a:off x="1219200" y="4572000"/>
            <a:ext cx="8534400" cy="5270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400">
                <a:latin typeface="Courier New" pitchFamily="49" charset="0"/>
                <a:cs typeface="Courier New" pitchFamily="49" charset="0"/>
              </a:rPr>
              <a:t>FEATURE(`dnsbl', `relays.ordb.org', `"550 Email rejected due to sending server misconfiguration - see http://www.ordb.org/faq/\#why_rejected"')dnl</a:t>
            </a:r>
          </a:p>
        </p:txBody>
      </p:sp>
      <p:sp>
        <p:nvSpPr>
          <p:cNvPr id="34827" name="Rectangle 11"/>
          <p:cNvSpPr>
            <a:spLocks noChangeArrowheads="1"/>
          </p:cNvSpPr>
          <p:nvPr/>
        </p:nvSpPr>
        <p:spPr bwMode="auto">
          <a:xfrm>
            <a:off x="1219200" y="5638800"/>
            <a:ext cx="8534400" cy="5270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400">
                <a:latin typeface="Courier New" pitchFamily="49" charset="0"/>
                <a:cs typeface="Courier New" pitchFamily="49" charset="0"/>
              </a:rPr>
              <a:t>FEATURE(`dnsbl', `bl.spamcop.net', `"450 Mail from " $`'&amp;{client_addr} " refused - see http://spamcop.net/bl.shtml"')</a:t>
            </a:r>
          </a:p>
        </p:txBody>
      </p:sp>
      <p:sp>
        <p:nvSpPr>
          <p:cNvPr id="34828" name="Rectangle 12"/>
          <p:cNvSpPr>
            <a:spLocks noChangeArrowheads="1"/>
          </p:cNvSpPr>
          <p:nvPr/>
        </p:nvSpPr>
        <p:spPr bwMode="auto">
          <a:xfrm>
            <a:off x="1219200" y="6705600"/>
            <a:ext cx="8534400" cy="31432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400">
                <a:latin typeface="Courier New" pitchFamily="49" charset="0"/>
                <a:cs typeface="Courier New" pitchFamily="49" charset="0"/>
              </a:rPr>
              <a:t>FEATURE(`dnsbl',`sbl.spamhaus.org',`Rejected - see http://spamhaus.org/')dn</a:t>
            </a: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34963"/>
            <a:ext cx="9015413" cy="461962"/>
          </a:xfrm>
          <a:noFill/>
        </p:spPr>
        <p:txBody>
          <a:bodyPr/>
          <a:lstStyle/>
          <a:p>
            <a:r>
              <a:rPr lang="sv-SE" sz="2800" smtClean="0">
                <a:solidFill>
                  <a:srgbClr val="008000"/>
                </a:solidFill>
                <a:cs typeface="Arial" pitchFamily="34" charset="0"/>
              </a:rPr>
              <a:t>Spamassassin</a:t>
            </a:r>
          </a:p>
        </p:txBody>
      </p:sp>
      <p:sp>
        <p:nvSpPr>
          <p:cNvPr id="16387" name="Rectangle 3"/>
          <p:cNvSpPr>
            <a:spLocks noGrp="1" noChangeArrowheads="1"/>
          </p:cNvSpPr>
          <p:nvPr>
            <p:ph idx="1"/>
          </p:nvPr>
        </p:nvSpPr>
        <p:spPr>
          <a:noFill/>
        </p:spPr>
        <p:txBody>
          <a:bodyPr/>
          <a:lstStyle/>
          <a:p>
            <a:pPr marL="457200" indent="-457200"/>
            <a:r>
              <a:rPr lang="sv-SE" smtClean="0">
                <a:cs typeface="Arial" pitchFamily="34" charset="0"/>
              </a:rPr>
              <a:t>Downloading &amp; Installing Spamassassin</a:t>
            </a:r>
          </a:p>
          <a:p>
            <a:pPr marL="777875" lvl="1" indent="-342900"/>
            <a:endParaRPr lang="sv-SE" sz="1400" smtClean="0">
              <a:cs typeface="Arial" pitchFamily="34" charset="0"/>
            </a:endParaRPr>
          </a:p>
          <a:p>
            <a:pPr marL="457200" indent="-457200"/>
            <a:endParaRPr lang="sv-SE" sz="1800" smtClean="0">
              <a:cs typeface="Arial" pitchFamily="34" charset="0"/>
            </a:endParaRPr>
          </a:p>
          <a:p>
            <a:pPr marL="457200" indent="-457200"/>
            <a:r>
              <a:rPr lang="sv-SE" smtClean="0">
                <a:cs typeface="Arial" pitchFamily="34" charset="0"/>
              </a:rPr>
              <a:t>Starting Spamassassin</a:t>
            </a:r>
          </a:p>
          <a:p>
            <a:pPr marL="777875" lvl="1" indent="-342900"/>
            <a:endParaRPr lang="sv-SE" sz="1400" smtClean="0">
              <a:cs typeface="Arial" pitchFamily="34" charset="0"/>
            </a:endParaRPr>
          </a:p>
          <a:p>
            <a:pPr marL="457200" indent="-457200"/>
            <a:endParaRPr lang="sv-SE" sz="1800" smtClean="0">
              <a:cs typeface="Arial" pitchFamily="34" charset="0"/>
            </a:endParaRPr>
          </a:p>
          <a:p>
            <a:pPr marL="457200" indent="-457200"/>
            <a:r>
              <a:rPr lang="sv-SE" i="1" smtClean="0">
                <a:cs typeface="Arial" pitchFamily="34" charset="0"/>
              </a:rPr>
              <a:t>Configuring Procmail for Spamassassin</a:t>
            </a:r>
          </a:p>
          <a:p>
            <a:pPr marL="777875" lvl="1" indent="-342900"/>
            <a:endParaRPr lang="sv-SE" b="0" smtClean="0">
              <a:cs typeface="Arial" pitchFamily="34" charset="0"/>
            </a:endParaRPr>
          </a:p>
          <a:p>
            <a:pPr marL="777875" lvl="1" indent="-342900"/>
            <a:endParaRPr lang="sv-SE" smtClean="0">
              <a:cs typeface="Arial" pitchFamily="34" charset="0"/>
            </a:endParaRPr>
          </a:p>
          <a:p>
            <a:pPr marL="457200" indent="-457200"/>
            <a:r>
              <a:rPr lang="sv-SE" smtClean="0">
                <a:cs typeface="Arial" pitchFamily="34" charset="0"/>
              </a:rPr>
              <a:t>Startup Spamassassin</a:t>
            </a:r>
          </a:p>
          <a:p>
            <a:pPr marL="457200" indent="-457200"/>
            <a:endParaRPr lang="sv-SE" smtClean="0">
              <a:cs typeface="Arial" pitchFamily="34" charset="0"/>
            </a:endParaRPr>
          </a:p>
          <a:p>
            <a:pPr marL="457200" indent="-457200"/>
            <a:endParaRPr lang="sv-SE" smtClean="0">
              <a:cs typeface="Arial" pitchFamily="34" charset="0"/>
            </a:endParaRPr>
          </a:p>
          <a:p>
            <a:pPr marL="777875" lvl="1" indent="-342900"/>
            <a:r>
              <a:rPr lang="sv-SE" b="0" smtClean="0">
                <a:cs typeface="Arial" pitchFamily="34" charset="0"/>
              </a:rPr>
              <a:t>Combine spamassasin with sendmail features</a:t>
            </a:r>
          </a:p>
          <a:p>
            <a:pPr marL="457200" indent="-457200"/>
            <a:endParaRPr lang="sv-SE" sz="1800" smtClean="0">
              <a:cs typeface="Arial" pitchFamily="34" charset="0"/>
            </a:endParaRPr>
          </a:p>
          <a:p>
            <a:pPr marL="777875" lvl="1" indent="-342900"/>
            <a:endParaRPr lang="sv-SE" i="1" smtClean="0">
              <a:cs typeface="Arial" pitchFamily="34" charset="0"/>
            </a:endParaRPr>
          </a:p>
          <a:p>
            <a:pPr marL="777875" lvl="1" indent="-342900"/>
            <a:endParaRPr lang="sv-SE" b="0" smtClean="0"/>
          </a:p>
        </p:txBody>
      </p:sp>
      <p:sp>
        <p:nvSpPr>
          <p:cNvPr id="62472" name="Rectangle 8"/>
          <p:cNvSpPr>
            <a:spLocks noChangeArrowheads="1"/>
          </p:cNvSpPr>
          <p:nvPr/>
        </p:nvSpPr>
        <p:spPr bwMode="auto">
          <a:xfrm>
            <a:off x="1219200" y="3733800"/>
            <a:ext cx="79248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600" b="0">
                <a:latin typeface="Courier New" pitchFamily="49" charset="0"/>
                <a:cs typeface="Courier New" pitchFamily="49" charset="0"/>
              </a:rPr>
              <a:t>cp /etc/mail/spamassassin/spamassassin-spamc.rc /etc/procmailrc</a:t>
            </a:r>
          </a:p>
        </p:txBody>
      </p:sp>
      <p:sp>
        <p:nvSpPr>
          <p:cNvPr id="62473" name="Rectangle 9"/>
          <p:cNvSpPr>
            <a:spLocks noChangeArrowheads="1"/>
          </p:cNvSpPr>
          <p:nvPr/>
        </p:nvSpPr>
        <p:spPr bwMode="auto">
          <a:xfrm>
            <a:off x="1219200" y="4876800"/>
            <a:ext cx="41910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600">
                <a:latin typeface="Courier New" pitchFamily="49" charset="0"/>
                <a:cs typeface="Courier New" pitchFamily="49" charset="0"/>
              </a:rPr>
              <a:t># /etc/init.d/spamassassin start</a:t>
            </a:r>
          </a:p>
        </p:txBody>
      </p:sp>
      <p:sp>
        <p:nvSpPr>
          <p:cNvPr id="62475" name="Rectangle 11"/>
          <p:cNvSpPr>
            <a:spLocks noChangeArrowheads="1"/>
          </p:cNvSpPr>
          <p:nvPr/>
        </p:nvSpPr>
        <p:spPr bwMode="auto">
          <a:xfrm>
            <a:off x="1219200" y="2819400"/>
            <a:ext cx="49530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600">
                <a:latin typeface="Courier New" pitchFamily="49" charset="0"/>
                <a:cs typeface="Courier New" pitchFamily="49" charset="0"/>
              </a:rPr>
              <a:t># chkconfig --level 35 spamassassin on</a:t>
            </a:r>
          </a:p>
        </p:txBody>
      </p:sp>
      <p:sp>
        <p:nvSpPr>
          <p:cNvPr id="62476" name="Rectangle 12"/>
          <p:cNvSpPr>
            <a:spLocks noChangeArrowheads="1"/>
          </p:cNvSpPr>
          <p:nvPr/>
        </p:nvSpPr>
        <p:spPr bwMode="auto">
          <a:xfrm>
            <a:off x="1219200" y="1828800"/>
            <a:ext cx="4953000" cy="346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defRPr/>
            </a:pPr>
            <a:r>
              <a:rPr lang="sv-SE" sz="1600">
                <a:latin typeface="Courier New" pitchFamily="49" charset="0"/>
                <a:cs typeface="Courier New" pitchFamily="49" charset="0"/>
              </a:rPr>
              <a:t># </a:t>
            </a:r>
            <a:r>
              <a:rPr lang="sv-SE" sz="1600">
                <a:cs typeface="Courier New" pitchFamily="49" charset="0"/>
              </a:rPr>
              <a:t>rpm –ivh </a:t>
            </a:r>
            <a:r>
              <a:rPr lang="sv-SE" sz="1600">
                <a:cs typeface="Arial" pitchFamily="34" charset="0"/>
              </a:rPr>
              <a:t>spamassassin-2.60-2.i386.rpm.</a:t>
            </a: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Other MTA’s</a:t>
            </a:r>
          </a:p>
        </p:txBody>
      </p:sp>
      <p:sp>
        <p:nvSpPr>
          <p:cNvPr id="8195" name="Rectangle 3" descr="Rectangle: Click to edit Master text styles&#10;Second level&#10;Third level&#10;Fourth level&#10;Fifth level"/>
          <p:cNvSpPr>
            <a:spLocks noGrp="1" noChangeArrowheads="1"/>
          </p:cNvSpPr>
          <p:nvPr>
            <p:ph idx="1"/>
          </p:nvPr>
        </p:nvSpPr>
        <p:spPr>
          <a:xfrm>
            <a:off x="1558052" y="2037292"/>
            <a:ext cx="8223052" cy="4400550"/>
          </a:xfrm>
        </p:spPr>
        <p:txBody>
          <a:bodyPr/>
          <a:lstStyle/>
          <a:p>
            <a:pPr eaLnBrk="1" hangingPunct="1"/>
            <a:r>
              <a:rPr lang="en-US" sz="2000" dirty="0" smtClean="0"/>
              <a:t>Postfix</a:t>
            </a:r>
          </a:p>
          <a:p>
            <a:pPr eaLnBrk="1" hangingPunct="1"/>
            <a:r>
              <a:rPr lang="en-US" sz="2000" dirty="0" err="1" smtClean="0"/>
              <a:t>Qmail</a:t>
            </a:r>
            <a:endParaRPr lang="en-US" sz="2000" dirty="0" smtClean="0"/>
          </a:p>
          <a:p>
            <a:pPr eaLnBrk="1" hangingPunct="1"/>
            <a:r>
              <a:rPr lang="en-US" sz="2000" dirty="0" smtClean="0"/>
              <a:t>MS Exchange</a:t>
            </a:r>
          </a:p>
          <a:p>
            <a:pPr eaLnBrk="1" hangingPunct="1"/>
            <a:r>
              <a:rPr lang="en-US" sz="2000" dirty="0" err="1" smtClean="0"/>
              <a:t>CC:Mail</a:t>
            </a:r>
            <a:endParaRPr lang="en-US" sz="2000" dirty="0" smtClean="0"/>
          </a:p>
          <a:p>
            <a:pPr eaLnBrk="1" hangingPunct="1"/>
            <a:r>
              <a:rPr lang="en-US" sz="2000" dirty="0" smtClean="0"/>
              <a:t>Lotus Notes</a:t>
            </a:r>
          </a:p>
          <a:p>
            <a:pPr eaLnBrk="1" hangingPunct="1"/>
            <a:r>
              <a:rPr lang="en-US" sz="2000" dirty="0" smtClean="0"/>
              <a:t>….etc.</a:t>
            </a: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What is SMTP</a:t>
            </a:r>
          </a:p>
        </p:txBody>
      </p:sp>
      <p:sp>
        <p:nvSpPr>
          <p:cNvPr id="921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z="2800" dirty="0" smtClean="0"/>
              <a:t>SMTP = Simple Mail Transfer Protocol</a:t>
            </a:r>
          </a:p>
          <a:p>
            <a:pPr lvl="1" eaLnBrk="1" hangingPunct="1"/>
            <a:r>
              <a:rPr lang="en-US" sz="2000" dirty="0" smtClean="0"/>
              <a:t>SMTP is the protocol for transporting mail over the Internet.</a:t>
            </a:r>
          </a:p>
          <a:p>
            <a:pPr lvl="1" eaLnBrk="1" hangingPunct="1"/>
            <a:r>
              <a:rPr lang="en-US" sz="2000" dirty="0" smtClean="0"/>
              <a:t>SMTP is spoken via port 25 of the MTAs. Using the basic model described above, a session is performed as follows:</a:t>
            </a: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Basic SMTP Session</a:t>
            </a:r>
          </a:p>
        </p:txBody>
      </p:sp>
      <p:sp>
        <p:nvSpPr>
          <p:cNvPr id="10243" name="Rectangle 3" descr="Rectangle: Click to edit Master text styles&#10;Second level&#10;Third level&#10;Fourth level&#10;Fifth level"/>
          <p:cNvSpPr>
            <a:spLocks noGrp="1" noChangeArrowheads="1"/>
          </p:cNvSpPr>
          <p:nvPr>
            <p:ph idx="1"/>
          </p:nvPr>
        </p:nvSpPr>
        <p:spPr/>
        <p:txBody>
          <a:bodyPr/>
          <a:lstStyle/>
          <a:p>
            <a:pPr marL="675071" indent="-675071" eaLnBrk="1" hangingPunct="1">
              <a:buClr>
                <a:schemeClr val="tx1"/>
              </a:buClr>
              <a:buFont typeface="Wingdings" pitchFamily="2" charset="2"/>
              <a:buAutoNum type="arabicPeriod"/>
            </a:pPr>
            <a:r>
              <a:rPr lang="en-US" sz="2000" dirty="0" smtClean="0"/>
              <a:t>The local MTA establishes a connection with the remote MTA. (They exchange 'hellos.') </a:t>
            </a:r>
          </a:p>
          <a:p>
            <a:pPr marL="675071" indent="-675071" eaLnBrk="1" hangingPunct="1">
              <a:buClr>
                <a:schemeClr val="tx1"/>
              </a:buClr>
              <a:buFont typeface="Wingdings" pitchFamily="2" charset="2"/>
              <a:buAutoNum type="arabicPeriod"/>
            </a:pPr>
            <a:r>
              <a:rPr lang="en-US" sz="2000" dirty="0" smtClean="0"/>
              <a:t>The local MTA informs the remote MTA that it has mail from a local user. The remote machine acknowledges. </a:t>
            </a:r>
          </a:p>
          <a:p>
            <a:pPr marL="675071" indent="-675071" eaLnBrk="1" hangingPunct="1">
              <a:buClr>
                <a:schemeClr val="tx1"/>
              </a:buClr>
              <a:buFont typeface="Wingdings" pitchFamily="2" charset="2"/>
              <a:buAutoNum type="arabicPeriod"/>
            </a:pPr>
            <a:r>
              <a:rPr lang="en-US" sz="2000" dirty="0" smtClean="0"/>
              <a:t>The local MTA informs the remote MTA to whom the mail is addressed on the remote side. The remote machine acknowledges. </a:t>
            </a:r>
          </a:p>
          <a:p>
            <a:pPr marL="675071" indent="-675071" eaLnBrk="1" hangingPunct="1">
              <a:buClr>
                <a:schemeClr val="tx1"/>
              </a:buClr>
              <a:buFont typeface="Wingdings" pitchFamily="2" charset="2"/>
              <a:buAutoNum type="arabicPeriod" startAt="4"/>
            </a:pPr>
            <a:r>
              <a:rPr lang="en-US" sz="2000" dirty="0" smtClean="0"/>
              <a:t>The local MTA sends the message and the remote machine acknowledges its arrival. </a:t>
            </a:r>
          </a:p>
          <a:p>
            <a:pPr marL="675071" indent="-675071" eaLnBrk="1" hangingPunct="1">
              <a:buClr>
                <a:schemeClr val="tx1"/>
              </a:buClr>
              <a:buFont typeface="Wingdings" pitchFamily="2" charset="2"/>
              <a:buAutoNum type="arabicPeriod" startAt="4"/>
            </a:pPr>
            <a:r>
              <a:rPr lang="en-US" sz="2000" dirty="0" smtClean="0"/>
              <a:t>The machines break connection.</a:t>
            </a:r>
          </a:p>
          <a:p>
            <a:pPr marL="675071" indent="-675071" eaLnBrk="1" hangingPunct="1">
              <a:buClr>
                <a:schemeClr val="tx1"/>
              </a:buClr>
              <a:buNone/>
            </a:pPr>
            <a:endParaRPr lang="en-US" sz="2000" dirty="0" smtClean="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Sendmail Features </a:t>
            </a:r>
          </a:p>
        </p:txBody>
      </p:sp>
      <p:sp>
        <p:nvSpPr>
          <p:cNvPr id="12291" name="Rectangle 3" descr="Rectangle: Click to edit Master text styles&#10;Second level&#10;Third level&#10;Fourth level&#10;Fifth level"/>
          <p:cNvSpPr>
            <a:spLocks noGrp="1" noChangeArrowheads="1"/>
          </p:cNvSpPr>
          <p:nvPr>
            <p:ph idx="1"/>
          </p:nvPr>
        </p:nvSpPr>
        <p:spPr>
          <a:xfrm>
            <a:off x="779026" y="1533525"/>
            <a:ext cx="9607987" cy="4400550"/>
          </a:xfrm>
        </p:spPr>
        <p:txBody>
          <a:bodyPr/>
          <a:lstStyle/>
          <a:p>
            <a:pPr eaLnBrk="1" hangingPunct="1"/>
            <a:r>
              <a:rPr lang="en-US" sz="2400" dirty="0" err="1" smtClean="0"/>
              <a:t>Sendmail</a:t>
            </a:r>
            <a:r>
              <a:rPr lang="en-US" sz="2400" dirty="0" smtClean="0"/>
              <a:t> uses DNS (Domain Naming System)</a:t>
            </a:r>
          </a:p>
          <a:p>
            <a:pPr lvl="1" eaLnBrk="1" hangingPunct="1"/>
            <a:r>
              <a:rPr lang="en-US" sz="2000" dirty="0" smtClean="0"/>
              <a:t>But not 100% dependent:   </a:t>
            </a:r>
            <a:r>
              <a:rPr lang="en-US" sz="2000" dirty="0" smtClean="0">
                <a:hlinkClick r:id="rId2"/>
              </a:rPr>
              <a:t>Joe@[192.168.1.1</a:t>
            </a:r>
            <a:r>
              <a:rPr lang="en-US" sz="2000" dirty="0" smtClean="0"/>
              <a:t>]</a:t>
            </a:r>
          </a:p>
          <a:p>
            <a:pPr eaLnBrk="1" hangingPunct="1"/>
            <a:r>
              <a:rPr lang="en-US" sz="2400" dirty="0" smtClean="0"/>
              <a:t>DNS does provide Mail Exchange (MS) Info</a:t>
            </a:r>
          </a:p>
          <a:p>
            <a:pPr eaLnBrk="1" hangingPunct="1"/>
            <a:r>
              <a:rPr lang="en-US" sz="2400" dirty="0" err="1" smtClean="0"/>
              <a:t>Sendmail</a:t>
            </a:r>
            <a:r>
              <a:rPr lang="en-US" sz="2400" dirty="0" smtClean="0"/>
              <a:t> can do a DNS double-tap </a:t>
            </a:r>
          </a:p>
          <a:p>
            <a:pPr lvl="1" eaLnBrk="1" hangingPunct="1"/>
            <a:r>
              <a:rPr lang="en-US" sz="2000" dirty="0" smtClean="0"/>
              <a:t>Lookup up who the client says they are</a:t>
            </a:r>
          </a:p>
          <a:p>
            <a:pPr eaLnBrk="1" hangingPunct="1"/>
            <a:r>
              <a:rPr lang="en-US" sz="2400" dirty="0" smtClean="0"/>
              <a:t>Default is mail relay off</a:t>
            </a:r>
          </a:p>
          <a:p>
            <a:pPr lvl="1" eaLnBrk="1" hangingPunct="1"/>
            <a:r>
              <a:rPr lang="en-US" sz="2000" dirty="0" smtClean="0"/>
              <a:t>From A to C through B</a:t>
            </a:r>
          </a:p>
          <a:p>
            <a:pPr eaLnBrk="1" hangingPunct="1"/>
            <a:r>
              <a:rPr lang="en-US" sz="2400" dirty="0" err="1" smtClean="0"/>
              <a:t>Realtime</a:t>
            </a:r>
            <a:r>
              <a:rPr lang="en-US" sz="2400" dirty="0" smtClean="0"/>
              <a:t> </a:t>
            </a:r>
            <a:r>
              <a:rPr lang="en-US" sz="2400" dirty="0" err="1" smtClean="0"/>
              <a:t>Blackhole</a:t>
            </a:r>
            <a:r>
              <a:rPr lang="en-US" sz="2400" dirty="0" smtClean="0"/>
              <a:t> Lists (RBL)</a:t>
            </a: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9106" y="314325"/>
            <a:ext cx="9607987" cy="650820"/>
          </a:xfrm>
        </p:spPr>
        <p:txBody>
          <a:bodyPr/>
          <a:lstStyle/>
          <a:p>
            <a:pPr eaLnBrk="1" hangingPunct="1"/>
            <a:r>
              <a:rPr lang="en-US" sz="4000" dirty="0" err="1" smtClean="0"/>
              <a:t>Sendmail</a:t>
            </a:r>
            <a:r>
              <a:rPr lang="en-US" sz="4000" dirty="0" smtClean="0"/>
              <a:t> Anti-Spam Enhancements</a:t>
            </a:r>
          </a:p>
        </p:txBody>
      </p:sp>
      <p:sp>
        <p:nvSpPr>
          <p:cNvPr id="1331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sz="2400" dirty="0" err="1" smtClean="0"/>
              <a:t>Mailscanner</a:t>
            </a:r>
            <a:endParaRPr lang="en-US" sz="2400" dirty="0" smtClean="0"/>
          </a:p>
          <a:p>
            <a:pPr lvl="1" eaLnBrk="1" hangingPunct="1">
              <a:lnSpc>
                <a:spcPct val="90000"/>
              </a:lnSpc>
            </a:pPr>
            <a:r>
              <a:rPr lang="en-US" sz="2000" dirty="0" smtClean="0"/>
              <a:t>Minimal anti-spam</a:t>
            </a:r>
          </a:p>
          <a:p>
            <a:pPr lvl="1" eaLnBrk="1" hangingPunct="1">
              <a:lnSpc>
                <a:spcPct val="90000"/>
              </a:lnSpc>
            </a:pPr>
            <a:r>
              <a:rPr lang="en-US" sz="2000" dirty="0" smtClean="0"/>
              <a:t>Anti-virus integration (scan in/outbound)</a:t>
            </a:r>
          </a:p>
          <a:p>
            <a:pPr lvl="1" eaLnBrk="1" hangingPunct="1">
              <a:lnSpc>
                <a:spcPct val="90000"/>
              </a:lnSpc>
            </a:pPr>
            <a:r>
              <a:rPr lang="en-US" sz="2000" dirty="0" smtClean="0">
                <a:solidFill>
                  <a:schemeClr val="tx2"/>
                </a:solidFill>
              </a:rPr>
              <a:t>http://www.sng.ecs.soton.ac.uk/mailscanner/</a:t>
            </a:r>
          </a:p>
          <a:p>
            <a:pPr lvl="1" eaLnBrk="1" hangingPunct="1">
              <a:lnSpc>
                <a:spcPct val="90000"/>
              </a:lnSpc>
            </a:pPr>
            <a:r>
              <a:rPr lang="en-US" sz="2000" dirty="0" smtClean="0"/>
              <a:t>Or </a:t>
            </a:r>
            <a:r>
              <a:rPr lang="en-US" sz="2000" dirty="0" smtClean="0">
                <a:solidFill>
                  <a:schemeClr val="tx2"/>
                </a:solidFill>
              </a:rPr>
              <a:t>http://www.mailscanner.info</a:t>
            </a:r>
          </a:p>
          <a:p>
            <a:pPr eaLnBrk="1" hangingPunct="1">
              <a:lnSpc>
                <a:spcPct val="90000"/>
              </a:lnSpc>
            </a:pPr>
            <a:r>
              <a:rPr lang="en-US" sz="2400" dirty="0" smtClean="0"/>
              <a:t>Spam Assassin</a:t>
            </a:r>
          </a:p>
          <a:p>
            <a:pPr lvl="1" eaLnBrk="1" hangingPunct="1">
              <a:lnSpc>
                <a:spcPct val="90000"/>
              </a:lnSpc>
            </a:pPr>
            <a:r>
              <a:rPr lang="en-US" sz="2000" dirty="0" smtClean="0"/>
              <a:t>Rule based heuristic</a:t>
            </a:r>
            <a:r>
              <a:rPr lang="en-US" sz="2000" dirty="0" smtClean="0">
                <a:latin typeface="Verdana" pitchFamily="34" charset="0"/>
              </a:rPr>
              <a:t> </a:t>
            </a:r>
          </a:p>
          <a:p>
            <a:pPr lvl="1" eaLnBrk="1" hangingPunct="1">
              <a:lnSpc>
                <a:spcPct val="90000"/>
              </a:lnSpc>
            </a:pPr>
            <a:r>
              <a:rPr lang="en-US" sz="2000" dirty="0" smtClean="0"/>
              <a:t>Header and text analysis</a:t>
            </a:r>
          </a:p>
          <a:p>
            <a:pPr lvl="1" eaLnBrk="1" hangingPunct="1">
              <a:lnSpc>
                <a:spcPct val="90000"/>
              </a:lnSpc>
            </a:pPr>
            <a:r>
              <a:rPr lang="en-US" sz="2000" dirty="0" smtClean="0"/>
              <a:t>Blacklist (RBL)</a:t>
            </a:r>
          </a:p>
          <a:p>
            <a:pPr lvl="1" eaLnBrk="1" hangingPunct="1">
              <a:lnSpc>
                <a:spcPct val="90000"/>
              </a:lnSpc>
            </a:pPr>
            <a:r>
              <a:rPr lang="en-US" sz="2000" dirty="0" err="1" smtClean="0"/>
              <a:t>Vipul's</a:t>
            </a:r>
            <a:r>
              <a:rPr lang="en-US" sz="2000" dirty="0" smtClean="0"/>
              <a:t> Razor (</a:t>
            </a:r>
            <a:r>
              <a:rPr lang="en-US" sz="2000" dirty="0" smtClean="0">
                <a:solidFill>
                  <a:schemeClr val="tx2"/>
                </a:solidFill>
              </a:rPr>
              <a:t>http://razor.sf.net</a:t>
            </a:r>
            <a:r>
              <a:rPr lang="en-US" sz="2000" dirty="0" smtClean="0"/>
              <a:t>)</a:t>
            </a:r>
          </a:p>
          <a:p>
            <a:pPr lvl="1" eaLnBrk="1" hangingPunct="1">
              <a:lnSpc>
                <a:spcPct val="90000"/>
              </a:lnSpc>
            </a:pPr>
            <a:r>
              <a:rPr lang="en-US" sz="2000" dirty="0" smtClean="0">
                <a:solidFill>
                  <a:schemeClr val="tx2"/>
                </a:solidFill>
              </a:rPr>
              <a:t>http://www.spamassassin.org</a:t>
            </a:r>
          </a:p>
          <a:p>
            <a:pPr lvl="1" eaLnBrk="1" hangingPunct="1">
              <a:lnSpc>
                <a:spcPct val="90000"/>
              </a:lnSpc>
            </a:pPr>
            <a:endParaRPr lang="en-US" sz="2000" dirty="0" smtClean="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Implementations</a:t>
            </a:r>
          </a:p>
        </p:txBody>
      </p:sp>
      <p:sp>
        <p:nvSpPr>
          <p:cNvPr id="1433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sz="2400" dirty="0" smtClean="0"/>
              <a:t>SMTP Gateway</a:t>
            </a:r>
          </a:p>
          <a:p>
            <a:pPr lvl="1" eaLnBrk="1" hangingPunct="1">
              <a:lnSpc>
                <a:spcPct val="90000"/>
              </a:lnSpc>
            </a:pPr>
            <a:r>
              <a:rPr lang="en-US" sz="2000" dirty="0" smtClean="0"/>
              <a:t>An SMTP gateway allows users on your network to communicate with others on the Internet without concern as to which local mail software package exists on your network.</a:t>
            </a:r>
          </a:p>
          <a:p>
            <a:pPr lvl="1" eaLnBrk="1" hangingPunct="1">
              <a:lnSpc>
                <a:spcPct val="90000"/>
              </a:lnSpc>
            </a:pPr>
            <a:r>
              <a:rPr lang="en-US" sz="2000" dirty="0" smtClean="0"/>
              <a:t>All incoming mail for your network will pass through this gateway which converts the message into the appropriate format specific to your local mail software.</a:t>
            </a:r>
          </a:p>
          <a:p>
            <a:pPr lvl="1" eaLnBrk="1" hangingPunct="1">
              <a:lnSpc>
                <a:spcPct val="90000"/>
              </a:lnSpc>
            </a:pPr>
            <a:r>
              <a:rPr lang="en-US" sz="2000" dirty="0" smtClean="0"/>
              <a:t>Similarly, all mail destined for the Internet from your network will pass through this gateway to be sent across the Internet via SMTP</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Implemetations</a:t>
            </a:r>
          </a:p>
        </p:txBody>
      </p:sp>
      <p:sp>
        <p:nvSpPr>
          <p:cNvPr id="1536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z="2400" dirty="0" smtClean="0"/>
              <a:t>SMTP Relay </a:t>
            </a:r>
            <a:r>
              <a:rPr lang="en-US" sz="2400" dirty="0" smtClean="0">
                <a:solidFill>
                  <a:schemeClr val="tx2"/>
                </a:solidFill>
              </a:rPr>
              <a:t> ”Warning Will Rogers”</a:t>
            </a:r>
          </a:p>
          <a:p>
            <a:pPr lvl="1" eaLnBrk="1" hangingPunct="1"/>
            <a:r>
              <a:rPr lang="en-US" sz="2000" dirty="0" smtClean="0"/>
              <a:t>An SMTP relay is a machine that actually sends the mail across the Internet.</a:t>
            </a:r>
          </a:p>
          <a:p>
            <a:pPr lvl="1" eaLnBrk="1" hangingPunct="1"/>
            <a:r>
              <a:rPr lang="en-US" sz="2000" dirty="0" smtClean="0"/>
              <a:t>A common misconception is that SMTP gateways are the same as SMTP relays. This is not always the case.</a:t>
            </a:r>
          </a:p>
          <a:p>
            <a:pPr lvl="1" eaLnBrk="1" hangingPunct="1"/>
            <a:r>
              <a:rPr lang="en-US" sz="2000" dirty="0" smtClean="0"/>
              <a:t>There are SMTP gateways that act as relays themselves, but there are also many that do not. If the latter is the case on your network, you'll need to bounce your mail off one of the relays.</a:t>
            </a:r>
          </a:p>
          <a:p>
            <a:pPr eaLnBrk="1" hangingPunct="1"/>
            <a:endParaRPr lang="en-US" sz="2000" dirty="0" smtClean="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polyglot 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lyglot master.pot [Compatibility Mode]" id="{473B406D-A2B4-4B84-BADF-31DB36364739}" vid="{1675F605-5E5F-4BCC-A849-29D415425356}"/>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polyglot master</Template>
  <TotalTime>516</TotalTime>
  <Pages>14</Pages>
  <Words>3713</Words>
  <Application>Microsoft Office PowerPoint</Application>
  <PresentationFormat>Custom</PresentationFormat>
  <Paragraphs>421</Paragraphs>
  <Slides>26</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Candara</vt:lpstr>
      <vt:lpstr>Courier New</vt:lpstr>
      <vt:lpstr>Helvetica-Bold~3a</vt:lpstr>
      <vt:lpstr>Times New Roman</vt:lpstr>
      <vt:lpstr>Verdana</vt:lpstr>
      <vt:lpstr>Wingdings</vt:lpstr>
      <vt:lpstr>polyglot master</vt:lpstr>
      <vt:lpstr>CorelDRAW!</vt:lpstr>
      <vt:lpstr>Introduction to Sendmail</vt:lpstr>
      <vt:lpstr>What is Sendmail?</vt:lpstr>
      <vt:lpstr>Other MTA’s</vt:lpstr>
      <vt:lpstr>What is SMTP</vt:lpstr>
      <vt:lpstr>Basic SMTP Session</vt:lpstr>
      <vt:lpstr>Sendmail Features </vt:lpstr>
      <vt:lpstr>Sendmail Anti-Spam Enhancements</vt:lpstr>
      <vt:lpstr>Implementations</vt:lpstr>
      <vt:lpstr>Implemetations</vt:lpstr>
      <vt:lpstr>Configuring Linux Mail Servers</vt:lpstr>
      <vt:lpstr>Getting SENDMAIL</vt:lpstr>
      <vt:lpstr>The /etc/mail/sendmail.mc File</vt:lpstr>
      <vt:lpstr>Sendmail &amp; name resolution</vt:lpstr>
      <vt:lpstr>How To Configure Linux Sendmail</vt:lpstr>
      <vt:lpstr>Convert the sendmail client to server</vt:lpstr>
      <vt:lpstr>Convert the sendmail client to server</vt:lpstr>
      <vt:lpstr>A General Guide To Using The sendmail.mc File</vt:lpstr>
      <vt:lpstr>Sendmail feature files</vt:lpstr>
      <vt:lpstr>Sendmail feature files</vt:lpstr>
      <vt:lpstr>Which User Should Really Receive The Mail?</vt:lpstr>
      <vt:lpstr>Which User Should Really Receive The Mail?</vt:lpstr>
      <vt:lpstr>Sendmail Masquerading Explained</vt:lpstr>
      <vt:lpstr>Sendmail Masquerading Explained</vt:lpstr>
      <vt:lpstr>Using Sendmail to Change the Sender's Email Address</vt:lpstr>
      <vt:lpstr>Fighting SPAM, add features</vt:lpstr>
      <vt:lpstr>Spamassassin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System Admin</dc:title>
  <dc:subject>Distributed File Systems</dc:subject>
  <dc:creator>Satheesh</dc:creator>
  <cp:lastModifiedBy>satheesh</cp:lastModifiedBy>
  <cp:revision>549</cp:revision>
  <cp:lastPrinted>1997-02-19T12:30:50Z</cp:lastPrinted>
  <dcterms:created xsi:type="dcterms:W3CDTF">1996-04-11T07:01:22Z</dcterms:created>
  <dcterms:modified xsi:type="dcterms:W3CDTF">2016-05-29T07:36:32Z</dcterms:modified>
</cp:coreProperties>
</file>