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9D8CF-459B-4422-B276-2B99A5F24AA9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0CA7D-0FCB-4F85-9869-55DDD4D8E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EA02E6-404E-4ADA-BB93-F457E593CADE}" type="datetime8">
              <a:rPr lang="en-US"/>
              <a:pPr/>
              <a:t>4/12/2012 10:33 PM</a:t>
            </a:fld>
            <a:endParaRPr lang="en-US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©2005 Microsoft Corporation. All rights reserved.</a:t>
            </a:r>
          </a:p>
          <a:p>
            <a:r>
              <a:rPr lang="en-US"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8EE8D9-C21F-48F5-8826-A287F4090C3D}" type="slidenum">
              <a:rPr lang="en-US"/>
              <a:pPr/>
              <a:t>2</a:t>
            </a:fld>
            <a:endParaRPr lang="en-US"/>
          </a:p>
        </p:txBody>
      </p:sp>
      <p:sp>
        <p:nvSpPr>
          <p:cNvPr id="25605" name="Rectangle 14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97AF97-DD94-4CDE-93AB-98207F9A6194}" type="datetime8">
              <a:rPr lang="en-US"/>
              <a:pPr/>
              <a:t>4/12/2012 10:33 PM</a:t>
            </a:fld>
            <a:endParaRPr lang="en-US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©2005 Microsoft Corporation. All rights reserved.</a:t>
            </a:r>
          </a:p>
          <a:p>
            <a:r>
              <a:rPr lang="en-US"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03ED5D-FC4A-4D93-9886-398A3D839455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024318-8BB3-4206-914D-E73496B5DAA0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8DF61-209E-4C20-8CC6-FB8CB54A7D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hat.com/docs/manuals/linux/RHL-9-Manual/custom-guide/ch-httpd-secure-server.html" TargetMode="External"/><Relationship Id="rId2" Type="http://schemas.openxmlformats.org/officeDocument/2006/relationships/hyperlink" Target="http://www.redhat.com/docs/manuals/linux/RHL-9-Manual/custom-guide/ch-httpdconfi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m.uccs.edu:834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ocs/mod/directiv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butterthlies.com" TargetMode="External"/><Relationship Id="rId2" Type="http://schemas.openxmlformats.org/officeDocument/2006/relationships/hyperlink" Target="http://www.butterthli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butterthlies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ews.netcraft.com/archives/web_server_surve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5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.uccs.edu/~cs526/apachedoc/apacheInstall.sh" TargetMode="External"/><Relationship Id="rId2" Type="http://schemas.openxmlformats.org/officeDocument/2006/relationships/hyperlink" Target="http://www.apache.org/d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smtClean="0"/>
              <a:t>Configure Apache (http and https) on Redhat 9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98613"/>
            <a:ext cx="8410575" cy="4448175"/>
          </a:xfrm>
        </p:spPr>
        <p:txBody>
          <a:bodyPr/>
          <a:lstStyle/>
          <a:p>
            <a:pPr eaLnBrk="1" hangingPunct="1"/>
            <a:r>
              <a:rPr lang="en-US" smtClean="0"/>
              <a:t>Apache HTTP Server Configuration </a:t>
            </a:r>
            <a:r>
              <a:rPr lang="en-US" smtClean="0">
                <a:hlinkClick r:id="rId2"/>
              </a:rPr>
              <a:t>http://www.redhat.com/docs/manuals/linux/RHL-9-Manual/custom-guide/ch-httpdconfig.html</a:t>
            </a:r>
            <a:endParaRPr lang="en-US" smtClean="0"/>
          </a:p>
          <a:p>
            <a:pPr eaLnBrk="1" hangingPunct="1"/>
            <a:r>
              <a:rPr lang="en-US" smtClean="0"/>
              <a:t>Apache HTTP Secure Server Configuration </a:t>
            </a:r>
            <a:r>
              <a:rPr lang="en-US" smtClean="0">
                <a:hlinkClick r:id="rId3"/>
              </a:rPr>
              <a:t>http://www.redhat.com/docs/manuals/linux/RHL-9-Manual/custom-guide/ch-httpd-secure-server.html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4D4B5C-CE46-4D80-A61A-25A2B791DF2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Apache Exercises 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57275"/>
            <a:ext cx="8534400" cy="4114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sz="2000" smtClean="0">
                <a:latin typeface="Arial" charset="0"/>
              </a:rPr>
              <a:t>Each site.&lt;exercise&gt; directory contains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conf: configuration files, httpd.conf, mime.types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htdocs: contains web pages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logs: access_log, error_log, httpd.pid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cmd: alias of “&lt;path&gt;httpd -d serverrootDirectory -X”</a:t>
            </a:r>
            <a:br>
              <a:rPr lang="en-US" sz="2000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Here &lt;path&gt; specify the directory contains the httpd program</a:t>
            </a:r>
            <a:br>
              <a:rPr lang="en-US" sz="2000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-d specifies the server root directory, -X single process execution</a:t>
            </a:r>
          </a:p>
          <a:p>
            <a:pPr eaLnBrk="1" hangingPunct="1"/>
            <a:r>
              <a:rPr lang="en-US" sz="2000" smtClean="0">
                <a:latin typeface="Arial" charset="0"/>
              </a:rPr>
              <a:t>Edit the httpd.conf file. Add the following lines</a:t>
            </a:r>
            <a:br>
              <a:rPr lang="en-US" sz="2000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 </a:t>
            </a:r>
            <a:r>
              <a:rPr lang="en-US" sz="2000" smtClean="0">
                <a:solidFill>
                  <a:srgbClr val="66FF33"/>
                </a:solidFill>
                <a:latin typeface="Arial" charset="0"/>
              </a:rPr>
              <a:t>Listen 8&lt;last 3 digits of your SS#&gt;</a:t>
            </a:r>
            <a:r>
              <a:rPr lang="en-US" sz="2000" smtClean="0">
                <a:latin typeface="Arial" charset="0"/>
              </a:rPr>
              <a:t/>
            </a:r>
            <a:br>
              <a:rPr lang="en-US" sz="2000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 </a:t>
            </a:r>
            <a:r>
              <a:rPr lang="en-US" sz="1800" smtClean="0">
                <a:solidFill>
                  <a:srgbClr val="66FF33"/>
                </a:solidFill>
                <a:latin typeface="Arial" charset="0"/>
              </a:rPr>
              <a:t>TransferLog /user/server/students/&lt;login&gt;/sites/site.&lt;name&gt;/logs/access_log</a:t>
            </a:r>
            <a:endParaRPr lang="en-US" sz="1800" smtClean="0">
              <a:latin typeface="Arial" charset="0"/>
            </a:endParaRPr>
          </a:p>
          <a:p>
            <a:pPr eaLnBrk="1" hangingPunct="1"/>
            <a:r>
              <a:rPr lang="en-US" sz="2000" smtClean="0">
                <a:latin typeface="Arial" charset="0"/>
              </a:rPr>
              <a:t>See detailed in homework exercise.</a:t>
            </a:r>
            <a:br>
              <a:rPr lang="en-US" sz="2000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replace &lt;name&gt; with the corresponding site name.</a:t>
            </a:r>
          </a:p>
          <a:p>
            <a:pPr eaLnBrk="1" hangingPunct="1"/>
            <a:r>
              <a:rPr lang="en-US" sz="2000" smtClean="0">
                <a:latin typeface="Arial" charset="0"/>
              </a:rPr>
              <a:t>Type </a:t>
            </a:r>
            <a:r>
              <a:rPr lang="en-US" sz="2000" smtClean="0">
                <a:solidFill>
                  <a:srgbClr val="66FF33"/>
                </a:solidFill>
                <a:latin typeface="Arial" charset="0"/>
              </a:rPr>
              <a:t>cmd</a:t>
            </a:r>
            <a:r>
              <a:rPr lang="en-US" sz="2000" smtClean="0">
                <a:latin typeface="Arial" charset="0"/>
              </a:rPr>
              <a:t>   to start the web server</a:t>
            </a: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FF89CE-6D17-4BC8-951C-F40F9E509FA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Examine Configuration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495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sz="1800" smtClean="0">
                <a:latin typeface="Arial" charset="0"/>
              </a:rPr>
              <a:t>To security and access reason, we use our login and  is created to run httpd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>
                <a:latin typeface="Arial" charset="0"/>
              </a:rPr>
              <a:t>Add “User &lt;login&gt;” and “Group &lt;login&gt;” to httpd.conf.</a:t>
            </a:r>
          </a:p>
          <a:p>
            <a:pPr eaLnBrk="1" hangingPunct="1"/>
            <a:r>
              <a:rPr lang="en-US" sz="1800" smtClean="0">
                <a:latin typeface="Arial" charset="0"/>
              </a:rPr>
              <a:t>“tail -f  &lt;site&gt;/logs/error_log” or “ps aux | grep &lt;login&gt;”  to see if the server is configured and running.</a:t>
            </a:r>
            <a:br>
              <a:rPr lang="en-US" sz="1800" smtClean="0">
                <a:latin typeface="Arial" charset="0"/>
              </a:rPr>
            </a:br>
            <a:r>
              <a:rPr lang="en-US" sz="1800" b="1" smtClean="0">
                <a:solidFill>
                  <a:schemeClr val="accent2"/>
                </a:solidFill>
                <a:latin typeface="Arial" charset="0"/>
              </a:rPr>
              <a:t>[Sat Feb  7 20:23:57 1998] Server configured -- resuming normal operations</a:t>
            </a:r>
            <a:r>
              <a:rPr lang="en-US" sz="1800" b="1" smtClean="0">
                <a:latin typeface="Arial" charset="0"/>
              </a:rPr>
              <a:t>  or</a:t>
            </a:r>
            <a:br>
              <a:rPr lang="en-US" sz="1800" b="1" smtClean="0">
                <a:latin typeface="Arial" charset="0"/>
              </a:rPr>
            </a:br>
            <a:r>
              <a:rPr lang="en-US" sz="1800" b="1" smtClean="0">
                <a:solidFill>
                  <a:schemeClr val="accent2"/>
                </a:solidFill>
                <a:latin typeface="Arial" charset="0"/>
              </a:rPr>
              <a:t>webuser  13013  0.0  2.2  1260   704  ?  S   20:23   0:00 httpd -d /home/cs401</a:t>
            </a:r>
            <a:endParaRPr lang="en-US" sz="1800" b="1" smtClean="0">
              <a:latin typeface="Arial" charset="0"/>
            </a:endParaRPr>
          </a:p>
          <a:p>
            <a:pPr eaLnBrk="1" hangingPunct="1"/>
            <a:r>
              <a:rPr lang="en-US" sz="1800" smtClean="0">
                <a:latin typeface="Arial" charset="0"/>
              </a:rPr>
              <a:t>“tail -f  &lt;site&gt;/logs/access_log” to see the processing results of client requests</a:t>
            </a:r>
            <a:br>
              <a:rPr lang="en-US" sz="1800" smtClean="0">
                <a:latin typeface="Arial" charset="0"/>
              </a:rPr>
            </a:br>
            <a:r>
              <a:rPr lang="en-US" sz="1800" b="1" smtClean="0">
                <a:solidFill>
                  <a:schemeClr val="accent2"/>
                </a:solidFill>
                <a:latin typeface="Arial" charset="0"/>
              </a:rPr>
              <a:t>usrp16.uccs.edu - - [07/Feb/1998:03:21:16 -0700] "GET / HTTP/1.0" 200 170</a:t>
            </a:r>
            <a:endParaRPr lang="en-US" sz="1800" smtClean="0">
              <a:latin typeface="Arial" charset="0"/>
            </a:endParaRPr>
          </a:p>
          <a:p>
            <a:pPr eaLnBrk="1" hangingPunct="1"/>
            <a:r>
              <a:rPr lang="en-US" sz="1800" smtClean="0">
                <a:latin typeface="Arial" charset="0"/>
              </a:rPr>
              <a:t>Use a browser to access the server a few times with url = </a:t>
            </a:r>
            <a:r>
              <a:rPr lang="en-US" sz="1800" smtClean="0">
                <a:latin typeface="Arial" charset="0"/>
                <a:hlinkClick r:id="rId2"/>
              </a:rPr>
              <a:t>http://windom.uccs.edu:8345/</a:t>
            </a:r>
            <a:r>
              <a:rPr lang="en-US" sz="1800" smtClean="0">
                <a:latin typeface="Arial" charset="0"/>
              </a:rPr>
              <a:t>  where windom is the machine that runs the httpd and 8345 in your designated port number.</a:t>
            </a:r>
          </a:p>
          <a:p>
            <a:pPr eaLnBrk="1" hangingPunct="1"/>
            <a:r>
              <a:rPr lang="en-US" sz="1800" smtClean="0">
                <a:latin typeface="Arial" charset="0"/>
              </a:rPr>
              <a:t>“kill -9 `cat &lt;site&gt;/logs/httpd.pid`” to terminate web server.</a:t>
            </a:r>
            <a:br>
              <a:rPr lang="en-US" sz="1800" smtClean="0">
                <a:latin typeface="Arial" charset="0"/>
              </a:rPr>
            </a:br>
            <a:r>
              <a:rPr lang="en-US" sz="1800" smtClean="0">
                <a:latin typeface="Arial" charset="0"/>
              </a:rPr>
              <a:t>note that it is back quote ` and not ‘ -9 is -SIGKILL</a:t>
            </a:r>
          </a:p>
        </p:txBody>
      </p:sp>
      <p:sp>
        <p:nvSpPr>
          <p:cNvPr id="1331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46D2C9-07F3-4F2E-BB2D-B43E8B71318B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Httpd Configuration File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idx="1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smtClean="0"/>
              <a:t>Apache uses a set of directives to tell httpd how the web site should be configured. </a:t>
            </a:r>
            <a:r>
              <a:rPr lang="en-US" sz="2000" b="1" smtClean="0">
                <a:solidFill>
                  <a:schemeClr val="accent2"/>
                </a:solidFill>
                <a:hlinkClick r:id="rId2"/>
              </a:rPr>
              <a:t>http://www.apache.org/docs/mod/directives.html</a:t>
            </a:r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Each Apache configuration directive is described using a common format that looks like this: 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b="1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Syntax: directive-name some args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Default: directive-name default-value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Context: context-list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Override: override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Status: status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Module: module-name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 smtClean="0"/>
              <a:t>     Compatibility: compatibility notes</a:t>
            </a:r>
            <a:r>
              <a:rPr lang="en-US" smtClean="0"/>
              <a:t> 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0C1A00-BC18-42FF-9D18-B209F4ADF66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Block Directives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idx="1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/>
            <a:r>
              <a:rPr lang="en-US" smtClean="0"/>
              <a:t>Directives that limit the application of other directives.</a:t>
            </a:r>
          </a:p>
          <a:p>
            <a:pPr eaLnBrk="1" hangingPunct="1"/>
            <a:r>
              <a:rPr lang="en-US" smtClean="0"/>
              <a:t>Specify by a group  like a tag section in html.</a:t>
            </a:r>
          </a:p>
          <a:p>
            <a:pPr eaLnBrk="1" hangingPunct="1"/>
            <a:r>
              <a:rPr lang="en-US" smtClean="0"/>
              <a:t>&lt;VirtualHost host[:port]&gt;</a:t>
            </a:r>
            <a:br>
              <a:rPr lang="en-US" smtClean="0"/>
            </a:br>
            <a:r>
              <a:rPr lang="en-US" smtClean="0"/>
              <a:t>...</a:t>
            </a:r>
            <a:br>
              <a:rPr lang="en-US" smtClean="0"/>
            </a:br>
            <a:r>
              <a:rPr lang="en-US" smtClean="0"/>
              <a:t>&lt;/VirtualHost&gt;</a:t>
            </a:r>
          </a:p>
          <a:p>
            <a:pPr eaLnBrk="1" hangingPunct="1"/>
            <a:r>
              <a:rPr lang="en-US" smtClean="0"/>
              <a:t>&lt;VirtualHost…&gt;&lt;Directory dir&gt;, &lt;Files file&gt;, &lt;Location URL&gt; in ascending order of authority. &lt;Location&gt; can overwrite others.</a:t>
            </a:r>
          </a:p>
          <a:p>
            <a:pPr eaLnBrk="1" hangingPunct="1"/>
            <a:r>
              <a:rPr lang="en-US" smtClean="0"/>
              <a:t>dir, file, URL can specify  using wildcards and full regular expressions preceded by “~”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B43C13-2468-47E8-8E8D-A080D8387B0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List of Directives 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04925"/>
            <a:ext cx="8763000" cy="4114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sz="2000" smtClean="0"/>
              <a:t>User, Group: specify user and group that httpd runs on.</a:t>
            </a:r>
          </a:p>
          <a:p>
            <a:pPr eaLnBrk="1" hangingPunct="1"/>
            <a:r>
              <a:rPr lang="en-US" sz="2000" smtClean="0"/>
              <a:t>ServerName: hostname of server</a:t>
            </a:r>
          </a:p>
          <a:p>
            <a:pPr eaLnBrk="1" hangingPunct="1"/>
            <a:r>
              <a:rPr lang="en-US" sz="2000" smtClean="0"/>
              <a:t>ResourceConfig, AccessConfig: for reading additional related directives. Can be disabled by /dev/null as value</a:t>
            </a:r>
          </a:p>
          <a:p>
            <a:pPr eaLnBrk="1" hangingPunct="1"/>
            <a:r>
              <a:rPr lang="en-US" sz="2000" smtClean="0"/>
              <a:t>Listen: specify the port httpd run on  (Port directive is deprecated)</a:t>
            </a:r>
          </a:p>
          <a:p>
            <a:pPr eaLnBrk="1" hangingPunct="1"/>
            <a:r>
              <a:rPr lang="en-US" sz="2000" smtClean="0"/>
              <a:t>ServerAdmin:</a:t>
            </a:r>
            <a:r>
              <a:rPr lang="en-US" sz="2000" b="1" smtClean="0"/>
              <a:t>email addr. for browser to do automatic replies.</a:t>
            </a:r>
          </a:p>
          <a:p>
            <a:pPr eaLnBrk="1" hangingPunct="1"/>
            <a:r>
              <a:rPr lang="en-US" sz="2000" smtClean="0"/>
              <a:t>DocumentRoot:</a:t>
            </a:r>
          </a:p>
          <a:p>
            <a:pPr eaLnBrk="1" hangingPunct="1"/>
            <a:r>
              <a:rPr lang="en-US" sz="2000" smtClean="0"/>
              <a:t>TransferLog, ErrorLog, PidFile: where access,error logs, httpd.pid should  be located. Can be file or pipe “|rotatelogs”</a:t>
            </a:r>
            <a:br>
              <a:rPr lang="en-US" sz="2000" smtClean="0"/>
            </a:br>
            <a:r>
              <a:rPr lang="en-US" sz="2000" smtClean="0"/>
              <a:t>The file  is relative to the server root directory</a:t>
            </a:r>
            <a:br>
              <a:rPr lang="en-US" sz="2000" smtClean="0"/>
            </a:br>
            <a:r>
              <a:rPr lang="en-US" sz="2000" smtClean="0"/>
              <a:t>(specified in httpd -d &lt;server root&gt; or /usr/local/etc/httpd)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977B25-6999-4C00-8CAB-E7ADA3AC151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 smtClean="0"/>
              <a:t>Performance Related Directives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057275"/>
            <a:ext cx="8153400" cy="4114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000" smtClean="0"/>
              <a:t>KeepAlive [on|off](on): keep connection alive for n requests before terminate provided they come in before timeout.  n is defined in </a:t>
            </a:r>
            <a:br>
              <a:rPr lang="en-US" sz="2000" smtClean="0"/>
            </a:br>
            <a:r>
              <a:rPr lang="en-US" sz="2000" smtClean="0"/>
              <a:t>MaxKeepAliveRequests &lt;n&gt;(100) directive</a:t>
            </a:r>
          </a:p>
          <a:p>
            <a:pPr eaLnBrk="1" hangingPunct="1">
              <a:defRPr/>
            </a:pPr>
            <a:r>
              <a:rPr lang="en-US" sz="2000" smtClean="0"/>
              <a:t>KeepAliveTimeout &lt;n&gt;(15): wait for the next request for n seconds before terminate the connections.</a:t>
            </a:r>
          </a:p>
          <a:p>
            <a:pPr eaLnBrk="1" hangingPunct="1">
              <a:defRPr/>
            </a:pPr>
            <a:r>
              <a:rPr lang="en-US" sz="2000" smtClean="0"/>
              <a:t>Timeout &lt;n&gt;(300):  max. time in sec for a block data.</a:t>
            </a:r>
          </a:p>
          <a:p>
            <a:pPr eaLnBrk="1" hangingPunct="1">
              <a:defRPr/>
            </a:pPr>
            <a:r>
              <a:rPr lang="en-US" sz="2000" smtClean="0"/>
              <a:t>HostNameLookups [</a:t>
            </a:r>
            <a:r>
              <a:rPr lang="en-US" sz="2000" u="sng" smtClean="0"/>
              <a:t>on</a:t>
            </a:r>
            <a:r>
              <a:rPr lang="en-US" sz="2000" smtClean="0"/>
              <a:t>|off|double](off): do reverse DNS lookup for logging the domain name of the request.</a:t>
            </a:r>
          </a:p>
          <a:p>
            <a:pPr eaLnBrk="1" hangingPunct="1">
              <a:defRPr/>
            </a:pPr>
            <a:r>
              <a:rPr lang="en-US" sz="2000" smtClean="0"/>
              <a:t>MaxClients  &lt;n&gt;(256): the limit of # of simultaneous requests (hence the # of child processes).</a:t>
            </a:r>
          </a:p>
          <a:p>
            <a:pPr eaLnBrk="1" hangingPunct="1">
              <a:defRPr/>
            </a:pPr>
            <a:r>
              <a:rPr lang="en-US" sz="2000" smtClean="0"/>
              <a:t>MaxRequestsPerChild &lt;n&gt;(0): Spare(child) server dies after &lt;n&gt; requests, avoid mem leak.  0 mean infinite requests. </a:t>
            </a:r>
          </a:p>
          <a:p>
            <a:pPr eaLnBrk="1" hangingPunct="1">
              <a:defRPr/>
            </a:pPr>
            <a:r>
              <a:rPr lang="en-US" sz="2000" smtClean="0"/>
              <a:t>Min/MaxSpareServers &lt;n&gt;(5/10): # of Idle child servers</a:t>
            </a:r>
          </a:p>
          <a:p>
            <a:pPr eaLnBrk="1" hangingPunct="1">
              <a:defRPr/>
            </a:pPr>
            <a:r>
              <a:rPr lang="en-US" sz="2000" smtClean="0"/>
              <a:t>StartServers &lt;n&gt;(5): sets the number of child server processes created on startup.</a:t>
            </a:r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1A8BF2-FF90-4FBA-8413-5DF4719041C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Web Hosting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1800" smtClean="0"/>
              <a:t>There are a few way we can host a web site: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smtClean="0"/>
              <a:t>Named-based Virtual Hosting     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smtClean="0"/>
              <a:t>IP-based Virtual Hosting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smtClean="0"/>
              <a:t>Virtual Machine Virtual Hosting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Name-based Virtual Hosting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A set of hostnames </a:t>
            </a:r>
            <a:r>
              <a:rPr lang="en-US" sz="1600" smtClean="0">
                <a:solidFill>
                  <a:srgbClr val="FF0000"/>
                </a:solidFill>
              </a:rPr>
              <a:t>shared the same IP address</a:t>
            </a:r>
            <a:r>
              <a:rPr lang="en-US" sz="1600" smtClean="0"/>
              <a:t> (similar to alias)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utilize the HOST: meta header in http request (browser fill in the hostname) to distinguish different web site.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Each hostname will have its own site configuration, document root.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Require either the set of hostnames are registered DNS names or the client machines need to configure their ip addresses mapping in hostfiles such as /etc/hosts (Unix) or </a:t>
            </a:r>
            <a:r>
              <a:rPr lang="en-US" sz="1800" smtClean="0"/>
              <a:t>C:\WINDOWS\system32\drivers\etc\hosts (Windows)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IP-based virtual Hosting: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Require a unique IP address for each virtual hosting site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Use IP alieas to configure the same Network Interface Card (NIC) to listen to different IP address, e.g., ifconfig eth0</a:t>
            </a:r>
            <a:r>
              <a:rPr lang="en-US" sz="1600" smtClean="0">
                <a:solidFill>
                  <a:srgbClr val="FFFF00"/>
                </a:solidFill>
              </a:rPr>
              <a:t>:1</a:t>
            </a:r>
            <a:r>
              <a:rPr lang="en-US" sz="1600" smtClean="0"/>
              <a:t> 128.198.160.33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600" smtClean="0"/>
              <a:t>Some Unix system sets limit on how many IP aliases can be supported. 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Use &lt;VirtualHost hostname[:port]&gt; block directives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Specify ServerAdmin, DocumentRoot, ServerName,  ErrorLog, TransferLog for individual VH</a:t>
            </a:r>
          </a:p>
          <a:p>
            <a:pPr eaLnBrk="1" hangingPunct="1">
              <a:lnSpc>
                <a:spcPct val="70000"/>
              </a:lnSpc>
            </a:pPr>
            <a:endParaRPr lang="en-US" sz="1800" smtClean="0">
              <a:latin typeface="Arial" charset="0"/>
            </a:endParaRPr>
          </a:p>
        </p:txBody>
      </p:sp>
      <p:sp>
        <p:nvSpPr>
          <p:cNvPr id="1843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474015-23F0-4860-8E9F-5E9FB5449F1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0025"/>
            <a:ext cx="8382000" cy="5857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Virtual Machine Based Virtual Hosting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3313"/>
            <a:ext cx="8410575" cy="56784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latin typeface="Arial" charset="0"/>
              </a:rPr>
              <a:t>With Virtual Machine (VMWare/VPC).  We can configure a virtual machine for each web site. This gives each site total control of the OS of the virtual machine.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We can graceful shutdown/restart individual web site (for maintenance/configuration/software updates). </a:t>
            </a:r>
          </a:p>
          <a:p>
            <a:pPr lvl="1" eaLnBrk="1" hangingPunct="1"/>
            <a:r>
              <a:rPr lang="en-US" smtClean="0"/>
              <a:t>We cannot graceful shutdown and restart individual name-based or IP-based virtual hosting web sites.  They share the same Apache httpd, OS, and related software packages.</a:t>
            </a:r>
          </a:p>
          <a:p>
            <a:pPr eaLnBrk="1" hangingPunct="1"/>
            <a:r>
              <a:rPr lang="en-US" sz="2400" smtClean="0"/>
              <a:t>We can configure different software package, OS for each individual web sites.</a:t>
            </a:r>
          </a:p>
          <a:p>
            <a:pPr eaLnBrk="1" hangingPunct="1"/>
            <a:r>
              <a:rPr lang="en-US" sz="2400" smtClean="0"/>
              <a:t>Allow total control for the admin of the web site (root privilege, user creation, etc)</a:t>
            </a:r>
          </a:p>
          <a:p>
            <a:pPr eaLnBrk="1" hangingPunct="1"/>
            <a:r>
              <a:rPr lang="en-US" sz="2400" smtClean="0"/>
              <a:t>Disadvantage: Require more resource (memory, Disk).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9458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3A536C-05B6-4AE1-921B-D9DDC8BDBA9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Site.Virtual/Name-based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1000125"/>
            <a:ext cx="7772400" cy="4114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85000" lnSpcReduction="20000"/>
          </a:bodyPr>
          <a:lstStyle/>
          <a:p>
            <a:pPr eaLnBrk="1" hangingPunct="1"/>
            <a:r>
              <a:rPr lang="en-US" sz="2400" smtClean="0"/>
              <a:t>cd  /mpc/home/&lt;login&gt;/sites/site.virtual/Name-based</a:t>
            </a:r>
          </a:p>
          <a:p>
            <a:pPr eaLnBrk="1" hangingPunct="1"/>
            <a:r>
              <a:rPr lang="en-US" sz="2400" smtClean="0"/>
              <a:t>edit the httpd.conf in conf directory:</a:t>
            </a:r>
          </a:p>
          <a:p>
            <a:pPr eaLnBrk="1" hangingPunct="1"/>
            <a:r>
              <a:rPr lang="en-US" sz="2400" smtClean="0"/>
              <a:t>NameVirtualHost 192.168.123.2 </a:t>
            </a:r>
            <a:r>
              <a:rPr lang="en-US" sz="2400" smtClean="0">
                <a:sym typeface="Wingdings" pitchFamily="2" charset="2"/>
              </a:rPr>
              <a:t>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>
                <a:solidFill>
                  <a:srgbClr val="66FF33"/>
                </a:solidFill>
              </a:rPr>
              <a:t>NameVirtualHost 128.198.192.182</a:t>
            </a:r>
            <a:br>
              <a:rPr lang="en-US" sz="2400" smtClean="0">
                <a:solidFill>
                  <a:srgbClr val="66FF33"/>
                </a:solidFill>
              </a:rPr>
            </a:br>
            <a:r>
              <a:rPr lang="en-US" sz="2400" smtClean="0">
                <a:solidFill>
                  <a:srgbClr val="66FF33"/>
                </a:solidFill>
              </a:rPr>
              <a:t>Port 8&lt;last 3 digits of SS#&gt;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&lt;VirtualHost </a:t>
            </a:r>
            <a:r>
              <a:rPr lang="en-US" sz="2400" smtClean="0">
                <a:hlinkClick r:id="rId2"/>
              </a:rPr>
              <a:t>www.butterthlies.com</a:t>
            </a:r>
            <a:r>
              <a:rPr lang="en-US" sz="2400" smtClean="0"/>
              <a:t>&gt; </a:t>
            </a:r>
            <a:r>
              <a:rPr lang="en-US" sz="2400" smtClean="0">
                <a:sym typeface="Wingdings" pitchFamily="2" charset="2"/>
              </a:rPr>
              <a:t>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>
                <a:solidFill>
                  <a:srgbClr val="66FF33"/>
                </a:solidFill>
                <a:sym typeface="Wingdings" pitchFamily="2" charset="2"/>
              </a:rPr>
              <a:t>&lt;VirtualHost bilbo.uccs.edu:portno&gt;</a:t>
            </a:r>
            <a:br>
              <a:rPr lang="en-US" sz="2400" smtClean="0">
                <a:solidFill>
                  <a:srgbClr val="66FF33"/>
                </a:solidFill>
                <a:sym typeface="Wingdings" pitchFamily="2" charset="2"/>
              </a:rPr>
            </a:br>
            <a:r>
              <a:rPr lang="en-US" sz="2400" smtClean="0">
                <a:sym typeface="Wingdings" pitchFamily="2" charset="2"/>
              </a:rPr>
              <a:t>Here portno is 8&lt;last 3 digits of your SS#&gt;</a:t>
            </a:r>
            <a:endParaRPr lang="en-US" sz="2400" smtClean="0"/>
          </a:p>
          <a:p>
            <a:pPr eaLnBrk="1" hangingPunct="1"/>
            <a:r>
              <a:rPr lang="en-US" sz="2400" smtClean="0"/>
              <a:t>ServerAdmin </a:t>
            </a:r>
            <a:r>
              <a:rPr lang="en-US" sz="2400" smtClean="0">
                <a:hlinkClick r:id="rId3"/>
              </a:rPr>
              <a:t>sales@butterthlies.com</a:t>
            </a:r>
            <a:r>
              <a:rPr lang="en-US" sz="2400" smtClean="0"/>
              <a:t> </a:t>
            </a:r>
            <a:r>
              <a:rPr lang="en-US" sz="2400" smtClean="0">
                <a:sym typeface="Wingdings" pitchFamily="2" charset="2"/>
              </a:rPr>
              <a:t> 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>
                <a:solidFill>
                  <a:srgbClr val="66FF33"/>
                </a:solidFill>
              </a:rPr>
              <a:t>ServerAdmin &lt;login&gt;@cs.uccs.edu</a:t>
            </a:r>
          </a:p>
          <a:p>
            <a:pPr eaLnBrk="1" hangingPunct="1"/>
            <a:r>
              <a:rPr lang="en-US" sz="2400" smtClean="0"/>
              <a:t>/usr/www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66FF33"/>
                </a:solidFill>
              </a:rPr>
              <a:t>/mpc/home/&lt;login&gt;/sites/</a:t>
            </a:r>
          </a:p>
          <a:p>
            <a:pPr eaLnBrk="1" hangingPunct="1"/>
            <a:r>
              <a:rPr lang="en-US" sz="2400" smtClean="0"/>
              <a:t>&lt;VirtualHost </a:t>
            </a:r>
            <a:r>
              <a:rPr lang="en-US" sz="2400" smtClean="0">
                <a:hlinkClick r:id="rId2"/>
              </a:rPr>
              <a:t>sales.butterthlies.com</a:t>
            </a:r>
            <a:r>
              <a:rPr lang="en-US" sz="2400" smtClean="0"/>
              <a:t>&gt; </a:t>
            </a:r>
            <a:r>
              <a:rPr lang="en-US" sz="2400" smtClean="0">
                <a:sym typeface="Wingdings" pitchFamily="2" charset="2"/>
              </a:rPr>
              <a:t>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>
                <a:solidFill>
                  <a:srgbClr val="66FF33"/>
                </a:solidFill>
                <a:sym typeface="Wingdings" pitchFamily="2" charset="2"/>
              </a:rPr>
              <a:t>&lt;VirtualHost sales-bilbo.uccs.edu:portno&gt;</a:t>
            </a:r>
          </a:p>
          <a:p>
            <a:pPr eaLnBrk="1" hangingPunct="1"/>
            <a:r>
              <a:rPr lang="en-US" sz="2400" smtClean="0">
                <a:solidFill>
                  <a:srgbClr val="66FF33"/>
                </a:solidFill>
              </a:rPr>
              <a:t>Go to start virtual hosting. 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0482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91C3B4-CA10-4815-8EEA-2BD4EC9D531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441325" y="3530600"/>
            <a:ext cx="8437563" cy="585788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Apache </a:t>
            </a:r>
            <a:r>
              <a:rPr lang="en-US" dirty="0" err="1" smtClean="0"/>
              <a:t>httpd</a:t>
            </a:r>
            <a:r>
              <a:rPr lang="en-US" dirty="0" smtClean="0"/>
              <a:t> Web Server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924425"/>
            <a:ext cx="2892425" cy="4206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C. Edward Chow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Site.Virtual/IP-based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981075"/>
            <a:ext cx="7772400" cy="4114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/>
            <a:r>
              <a:rPr lang="en-US" sz="2000" smtClean="0"/>
              <a:t>cd  /mpc/home/&lt;login&gt;/sites/site.virtual/IP-based</a:t>
            </a:r>
          </a:p>
          <a:p>
            <a:pPr eaLnBrk="1" hangingPunct="1"/>
            <a:r>
              <a:rPr lang="en-US" sz="2000" smtClean="0"/>
              <a:t>edit the httpd.conf in conf directory:</a:t>
            </a:r>
          </a:p>
          <a:p>
            <a:pPr eaLnBrk="1" hangingPunct="1"/>
            <a:r>
              <a:rPr lang="en-US" sz="2000" smtClean="0"/>
              <a:t>Add  </a:t>
            </a:r>
            <a:r>
              <a:rPr lang="en-US" sz="2000" smtClean="0">
                <a:solidFill>
                  <a:srgbClr val="66FF33"/>
                </a:solidFill>
              </a:rPr>
              <a:t>Port 8&lt;last 3 digits of SS#&gt;</a:t>
            </a:r>
            <a:r>
              <a:rPr lang="en-US" sz="2000" smtClean="0"/>
              <a:t> </a:t>
            </a:r>
            <a:br>
              <a:rPr lang="en-US" sz="2000" smtClean="0"/>
            </a:br>
            <a:r>
              <a:rPr lang="en-US" sz="2000" smtClean="0"/>
              <a:t>right after Group webgroup</a:t>
            </a:r>
          </a:p>
          <a:p>
            <a:pPr eaLnBrk="1" hangingPunct="1"/>
            <a:r>
              <a:rPr lang="en-US" sz="2000" smtClean="0"/>
              <a:t>&lt;VirtualHost 192.168.123.2&gt; </a:t>
            </a:r>
            <a:r>
              <a:rPr lang="en-US" sz="2000" smtClean="0">
                <a:sym typeface="Wingdings" pitchFamily="2" charset="2"/>
              </a:rPr>
              <a:t></a:t>
            </a:r>
            <a:br>
              <a:rPr lang="en-US" sz="2000" smtClean="0">
                <a:sym typeface="Wingdings" pitchFamily="2" charset="2"/>
              </a:rPr>
            </a:br>
            <a:r>
              <a:rPr lang="en-US" sz="2000" smtClean="0">
                <a:solidFill>
                  <a:srgbClr val="66FF33"/>
                </a:solidFill>
                <a:sym typeface="Wingdings" pitchFamily="2" charset="2"/>
              </a:rPr>
              <a:t>&lt;VirtualHost 128.198.192.182:portno&gt;</a:t>
            </a:r>
            <a:br>
              <a:rPr lang="en-US" sz="2000" smtClean="0">
                <a:solidFill>
                  <a:srgbClr val="66FF33"/>
                </a:solidFill>
                <a:sym typeface="Wingdings" pitchFamily="2" charset="2"/>
              </a:rPr>
            </a:br>
            <a:r>
              <a:rPr lang="en-US" sz="2000" smtClean="0">
                <a:sym typeface="Wingdings" pitchFamily="2" charset="2"/>
              </a:rPr>
              <a:t>Here portno is 8&lt;last 3 digits of your SS#&gt;</a:t>
            </a:r>
            <a:endParaRPr lang="en-US" sz="2000" smtClean="0"/>
          </a:p>
          <a:p>
            <a:pPr eaLnBrk="1" hangingPunct="1"/>
            <a:r>
              <a:rPr lang="en-US" sz="2000" smtClean="0">
                <a:solidFill>
                  <a:srgbClr val="66FF33"/>
                </a:solidFill>
              </a:rPr>
              <a:t>ServerName bilbo.uccs.edu</a:t>
            </a:r>
          </a:p>
          <a:p>
            <a:pPr eaLnBrk="1" hangingPunct="1"/>
            <a:r>
              <a:rPr lang="en-US" sz="2000" smtClean="0"/>
              <a:t>ServerAdmin </a:t>
            </a:r>
            <a:r>
              <a:rPr lang="en-US" sz="2000" smtClean="0">
                <a:hlinkClick r:id="rId2"/>
              </a:rPr>
              <a:t>sales@butterthlies.com</a:t>
            </a:r>
            <a:r>
              <a:rPr lang="en-US" sz="2000" smtClean="0"/>
              <a:t> </a:t>
            </a:r>
            <a:r>
              <a:rPr lang="en-US" sz="2000" smtClean="0">
                <a:sym typeface="Wingdings" pitchFamily="2" charset="2"/>
              </a:rPr>
              <a:t> </a:t>
            </a:r>
            <a:br>
              <a:rPr lang="en-US" sz="2000" smtClean="0">
                <a:sym typeface="Wingdings" pitchFamily="2" charset="2"/>
              </a:rPr>
            </a:br>
            <a:r>
              <a:rPr lang="en-US" sz="2000" smtClean="0">
                <a:solidFill>
                  <a:srgbClr val="66FF33"/>
                </a:solidFill>
              </a:rPr>
              <a:t>ServerAdmin &lt;login&gt;@cs.uccs.edu</a:t>
            </a:r>
          </a:p>
          <a:p>
            <a:pPr eaLnBrk="1" hangingPunct="1"/>
            <a:r>
              <a:rPr lang="en-US" sz="2000" smtClean="0"/>
              <a:t>/usr/www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66FF33"/>
                </a:solidFill>
              </a:rPr>
              <a:t>/mpc/home/&lt;login&gt;/sites/</a:t>
            </a:r>
          </a:p>
          <a:p>
            <a:pPr eaLnBrk="1" hangingPunct="1"/>
            <a:r>
              <a:rPr lang="en-US" sz="2000" smtClean="0"/>
              <a:t>&lt;VirtualHost 192.168.123.3&gt; </a:t>
            </a:r>
            <a:r>
              <a:rPr lang="en-US" sz="2000" smtClean="0">
                <a:sym typeface="Wingdings" pitchFamily="2" charset="2"/>
              </a:rPr>
              <a:t></a:t>
            </a:r>
            <a:br>
              <a:rPr lang="en-US" sz="2000" smtClean="0">
                <a:sym typeface="Wingdings" pitchFamily="2" charset="2"/>
              </a:rPr>
            </a:br>
            <a:r>
              <a:rPr lang="en-US" sz="2000" smtClean="0">
                <a:solidFill>
                  <a:srgbClr val="66FF33"/>
                </a:solidFill>
                <a:sym typeface="Wingdings" pitchFamily="2" charset="2"/>
              </a:rPr>
              <a:t>&lt;VirtualHost 128.198.192.172:portno&gt;</a:t>
            </a:r>
          </a:p>
          <a:p>
            <a:pPr eaLnBrk="1" hangingPunct="1"/>
            <a:r>
              <a:rPr lang="en-US" sz="2000" smtClean="0">
                <a:solidFill>
                  <a:srgbClr val="66FF33"/>
                </a:solidFill>
              </a:rPr>
              <a:t>ServerName b2b.uccs.edu</a:t>
            </a:r>
          </a:p>
          <a:p>
            <a:pPr eaLnBrk="1" hangingPunct="1"/>
            <a:endParaRPr lang="en-US" sz="2000" smtClean="0"/>
          </a:p>
        </p:txBody>
      </p:sp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9F5EAE-C386-4BF2-8062-AE496D160943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Site.Virtual/Mixed-based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3313"/>
            <a:ext cx="8410575" cy="36671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smtClean="0"/>
              <a:t>We can mix Name-based with IP-based virtual hosting.</a:t>
            </a:r>
          </a:p>
          <a:p>
            <a:pPr eaLnBrk="1" hangingPunct="1">
              <a:defRPr/>
            </a:pPr>
            <a:r>
              <a:rPr lang="en-US" sz="2000" smtClean="0"/>
              <a:t>Change “</a:t>
            </a:r>
            <a:r>
              <a:rPr lang="en-US" sz="2000" smtClean="0">
                <a:solidFill>
                  <a:schemeClr val="accent2"/>
                </a:solidFill>
              </a:rPr>
              <a:t>IP-based</a:t>
            </a:r>
            <a:r>
              <a:rPr lang="en-US" sz="2000" smtClean="0"/>
              <a:t>” to “</a:t>
            </a:r>
            <a:r>
              <a:rPr lang="en-US" sz="2000" smtClean="0">
                <a:solidFill>
                  <a:srgbClr val="66FF33"/>
                </a:solidFill>
              </a:rPr>
              <a:t>Mixed-based</a:t>
            </a:r>
            <a:r>
              <a:rPr lang="en-US" sz="2000" smtClean="0"/>
              <a:t>”.  An error in config file.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NameVirtualHost 128.198.192.182:8888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Port 8888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&lt;VirtualHost bilbo.csnet.uccs.edu:8888&gt;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DocumentRoot /mpc/home/guest/sites/site.virtual/htdocs/customers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&lt;VirtualHost salesbilbo.csnet.uccs.edu:8888&gt;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DocumentRoot /mpc/home/guest/sites/site.virtual/htdocs/salesmen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&lt;VirtualHost 128.198.192.172:8888&gt;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>
                <a:solidFill>
                  <a:srgbClr val="66FF33"/>
                </a:solidFill>
              </a:rPr>
              <a:t>DocumentRoot /mpc/home/guest/sites/site.virtual/htdocs/salesmen</a:t>
            </a:r>
          </a:p>
        </p:txBody>
      </p:sp>
      <p:sp>
        <p:nvSpPr>
          <p:cNvPr id="22530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26268-096B-4761-8739-9B00B8FF758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Port-based Virtual Hosting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3313"/>
            <a:ext cx="8410575" cy="40338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smtClean="0"/>
              <a:t>Can use one IP address to test many sites.</a:t>
            </a:r>
          </a:p>
          <a:p>
            <a:pPr eaLnBrk="1" hangingPunct="1">
              <a:defRPr/>
            </a:pPr>
            <a:r>
              <a:rPr lang="en-US" sz="2000" smtClean="0"/>
              <a:t>Change IP-based to Port-based.  An error in config file.</a:t>
            </a:r>
          </a:p>
          <a:p>
            <a:pPr eaLnBrk="1" hangingPunct="1">
              <a:defRPr/>
            </a:pPr>
            <a:r>
              <a:rPr lang="en-US" sz="2000" smtClean="0"/>
              <a:t>Different ports map to different sites.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User webuser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Group webgroup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Listen 7888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Listen 8888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&lt;VirtualHost 128.198.192.182:7888&gt;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DocumentRoot /mpc/home/guest/sites/site.virtual/htdocs/customers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&lt;VirtualHost 128.198.192.182:8888&gt;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smtClean="0"/>
              <a:t>DocumentRoot /mpc/home/guest/sites/site.virtual/htdocs/salesmen</a:t>
            </a:r>
          </a:p>
        </p:txBody>
      </p:sp>
      <p:sp>
        <p:nvSpPr>
          <p:cNvPr id="2355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967251-961D-475E-90FE-EEAE865EC93F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 of the Talk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7638"/>
            <a:ext cx="8410575" cy="4503737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Introduction to Apache httpd web server</a:t>
            </a:r>
          </a:p>
          <a:p>
            <a:pPr eaLnBrk="1" hangingPunct="1"/>
            <a:r>
              <a:rPr lang="en-US" smtClean="0"/>
              <a:t>Basic Compilation, Installation and Configuration</a:t>
            </a:r>
          </a:p>
          <a:p>
            <a:pPr eaLnBrk="1" hangingPunct="1"/>
            <a:r>
              <a:rPr lang="en-US" smtClean="0"/>
              <a:t>Performance Features: Prefork, </a:t>
            </a:r>
          </a:p>
          <a:p>
            <a:pPr eaLnBrk="1" hangingPunct="1"/>
            <a:r>
              <a:rPr lang="en-US" smtClean="0"/>
              <a:t>Cache and Proxy module</a:t>
            </a:r>
          </a:p>
          <a:p>
            <a:pPr eaLnBrk="1" hangingPunct="1"/>
            <a:r>
              <a:rPr lang="en-US" smtClean="0"/>
              <a:t>Virtual Hosting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Reference: </a:t>
            </a:r>
          </a:p>
          <a:p>
            <a:pPr lvl="1" eaLnBrk="1" hangingPunct="1"/>
            <a:r>
              <a:rPr lang="en-US" smtClean="0"/>
              <a:t>http://httpd.apache.org/docs/2.2/</a:t>
            </a:r>
          </a:p>
          <a:p>
            <a:pPr eaLnBrk="1" hangingPunct="1"/>
            <a:endParaRPr lang="en-US" smtClean="0"/>
          </a:p>
        </p:txBody>
      </p:sp>
      <p:sp>
        <p:nvSpPr>
          <p:cNvPr id="4098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786289-808E-4588-B150-50D7B6FF3BD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Apache Web Server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1238250"/>
            <a:ext cx="8077200" cy="3471863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 smtClean="0"/>
              <a:t>A </a:t>
            </a:r>
            <a:r>
              <a:rPr lang="en-US" sz="2000" dirty="0" err="1" smtClean="0"/>
              <a:t>PAtCHy</a:t>
            </a:r>
            <a:r>
              <a:rPr lang="en-US" sz="2000" dirty="0" smtClean="0"/>
              <a:t> server: developed by the Apache group formed 2/95 around a number of people who provided patch files for NCSA </a:t>
            </a:r>
            <a:r>
              <a:rPr lang="en-US" sz="2000" dirty="0" err="1" smtClean="0"/>
              <a:t>httpd</a:t>
            </a:r>
            <a:r>
              <a:rPr lang="en-US" sz="2000" dirty="0" smtClean="0"/>
              <a:t> 1.3 by Rob McCool.</a:t>
            </a:r>
          </a:p>
          <a:p>
            <a:pPr eaLnBrk="1" hangingPunct="1">
              <a:defRPr/>
            </a:pPr>
            <a:r>
              <a:rPr lang="en-US" sz="2000" dirty="0" smtClean="0"/>
              <a:t>History-http://httpd.apache.org/ABOUT_APACHE.html</a:t>
            </a:r>
          </a:p>
          <a:p>
            <a:pPr eaLnBrk="1" hangingPunct="1">
              <a:defRPr/>
            </a:pPr>
            <a:r>
              <a:rPr lang="en-US" sz="2000" dirty="0" smtClean="0"/>
              <a:t>First official public release (0.6.2) in April 1995</a:t>
            </a:r>
          </a:p>
          <a:p>
            <a:pPr eaLnBrk="1" hangingPunct="1">
              <a:defRPr/>
            </a:pPr>
            <a:r>
              <a:rPr lang="en-US" sz="2000" dirty="0" smtClean="0"/>
              <a:t>Add adaptive pre-fork child processes (very important!).</a:t>
            </a:r>
          </a:p>
          <a:p>
            <a:pPr eaLnBrk="1" hangingPunct="1">
              <a:defRPr/>
            </a:pPr>
            <a:r>
              <a:rPr lang="en-US" sz="2000" dirty="0" smtClean="0"/>
              <a:t>Modular structure and API for extensibility (Bob </a:t>
            </a:r>
            <a:r>
              <a:rPr lang="en-US" sz="2000" dirty="0" err="1" smtClean="0"/>
              <a:t>Thau</a:t>
            </a:r>
            <a:r>
              <a:rPr lang="en-US" sz="2000" dirty="0" smtClean="0"/>
              <a:t>)</a:t>
            </a:r>
          </a:p>
          <a:p>
            <a:pPr eaLnBrk="1" hangingPunct="1">
              <a:defRPr/>
            </a:pPr>
            <a:r>
              <a:rPr lang="en-US" sz="2000" dirty="0" smtClean="0"/>
              <a:t>Port to multiple platforms. Add documentation.</a:t>
            </a:r>
          </a:p>
          <a:p>
            <a:pPr eaLnBrk="1" hangingPunct="1">
              <a:defRPr/>
            </a:pPr>
            <a:r>
              <a:rPr lang="en-US" sz="2000" dirty="0" smtClean="0"/>
              <a:t>Apache 1.0 was released on 12/1/95.</a:t>
            </a:r>
            <a:br>
              <a:rPr lang="en-US" sz="2000" dirty="0" smtClean="0"/>
            </a:br>
            <a:r>
              <a:rPr lang="en-US" sz="2000" dirty="0" smtClean="0"/>
              <a:t>Pass NCSA </a:t>
            </a:r>
            <a:r>
              <a:rPr lang="en-US" sz="2000" dirty="0" err="1" smtClean="0"/>
              <a:t>httpd</a:t>
            </a:r>
            <a:r>
              <a:rPr lang="en-US" sz="2000" dirty="0" smtClean="0"/>
              <a:t> to be #1 server in Internet.</a:t>
            </a:r>
            <a:r>
              <a:rPr lang="en-US" sz="2400" dirty="0" smtClean="0"/>
              <a:t> </a:t>
            </a:r>
          </a:p>
        </p:txBody>
      </p:sp>
      <p:sp>
        <p:nvSpPr>
          <p:cNvPr id="5122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CA3BCC-8ADF-45A4-AFBF-C7499AEF4E1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Server Installation Statistics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5748338"/>
            <a:ext cx="8410575" cy="714375"/>
          </a:xfrm>
        </p:spPr>
        <p:txBody>
          <a:bodyPr/>
          <a:lstStyle/>
          <a:p>
            <a:pPr eaLnBrk="1" hangingPunct="1"/>
            <a:r>
              <a:rPr lang="en-US" sz="1800" smtClean="0"/>
              <a:t>See survey statistics in </a:t>
            </a:r>
            <a:r>
              <a:rPr lang="en-US" sz="1800" smtClean="0">
                <a:hlinkClick r:id="rId2"/>
              </a:rPr>
              <a:t>http://news.netcraft.com/archives/web_server_survey.html</a:t>
            </a:r>
            <a:endParaRPr lang="en-US" sz="1800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6146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723808-E48C-4294-A461-357FC0398197}" type="slidenum">
              <a:rPr lang="en-US"/>
              <a:pPr/>
              <a:t>5</a:t>
            </a:fld>
            <a:endParaRPr lang="en-US"/>
          </a:p>
        </p:txBody>
      </p:sp>
      <p:pic>
        <p:nvPicPr>
          <p:cNvPr id="1031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962025"/>
            <a:ext cx="55435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accent2">
                        <a:gamma/>
                        <a:shade val="63529"/>
                        <a:invGamma/>
                        <a:alpha val="70000"/>
                      </a:schemeClr>
                    </a:gs>
                    <a:gs pos="50000">
                      <a:schemeClr val="accent2">
                        <a:alpha val="70000"/>
                      </a:schemeClr>
                    </a:gs>
                    <a:gs pos="100000">
                      <a:schemeClr val="accent2">
                        <a:gamma/>
                        <a:shade val="63529"/>
                        <a:invGamma/>
                        <a:alpha val="70000"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Apache httpd Releases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3313"/>
            <a:ext cx="8410575" cy="2936875"/>
          </a:xfrm>
        </p:spPr>
        <p:txBody>
          <a:bodyPr/>
          <a:lstStyle/>
          <a:p>
            <a:pPr eaLnBrk="1" hangingPunct="1"/>
            <a:r>
              <a:rPr lang="en-US" sz="2400" smtClean="0"/>
              <a:t>The current stable release is Apache 2.2.17.</a:t>
            </a:r>
          </a:p>
          <a:p>
            <a:pPr eaLnBrk="1" hangingPunct="1"/>
            <a:r>
              <a:rPr lang="en-US" sz="2400" smtClean="0"/>
              <a:t>For win32 version, you can download from any of mirror servers. Win32 Binary including OpenSSL 0.9.8o (MSI Installer). http://httpd.apache.org/download.cgi</a:t>
            </a:r>
          </a:p>
          <a:p>
            <a:pPr eaLnBrk="1" hangingPunct="1"/>
            <a:r>
              <a:rPr lang="en-US" sz="2400" smtClean="0"/>
              <a:t>Our CS Unix machines currently running Apache 2.2.3</a:t>
            </a:r>
          </a:p>
          <a:p>
            <a:pPr eaLnBrk="1" hangingPunct="1"/>
            <a:r>
              <a:rPr lang="en-US" sz="2400" smtClean="0"/>
              <a:t>Gandalf, walrus, viva, chow.csnet running Apache 2.2.17.</a:t>
            </a:r>
          </a:p>
          <a:p>
            <a:pPr eaLnBrk="1" hangingPunct="1"/>
            <a:endParaRPr lang="en-US" smtClean="0"/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9A76ED-2369-4AC9-893A-6F5518D9827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New Features in Apache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3313"/>
            <a:ext cx="8410575" cy="595471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Multi-Processing Module (MPM) Support.</a:t>
            </a:r>
          </a:p>
          <a:p>
            <a:pPr lvl="1" eaLnBrk="1" hangingPunct="1"/>
            <a:r>
              <a:rPr lang="en-US" smtClean="0"/>
              <a:t>Customized for the needs of the particular site. </a:t>
            </a:r>
          </a:p>
          <a:p>
            <a:pPr lvl="2" eaLnBrk="1" hangingPunct="1"/>
            <a:r>
              <a:rPr lang="en-US" smtClean="0"/>
              <a:t>threaded MPM, like worker or event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scalability</a:t>
            </a:r>
          </a:p>
          <a:p>
            <a:pPr lvl="2" eaLnBrk="1" hangingPunct="1"/>
            <a:r>
              <a:rPr lang="en-US" smtClean="0"/>
              <a:t>prefork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stability or compatibility with older software.</a:t>
            </a:r>
          </a:p>
          <a:p>
            <a:pPr lvl="1" eaLnBrk="1" hangingPunct="1"/>
            <a:r>
              <a:rPr lang="en-US" smtClean="0"/>
              <a:t>MPM support for different OS’  (native networking feature mpm_winnt; beos, os2)</a:t>
            </a:r>
          </a:p>
          <a:p>
            <a:pPr eaLnBrk="1" hangingPunct="1"/>
            <a:r>
              <a:rPr lang="en-US" smtClean="0"/>
              <a:t>IPv6 Support.</a:t>
            </a:r>
            <a:br>
              <a:rPr lang="en-US" smtClean="0"/>
            </a:br>
            <a:r>
              <a:rPr lang="en-US" sz="1800" smtClean="0"/>
              <a:t>For example, the listen directive syntax IPv6 addresses must be surrounded in square brackets, as in the following example:</a:t>
            </a:r>
            <a:br>
              <a:rPr lang="en-US" sz="1800" smtClean="0"/>
            </a:br>
            <a:r>
              <a:rPr lang="en-US" sz="1800" smtClean="0"/>
              <a:t>         Listen </a:t>
            </a:r>
            <a:r>
              <a:rPr lang="en-US" sz="1800" smtClean="0">
                <a:solidFill>
                  <a:srgbClr val="FF0000"/>
                </a:solidFill>
              </a:rPr>
              <a:t>[</a:t>
            </a:r>
            <a:r>
              <a:rPr lang="en-US" sz="1800" smtClean="0">
                <a:solidFill>
                  <a:srgbClr val="FFC000"/>
                </a:solidFill>
              </a:rPr>
              <a:t>2001:db8::a00:20ff:fea7:ccea</a:t>
            </a:r>
            <a:r>
              <a:rPr lang="en-US" sz="1800" smtClean="0">
                <a:solidFill>
                  <a:srgbClr val="FF0000"/>
                </a:solidFill>
              </a:rPr>
              <a:t>]</a:t>
            </a:r>
            <a:r>
              <a:rPr lang="en-US" sz="1800" smtClean="0">
                <a:solidFill>
                  <a:srgbClr val="FFC000"/>
                </a:solidFill>
              </a:rPr>
              <a:t>:</a:t>
            </a:r>
            <a:r>
              <a:rPr lang="en-US" sz="1800" smtClean="0"/>
              <a:t>80</a:t>
            </a:r>
          </a:p>
          <a:p>
            <a:pPr eaLnBrk="1" hangingPunct="1"/>
            <a:r>
              <a:rPr lang="en-US" smtClean="0"/>
              <a:t>Caching</a:t>
            </a:r>
          </a:p>
          <a:p>
            <a:pPr lvl="1" eaLnBrk="1" hangingPunct="1"/>
            <a:r>
              <a:rPr lang="en-US" smtClean="0"/>
              <a:t>Production quality disk caching and memory caching.</a:t>
            </a:r>
          </a:p>
          <a:p>
            <a:pPr lvl="1" eaLnBrk="1" hangingPunct="1"/>
            <a:r>
              <a:rPr lang="en-US" smtClean="0"/>
              <a:t>htcacheclean to clean up mod_disk_cache setups</a:t>
            </a:r>
            <a:br>
              <a:rPr lang="en-US" smtClean="0"/>
            </a:b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73415C-56CE-4DFD-ABBF-0E741D8A37F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New Features in Apache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3313"/>
            <a:ext cx="8410575" cy="5318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Smart Filtering</a:t>
            </a:r>
          </a:p>
          <a:p>
            <a:pPr lvl="1" eaLnBrk="1" hangingPunct="1"/>
            <a:r>
              <a:rPr lang="en-US" sz="1800" smtClean="0"/>
              <a:t>Output filter chain called dynamically configured.</a:t>
            </a:r>
          </a:p>
          <a:p>
            <a:pPr lvl="1" eaLnBrk="1" hangingPunct="1"/>
            <a:r>
              <a:rPr lang="en-US" sz="1800" smtClean="0"/>
              <a:t>Filters can be conditionally inserted based on Request/Response header or env variables.</a:t>
            </a:r>
          </a:p>
          <a:p>
            <a:pPr eaLnBrk="1" hangingPunct="1"/>
            <a:r>
              <a:rPr lang="en-US" smtClean="0"/>
              <a:t>Proxy_Balancer</a:t>
            </a:r>
          </a:p>
          <a:p>
            <a:pPr lvl="1" eaLnBrk="1" hangingPunct="1"/>
            <a:r>
              <a:rPr lang="en-US" sz="1800" smtClean="0"/>
              <a:t>Jserv Support for Apache Tomcat.</a:t>
            </a:r>
          </a:p>
          <a:p>
            <a:pPr lvl="1" eaLnBrk="1" hangingPunct="1"/>
            <a:r>
              <a:rPr lang="en-US" sz="1800" smtClean="0"/>
              <a:t>3 load balancer scheduler algorithms: </a:t>
            </a:r>
            <a:r>
              <a:rPr lang="en-US" sz="1800" smtClean="0">
                <a:solidFill>
                  <a:srgbClr val="FFC000"/>
                </a:solidFill>
              </a:rPr>
              <a:t>Weighted Request Counting</a:t>
            </a:r>
            <a:r>
              <a:rPr lang="en-US" sz="1800" smtClean="0"/>
              <a:t>, Weighted Traffic (byte) Counting,  and Pending Request Counting.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/>
              <a:t>ProxyPass / balancer://mycluster/ </a:t>
            </a:r>
            <a:r>
              <a:rPr lang="en-US" sz="1800" smtClean="0">
                <a:solidFill>
                  <a:srgbClr val="08F81F"/>
                </a:solidFill>
              </a:rPr>
              <a:t>stickysession</a:t>
            </a:r>
            <a:r>
              <a:rPr lang="en-US" sz="1800" smtClean="0"/>
              <a:t>=JSESSIONID|jsessionid nofailover=On</a:t>
            </a:r>
            <a:br>
              <a:rPr lang="en-US" sz="1800" smtClean="0"/>
            </a:br>
            <a:r>
              <a:rPr lang="en-US" sz="1800" smtClean="0"/>
              <a:t>&lt;Proxy balancer://mycluster&gt;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/>
              <a:t>BalancerMember http://192.168.1.50:80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/>
              <a:t>BalancerMember </a:t>
            </a:r>
            <a:r>
              <a:rPr lang="en-US" sz="1800" smtClean="0">
                <a:hlinkClick r:id="rId2"/>
              </a:rPr>
              <a:t>http://192.168.1.51:80</a:t>
            </a:r>
            <a:endParaRPr lang="en-US" sz="180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/>
              <a:t>ProxySet lbmethod=bytraffic  # default is byterequest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/>
              <a:t>&lt;/Proxy&gt;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smtClean="0"/>
              <a:t>ProxyPass /test balancer://mycluster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5C49B9-7063-4081-A18E-22424BA90E4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001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/>
              <a:t>Compiling httpd-2.2.0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209675"/>
            <a:ext cx="8077200" cy="41148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70000"/>
              </a:lnSpc>
            </a:pPr>
            <a:r>
              <a:rPr lang="en-US" sz="1600" smtClean="0"/>
              <a:t>Download httpd-2.2.0.tar.bz2 from </a:t>
            </a:r>
            <a:r>
              <a:rPr lang="en-US" sz="1600" smtClean="0">
                <a:hlinkClick r:id="rId2"/>
              </a:rPr>
              <a:t>http://www.apache.org/dist </a:t>
            </a:r>
            <a:r>
              <a:rPr lang="en-US" sz="1600" smtClean="0"/>
              <a:t>or closer mirror sites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smtClean="0"/>
              <a:t>$tar xjf httpd-2.2.0.tar.bz2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smtClean="0"/>
              <a:t>$ ./configure --prefix=PREFIX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smtClean="0"/>
              <a:t>$ make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smtClean="0"/>
              <a:t>$ make install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smtClean="0"/>
              <a:t>$ PREFIX/bin/apachectl start </a:t>
            </a:r>
          </a:p>
          <a:p>
            <a:pPr eaLnBrk="1" hangingPunct="1">
              <a:lnSpc>
                <a:spcPct val="70000"/>
              </a:lnSpc>
            </a:pPr>
            <a:endParaRPr lang="en-US" sz="1600" smtClean="0"/>
          </a:p>
          <a:p>
            <a:pPr eaLnBrk="1" hangingPunct="1">
              <a:lnSpc>
                <a:spcPct val="70000"/>
              </a:lnSpc>
            </a:pPr>
            <a:r>
              <a:rPr lang="en-US" sz="1600" smtClean="0"/>
              <a:t>Here PREFIX is the prefix of the directory containing the distribution, typically it is /usr/local/apache.</a:t>
            </a:r>
            <a:br>
              <a:rPr lang="en-US" sz="1600" smtClean="0"/>
            </a:br>
            <a:r>
              <a:rPr lang="en-US" sz="1600" smtClean="0"/>
              <a:t>Since as a normal user, we donot have permission to install there, I specify PREFIX as </a:t>
            </a:r>
            <a:r>
              <a:rPr lang="en-US" sz="1800" smtClean="0"/>
              <a:t>/users/server/students/cs526/public_html/apache2.2m/httpd-2.2.0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For configuring the apache with specific features, we can specify the corresponding features as option to the configure command. You can find the list of features by “./configure –help”</a:t>
            </a:r>
          </a:p>
          <a:p>
            <a:pPr eaLnBrk="1" hangingPunct="1">
              <a:lnSpc>
                <a:spcPct val="70000"/>
              </a:lnSpc>
            </a:pPr>
            <a:r>
              <a:rPr lang="en-US" sz="1800" smtClean="0"/>
              <a:t>Here is </a:t>
            </a:r>
            <a:r>
              <a:rPr lang="en-US" sz="1800" smtClean="0">
                <a:hlinkClick r:id="rId3"/>
              </a:rPr>
              <a:t>the command </a:t>
            </a:r>
            <a:r>
              <a:rPr lang="en-US" sz="1800" smtClean="0"/>
              <a:t>we used to compile the htttpd with proxy and cache modules we need.</a:t>
            </a:r>
          </a:p>
        </p:txBody>
      </p:sp>
      <p:sp>
        <p:nvSpPr>
          <p:cNvPr id="10242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Advanced Internet &amp; Web Systems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chow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A20A78-CDB4-479B-813D-4CC1391F087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</TotalTime>
  <Words>1349</Words>
  <Application>Microsoft Office PowerPoint</Application>
  <PresentationFormat>On-screen Show (4:3)</PresentationFormat>
  <Paragraphs>247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Slide 1</vt:lpstr>
      <vt:lpstr>Apache httpd Web Server</vt:lpstr>
      <vt:lpstr>Outline of the Talk</vt:lpstr>
      <vt:lpstr>Apache Web Server</vt:lpstr>
      <vt:lpstr>Web Server Installation Statistics</vt:lpstr>
      <vt:lpstr>Apache httpd Releases</vt:lpstr>
      <vt:lpstr>New Features in Apache 2.2</vt:lpstr>
      <vt:lpstr>New Features in Apache 2.2</vt:lpstr>
      <vt:lpstr>Compiling httpd-2.2.0</vt:lpstr>
      <vt:lpstr>Configure Apache (http and https) on Redhat 9</vt:lpstr>
      <vt:lpstr>Apache Exercises </vt:lpstr>
      <vt:lpstr>Examine Configuration</vt:lpstr>
      <vt:lpstr>Httpd Configuration File</vt:lpstr>
      <vt:lpstr>Block Directives</vt:lpstr>
      <vt:lpstr>List of Directives </vt:lpstr>
      <vt:lpstr>Performance Related Directives</vt:lpstr>
      <vt:lpstr>Web Hosting</vt:lpstr>
      <vt:lpstr>Virtual Machine Based Virtual Hosting</vt:lpstr>
      <vt:lpstr>Site.Virtual/Name-based</vt:lpstr>
      <vt:lpstr>Site.Virtual/IP-based</vt:lpstr>
      <vt:lpstr>Site.Virtual/Mixed-based</vt:lpstr>
      <vt:lpstr>Port-based Virtual Hosting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Satheesh</dc:creator>
  <cp:lastModifiedBy>Satheesh</cp:lastModifiedBy>
  <cp:revision>1</cp:revision>
  <dcterms:created xsi:type="dcterms:W3CDTF">2012-04-12T17:03:57Z</dcterms:created>
  <dcterms:modified xsi:type="dcterms:W3CDTF">2012-04-12T17:05:21Z</dcterms:modified>
</cp:coreProperties>
</file>