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05"/>
  </p:notesMasterIdLst>
  <p:sldIdLst>
    <p:sldId id="256" r:id="rId2"/>
    <p:sldId id="28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4" r:id="rId18"/>
    <p:sldId id="302" r:id="rId19"/>
    <p:sldId id="303" r:id="rId20"/>
    <p:sldId id="305" r:id="rId21"/>
    <p:sldId id="382" r:id="rId22"/>
    <p:sldId id="321" r:id="rId23"/>
    <p:sldId id="322" r:id="rId24"/>
    <p:sldId id="323" r:id="rId25"/>
    <p:sldId id="324" r:id="rId26"/>
    <p:sldId id="325" r:id="rId27"/>
    <p:sldId id="32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7" r:id="rId42"/>
    <p:sldId id="320" r:id="rId43"/>
    <p:sldId id="328" r:id="rId44"/>
    <p:sldId id="329" r:id="rId45"/>
    <p:sldId id="383" r:id="rId46"/>
    <p:sldId id="330" r:id="rId47"/>
    <p:sldId id="331" r:id="rId48"/>
    <p:sldId id="332" r:id="rId49"/>
    <p:sldId id="333" r:id="rId50"/>
    <p:sldId id="334" r:id="rId51"/>
    <p:sldId id="335" r:id="rId52"/>
    <p:sldId id="336" r:id="rId53"/>
    <p:sldId id="340" r:id="rId54"/>
    <p:sldId id="337" r:id="rId55"/>
    <p:sldId id="338" r:id="rId56"/>
    <p:sldId id="339" r:id="rId57"/>
    <p:sldId id="341" r:id="rId58"/>
    <p:sldId id="385" r:id="rId59"/>
    <p:sldId id="349" r:id="rId60"/>
    <p:sldId id="306" r:id="rId61"/>
    <p:sldId id="350" r:id="rId62"/>
    <p:sldId id="351" r:id="rId63"/>
    <p:sldId id="352" r:id="rId64"/>
    <p:sldId id="353" r:id="rId65"/>
    <p:sldId id="354" r:id="rId66"/>
    <p:sldId id="356" r:id="rId67"/>
    <p:sldId id="384" r:id="rId68"/>
    <p:sldId id="342" r:id="rId69"/>
    <p:sldId id="343" r:id="rId70"/>
    <p:sldId id="344" r:id="rId71"/>
    <p:sldId id="345" r:id="rId72"/>
    <p:sldId id="346" r:id="rId73"/>
    <p:sldId id="347" r:id="rId74"/>
    <p:sldId id="348" r:id="rId75"/>
    <p:sldId id="386" r:id="rId76"/>
    <p:sldId id="355" r:id="rId77"/>
    <p:sldId id="357" r:id="rId78"/>
    <p:sldId id="358" r:id="rId79"/>
    <p:sldId id="359" r:id="rId80"/>
    <p:sldId id="360" r:id="rId81"/>
    <p:sldId id="361" r:id="rId82"/>
    <p:sldId id="387" r:id="rId83"/>
    <p:sldId id="362" r:id="rId84"/>
    <p:sldId id="363" r:id="rId85"/>
    <p:sldId id="364" r:id="rId86"/>
    <p:sldId id="365" r:id="rId87"/>
    <p:sldId id="366" r:id="rId88"/>
    <p:sldId id="367" r:id="rId89"/>
    <p:sldId id="368" r:id="rId90"/>
    <p:sldId id="369" r:id="rId91"/>
    <p:sldId id="370" r:id="rId92"/>
    <p:sldId id="371" r:id="rId93"/>
    <p:sldId id="377" r:id="rId94"/>
    <p:sldId id="378" r:id="rId95"/>
    <p:sldId id="379" r:id="rId96"/>
    <p:sldId id="381" r:id="rId97"/>
    <p:sldId id="388" r:id="rId98"/>
    <p:sldId id="372" r:id="rId99"/>
    <p:sldId id="373" r:id="rId100"/>
    <p:sldId id="374" r:id="rId101"/>
    <p:sldId id="375" r:id="rId102"/>
    <p:sldId id="376" r:id="rId103"/>
    <p:sldId id="262" r:id="rId10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EC6713-7A33-450E-AE87-E320AB4235B9}">
          <p14:sldIdLst>
            <p14:sldId id="256"/>
          </p14:sldIdLst>
        </p14:section>
        <p14:section name="Summary Section" id="{4C028F71-970B-4F23-A32C-A59A11E479F2}">
          <p14:sldIdLst>
            <p14:sldId id="287"/>
          </p14:sldIdLst>
        </p14:section>
        <p14:section name="Series de tiempo" id="{086843AD-6012-429B-8290-0B4AEB428AC8}">
          <p14:sldIdLst>
            <p14:sldId id="288"/>
            <p14:sldId id="289"/>
            <p14:sldId id="290"/>
            <p14:sldId id="291"/>
            <p14:sldId id="292"/>
            <p14:sldId id="293"/>
            <p14:sldId id="294"/>
            <p14:sldId id="295"/>
            <p14:sldId id="296"/>
            <p14:sldId id="297"/>
            <p14:sldId id="298"/>
            <p14:sldId id="299"/>
            <p14:sldId id="300"/>
            <p14:sldId id="301"/>
            <p14:sldId id="304"/>
            <p14:sldId id="302"/>
            <p14:sldId id="303"/>
            <p14:sldId id="305"/>
          </p14:sldIdLst>
        </p14:section>
        <p14:section name="Procesos Estocásticos y Series de Tiempo" id="{77B64FDD-DA46-4298-882A-85EBAA869330}">
          <p14:sldIdLst>
            <p14:sldId id="382"/>
            <p14:sldId id="321"/>
            <p14:sldId id="322"/>
            <p14:sldId id="323"/>
            <p14:sldId id="324"/>
            <p14:sldId id="325"/>
            <p14:sldId id="326"/>
            <p14:sldId id="307"/>
            <p14:sldId id="308"/>
            <p14:sldId id="309"/>
            <p14:sldId id="310"/>
            <p14:sldId id="311"/>
            <p14:sldId id="312"/>
            <p14:sldId id="313"/>
            <p14:sldId id="314"/>
            <p14:sldId id="315"/>
            <p14:sldId id="316"/>
            <p14:sldId id="317"/>
            <p14:sldId id="318"/>
            <p14:sldId id="319"/>
            <p14:sldId id="327"/>
            <p14:sldId id="320"/>
            <p14:sldId id="328"/>
            <p14:sldId id="329"/>
          </p14:sldIdLst>
        </p14:section>
        <p14:section name="Modelo Lineal General" id="{BE2B9052-4754-4B07-A3D2-900976B62312}">
          <p14:sldIdLst>
            <p14:sldId id="383"/>
            <p14:sldId id="330"/>
            <p14:sldId id="331"/>
            <p14:sldId id="332"/>
            <p14:sldId id="333"/>
            <p14:sldId id="334"/>
            <p14:sldId id="335"/>
            <p14:sldId id="336"/>
            <p14:sldId id="340"/>
            <p14:sldId id="337"/>
            <p14:sldId id="338"/>
            <p14:sldId id="339"/>
            <p14:sldId id="341"/>
          </p14:sldIdLst>
        </p14:section>
        <p14:section name="Procesos no estacionarios" id="{A0EF4F6A-39AB-41D9-9D49-9DA9CDCC0878}">
          <p14:sldIdLst>
            <p14:sldId id="385"/>
            <p14:sldId id="349"/>
            <p14:sldId id="306"/>
            <p14:sldId id="350"/>
            <p14:sldId id="351"/>
            <p14:sldId id="352"/>
            <p14:sldId id="353"/>
            <p14:sldId id="354"/>
            <p14:sldId id="356"/>
          </p14:sldIdLst>
        </p14:section>
        <p14:section name="Modelos ARMA" id="{A5F7753B-3642-4FAD-9C16-7827198691CA}">
          <p14:sldIdLst>
            <p14:sldId id="384"/>
            <p14:sldId id="342"/>
            <p14:sldId id="343"/>
            <p14:sldId id="344"/>
            <p14:sldId id="345"/>
            <p14:sldId id="346"/>
            <p14:sldId id="347"/>
            <p14:sldId id="348"/>
          </p14:sldIdLst>
        </p14:section>
        <p14:section name="Modelos ARIMA" id="{B97918E6-412E-407B-957E-8F02BDF17528}">
          <p14:sldIdLst>
            <p14:sldId id="386"/>
            <p14:sldId id="355"/>
            <p14:sldId id="357"/>
            <p14:sldId id="358"/>
            <p14:sldId id="359"/>
            <p14:sldId id="360"/>
            <p14:sldId id="361"/>
          </p14:sldIdLst>
        </p14:section>
        <p14:section name="Construcción de modelos ARIMA" id="{D436CAF9-8299-4606-BD3D-4898C0EF4B7A}">
          <p14:sldIdLst>
            <p14:sldId id="387"/>
            <p14:sldId id="362"/>
            <p14:sldId id="363"/>
            <p14:sldId id="364"/>
            <p14:sldId id="365"/>
            <p14:sldId id="366"/>
            <p14:sldId id="367"/>
            <p14:sldId id="368"/>
            <p14:sldId id="369"/>
            <p14:sldId id="370"/>
            <p14:sldId id="371"/>
            <p14:sldId id="377"/>
            <p14:sldId id="378"/>
            <p14:sldId id="379"/>
            <p14:sldId id="381"/>
          </p14:sldIdLst>
        </p14:section>
        <p14:section name="Ejemplo" id="{B4FC9283-BC08-4278-BA2D-9F6CE384428C}">
          <p14:sldIdLst>
            <p14:sldId id="388"/>
            <p14:sldId id="372"/>
            <p14:sldId id="373"/>
            <p14:sldId id="374"/>
            <p14:sldId id="375"/>
            <p14:sldId id="376"/>
          </p14:sldIdLst>
        </p14:section>
        <p14:section name="Bibliografía" id="{6F4A191B-5487-41E1-83F3-1CA517894B11}">
          <p14:sldIdLst>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3291" autoAdjust="0"/>
  </p:normalViewPr>
  <p:slideViewPr>
    <p:cSldViewPr snapToGrid="0">
      <p:cViewPr>
        <p:scale>
          <a:sx n="75" d="100"/>
          <a:sy n="75" d="100"/>
        </p:scale>
        <p:origin x="974" y="43"/>
      </p:cViewPr>
      <p:guideLst/>
    </p:cSldViewPr>
  </p:slideViewPr>
  <p:notesTextViewPr>
    <p:cViewPr>
      <p:scale>
        <a:sx n="3" d="2"/>
        <a:sy n="3" d="2"/>
      </p:scale>
      <p:origin x="0" y="0"/>
    </p:cViewPr>
  </p:notesTextViewPr>
  <p:sorterViewPr>
    <p:cViewPr>
      <p:scale>
        <a:sx n="50" d="100"/>
        <a:sy n="50" d="100"/>
      </p:scale>
      <p:origin x="0" y="-2563"/>
    </p:cViewPr>
  </p:sorterViewPr>
  <p:notesViewPr>
    <p:cSldViewPr snapToGrid="0">
      <p:cViewPr varScale="1">
        <p:scale>
          <a:sx n="81" d="100"/>
          <a:sy n="81" d="100"/>
        </p:scale>
        <p:origin x="2058"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969F5-8CB3-431B-B4DB-85349F1381AD}" type="datetimeFigureOut">
              <a:rPr lang="es-GT" smtClean="0"/>
              <a:t>19/08/2019</a:t>
            </a:fld>
            <a:endParaRPr lang="es-G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G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A8F1A-E87D-4992-B85E-338A1E75A4D7}" type="slidenum">
              <a:rPr lang="es-GT" smtClean="0"/>
              <a:t>‹#›</a:t>
            </a:fld>
            <a:endParaRPr lang="es-GT"/>
          </a:p>
        </p:txBody>
      </p:sp>
    </p:spTree>
    <p:extLst>
      <p:ext uri="{BB962C8B-B14F-4D97-AF65-F5344CB8AC3E}">
        <p14:creationId xmlns:p14="http://schemas.microsoft.com/office/powerpoint/2010/main" val="11192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serie representada en el </a:t>
            </a:r>
            <a:r>
              <a:rPr lang="es-ES" dirty="0" err="1"/>
              <a:t>gr´afico</a:t>
            </a:r>
            <a:r>
              <a:rPr lang="es-ES" dirty="0"/>
              <a:t> 1.1 es la Renta Nacional de la </a:t>
            </a:r>
            <a:r>
              <a:rPr lang="es-ES" dirty="0" err="1"/>
              <a:t>Uni´on</a:t>
            </a:r>
            <a:r>
              <a:rPr lang="es-ES" dirty="0"/>
              <a:t> Europea (27 </a:t>
            </a:r>
            <a:r>
              <a:rPr lang="es-ES" dirty="0" err="1"/>
              <a:t>pa´ıses</a:t>
            </a:r>
            <a:r>
              <a:rPr lang="es-ES" dirty="0"/>
              <a:t> miembros). Es una serie trimestral que comienza el primer trimestre de 1995 y finaliza el tercer trimestre de 2008.</a:t>
            </a:r>
          </a:p>
          <a:p>
            <a:r>
              <a:rPr lang="es-ES" dirty="0"/>
              <a:t>En el </a:t>
            </a:r>
            <a:r>
              <a:rPr lang="es-ES" dirty="0" err="1"/>
              <a:t>gr´afico</a:t>
            </a:r>
            <a:r>
              <a:rPr lang="es-ES" dirty="0"/>
              <a:t> no se presentan los datos brutos de la serie, sino lo que se denomina serie desestacionalizada, es decir, la serie sin comportamiento estacional.</a:t>
            </a:r>
            <a:endParaRPr lang="es-GT" dirty="0"/>
          </a:p>
        </p:txBody>
      </p:sp>
      <p:sp>
        <p:nvSpPr>
          <p:cNvPr id="4" name="Slide Number Placeholder 3"/>
          <p:cNvSpPr>
            <a:spLocks noGrp="1"/>
          </p:cNvSpPr>
          <p:nvPr>
            <p:ph type="sldNum" sz="quarter" idx="5"/>
          </p:nvPr>
        </p:nvSpPr>
        <p:spPr/>
        <p:txBody>
          <a:bodyPr/>
          <a:lstStyle/>
          <a:p>
            <a:fld id="{25DA8F1A-E87D-4992-B85E-338A1E75A4D7}" type="slidenum">
              <a:rPr lang="es-GT" smtClean="0"/>
              <a:t>6</a:t>
            </a:fld>
            <a:endParaRPr lang="es-GT"/>
          </a:p>
        </p:txBody>
      </p:sp>
    </p:spTree>
    <p:extLst>
      <p:ext uri="{BB962C8B-B14F-4D97-AF65-F5344CB8AC3E}">
        <p14:creationId xmlns:p14="http://schemas.microsoft.com/office/powerpoint/2010/main" val="192478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GT" dirty="0"/>
          </a:p>
        </p:txBody>
      </p:sp>
      <p:sp>
        <p:nvSpPr>
          <p:cNvPr id="4" name="Slide Number Placeholder 3"/>
          <p:cNvSpPr>
            <a:spLocks noGrp="1"/>
          </p:cNvSpPr>
          <p:nvPr>
            <p:ph type="sldNum" sz="quarter" idx="5"/>
          </p:nvPr>
        </p:nvSpPr>
        <p:spPr/>
        <p:txBody>
          <a:bodyPr/>
          <a:lstStyle/>
          <a:p>
            <a:fld id="{25DA8F1A-E87D-4992-B85E-338A1E75A4D7}" type="slidenum">
              <a:rPr lang="es-GT" smtClean="0"/>
              <a:t>52</a:t>
            </a:fld>
            <a:endParaRPr lang="es-GT"/>
          </a:p>
        </p:txBody>
      </p:sp>
    </p:spTree>
    <p:extLst>
      <p:ext uri="{BB962C8B-B14F-4D97-AF65-F5344CB8AC3E}">
        <p14:creationId xmlns:p14="http://schemas.microsoft.com/office/powerpoint/2010/main" val="1961789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Es decir, el valor </a:t>
            </a:r>
            <a:r>
              <a:rPr lang="es-ES" dirty="0" err="1"/>
              <a:t>Yt</a:t>
            </a:r>
            <a:r>
              <a:rPr lang="es-ES" dirty="0"/>
              <a:t> se puede representar como la combinación lineal del ruido blanco at y su pasado infinito. El modelo (3.2) cumple la condición de estacionariedad si los parámetros del modelo satisfacen la siguiente restricción.</a:t>
            </a:r>
          </a:p>
          <a:p>
            <a:endParaRPr lang="es-ES" dirty="0"/>
          </a:p>
          <a:p>
            <a:r>
              <a:rPr lang="es-ES" dirty="0"/>
              <a:t>Esta restricción implica que el valor presente depende de forma convergente de las innovaciones pasadas, es decir, la influencia de la innovación at−k va desapareciendo conforme se aleja en el pasado</a:t>
            </a:r>
            <a:endParaRPr lang="es-GT" dirty="0"/>
          </a:p>
        </p:txBody>
      </p:sp>
      <p:sp>
        <p:nvSpPr>
          <p:cNvPr id="4" name="Slide Number Placeholder 3"/>
          <p:cNvSpPr>
            <a:spLocks noGrp="1"/>
          </p:cNvSpPr>
          <p:nvPr>
            <p:ph type="sldNum" sz="quarter" idx="5"/>
          </p:nvPr>
        </p:nvSpPr>
        <p:spPr/>
        <p:txBody>
          <a:bodyPr/>
          <a:lstStyle/>
          <a:p>
            <a:fld id="{25DA8F1A-E87D-4992-B85E-338A1E75A4D7}" type="slidenum">
              <a:rPr lang="es-GT" smtClean="0"/>
              <a:t>53</a:t>
            </a:fld>
            <a:endParaRPr lang="es-GT"/>
          </a:p>
        </p:txBody>
      </p:sp>
    </p:spTree>
    <p:extLst>
      <p:ext uri="{BB962C8B-B14F-4D97-AF65-F5344CB8AC3E}">
        <p14:creationId xmlns:p14="http://schemas.microsoft.com/office/powerpoint/2010/main" val="483781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GT" dirty="0"/>
              <a:t>Tiene estacionalidad por lo que no es estacionaria en varianza y tiene tendencia por lo que no es estacionaria en media</a:t>
            </a:r>
          </a:p>
        </p:txBody>
      </p:sp>
      <p:sp>
        <p:nvSpPr>
          <p:cNvPr id="4" name="Slide Number Placeholder 3"/>
          <p:cNvSpPr>
            <a:spLocks noGrp="1"/>
          </p:cNvSpPr>
          <p:nvPr>
            <p:ph type="sldNum" sz="quarter" idx="5"/>
          </p:nvPr>
        </p:nvSpPr>
        <p:spPr/>
        <p:txBody>
          <a:bodyPr/>
          <a:lstStyle/>
          <a:p>
            <a:fld id="{25DA8F1A-E87D-4992-B85E-338A1E75A4D7}" type="slidenum">
              <a:rPr lang="es-GT" smtClean="0"/>
              <a:t>99</a:t>
            </a:fld>
            <a:endParaRPr lang="es-GT"/>
          </a:p>
        </p:txBody>
      </p:sp>
    </p:spTree>
    <p:extLst>
      <p:ext uri="{BB962C8B-B14F-4D97-AF65-F5344CB8AC3E}">
        <p14:creationId xmlns:p14="http://schemas.microsoft.com/office/powerpoint/2010/main" val="257711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GT" dirty="0"/>
          </a:p>
        </p:txBody>
      </p:sp>
      <p:sp>
        <p:nvSpPr>
          <p:cNvPr id="4" name="Slide Number Placeholder 3"/>
          <p:cNvSpPr>
            <a:spLocks noGrp="1"/>
          </p:cNvSpPr>
          <p:nvPr>
            <p:ph type="sldNum" sz="quarter" idx="5"/>
          </p:nvPr>
        </p:nvSpPr>
        <p:spPr/>
        <p:txBody>
          <a:bodyPr/>
          <a:lstStyle/>
          <a:p>
            <a:fld id="{25DA8F1A-E87D-4992-B85E-338A1E75A4D7}" type="slidenum">
              <a:rPr lang="es-GT" smtClean="0"/>
              <a:t>103</a:t>
            </a:fld>
            <a:endParaRPr lang="es-GT"/>
          </a:p>
        </p:txBody>
      </p:sp>
    </p:spTree>
    <p:extLst>
      <p:ext uri="{BB962C8B-B14F-4D97-AF65-F5344CB8AC3E}">
        <p14:creationId xmlns:p14="http://schemas.microsoft.com/office/powerpoint/2010/main" val="641717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serie es estable alrededor de un valor central. Si representamos un histograma de esta serie, podemos describir adecuadamente la información: en promedio, se reciben unas 21 reclamaciones semanales. Este número es bastante estable y la distribución de la variable es aproximadamente simétrica. La mejor predicción para el próximo valor de la serie es la media, aunque lo ideal sería aplicar los modelos de Inferencia para series estacionarias que se presentarán más adelante</a:t>
            </a:r>
            <a:endParaRPr lang="es-GT" dirty="0"/>
          </a:p>
        </p:txBody>
      </p:sp>
      <p:sp>
        <p:nvSpPr>
          <p:cNvPr id="4" name="Slide Number Placeholder 3"/>
          <p:cNvSpPr>
            <a:spLocks noGrp="1"/>
          </p:cNvSpPr>
          <p:nvPr>
            <p:ph type="sldNum" sz="quarter" idx="5"/>
          </p:nvPr>
        </p:nvSpPr>
        <p:spPr/>
        <p:txBody>
          <a:bodyPr/>
          <a:lstStyle/>
          <a:p>
            <a:fld id="{25DA8F1A-E87D-4992-B85E-338A1E75A4D7}" type="slidenum">
              <a:rPr lang="es-GT" smtClean="0"/>
              <a:t>16</a:t>
            </a:fld>
            <a:endParaRPr lang="es-GT"/>
          </a:p>
        </p:txBody>
      </p:sp>
    </p:spTree>
    <p:extLst>
      <p:ext uri="{BB962C8B-B14F-4D97-AF65-F5344CB8AC3E}">
        <p14:creationId xmlns:p14="http://schemas.microsoft.com/office/powerpoint/2010/main" val="995690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GT" dirty="0"/>
          </a:p>
        </p:txBody>
      </p:sp>
      <p:sp>
        <p:nvSpPr>
          <p:cNvPr id="4" name="Slide Number Placeholder 3"/>
          <p:cNvSpPr>
            <a:spLocks noGrp="1"/>
          </p:cNvSpPr>
          <p:nvPr>
            <p:ph type="sldNum" sz="quarter" idx="5"/>
          </p:nvPr>
        </p:nvSpPr>
        <p:spPr/>
        <p:txBody>
          <a:bodyPr/>
          <a:lstStyle/>
          <a:p>
            <a:fld id="{25DA8F1A-E87D-4992-B85E-338A1E75A4D7}" type="slidenum">
              <a:rPr lang="es-GT" smtClean="0"/>
              <a:t>24</a:t>
            </a:fld>
            <a:endParaRPr lang="es-GT"/>
          </a:p>
        </p:txBody>
      </p:sp>
    </p:spTree>
    <p:extLst>
      <p:ext uri="{BB962C8B-B14F-4D97-AF65-F5344CB8AC3E}">
        <p14:creationId xmlns:p14="http://schemas.microsoft.com/office/powerpoint/2010/main" val="266612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GT" dirty="0"/>
          </a:p>
        </p:txBody>
      </p:sp>
      <p:sp>
        <p:nvSpPr>
          <p:cNvPr id="4" name="Slide Number Placeholder 3"/>
          <p:cNvSpPr>
            <a:spLocks noGrp="1"/>
          </p:cNvSpPr>
          <p:nvPr>
            <p:ph type="sldNum" sz="quarter" idx="5"/>
          </p:nvPr>
        </p:nvSpPr>
        <p:spPr/>
        <p:txBody>
          <a:bodyPr/>
          <a:lstStyle/>
          <a:p>
            <a:fld id="{25DA8F1A-E87D-4992-B85E-338A1E75A4D7}" type="slidenum">
              <a:rPr lang="es-GT" smtClean="0"/>
              <a:t>27</a:t>
            </a:fld>
            <a:endParaRPr lang="es-GT"/>
          </a:p>
        </p:txBody>
      </p:sp>
    </p:spTree>
    <p:extLst>
      <p:ext uri="{BB962C8B-B14F-4D97-AF65-F5344CB8AC3E}">
        <p14:creationId xmlns:p14="http://schemas.microsoft.com/office/powerpoint/2010/main" val="2178635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GT" dirty="0"/>
          </a:p>
        </p:txBody>
      </p:sp>
      <p:sp>
        <p:nvSpPr>
          <p:cNvPr id="4" name="Slide Number Placeholder 3"/>
          <p:cNvSpPr>
            <a:spLocks noGrp="1"/>
          </p:cNvSpPr>
          <p:nvPr>
            <p:ph type="sldNum" sz="quarter" idx="5"/>
          </p:nvPr>
        </p:nvSpPr>
        <p:spPr/>
        <p:txBody>
          <a:bodyPr/>
          <a:lstStyle/>
          <a:p>
            <a:fld id="{25DA8F1A-E87D-4992-B85E-338A1E75A4D7}" type="slidenum">
              <a:rPr lang="es-GT" smtClean="0"/>
              <a:t>31</a:t>
            </a:fld>
            <a:endParaRPr lang="es-GT"/>
          </a:p>
        </p:txBody>
      </p:sp>
    </p:spTree>
    <p:extLst>
      <p:ext uri="{BB962C8B-B14F-4D97-AF65-F5344CB8AC3E}">
        <p14:creationId xmlns:p14="http://schemas.microsoft.com/office/powerpoint/2010/main" val="952777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GT" dirty="0"/>
              <a:t>El </a:t>
            </a:r>
            <a:r>
              <a:rPr lang="es-GT" dirty="0" err="1"/>
              <a:t>correlograma</a:t>
            </a:r>
            <a:r>
              <a:rPr lang="es-GT" dirty="0"/>
              <a:t> es de la siguiente forma: un valor relativamente alto de r</a:t>
            </a:r>
            <a:r>
              <a:rPr lang="es-GT" baseline="-25000" dirty="0"/>
              <a:t>1</a:t>
            </a:r>
            <a:r>
              <a:rPr lang="es-GT" dirty="0"/>
              <a:t>, seguido de algunos coeficientes </a:t>
            </a:r>
            <a:r>
              <a:rPr lang="es-GT" dirty="0" err="1"/>
              <a:t>r</a:t>
            </a:r>
            <a:r>
              <a:rPr lang="es-GT" baseline="-25000" dirty="0" err="1"/>
              <a:t>k</a:t>
            </a:r>
            <a:r>
              <a:rPr lang="es-GT" dirty="0"/>
              <a:t> distintos de cero, pero cada vez más pequeños y valores de </a:t>
            </a:r>
            <a:r>
              <a:rPr lang="es-GT" dirty="0" err="1"/>
              <a:t>r</a:t>
            </a:r>
            <a:r>
              <a:rPr lang="es-GT" baseline="-25000" dirty="0" err="1"/>
              <a:t>k</a:t>
            </a:r>
            <a:r>
              <a:rPr lang="es-GT" baseline="-25000" dirty="0"/>
              <a:t> </a:t>
            </a:r>
            <a:r>
              <a:rPr lang="es-GT" dirty="0"/>
              <a:t>aproximadamente cero para k grande.</a:t>
            </a:r>
          </a:p>
        </p:txBody>
      </p:sp>
      <p:sp>
        <p:nvSpPr>
          <p:cNvPr id="4" name="Slide Number Placeholder 3"/>
          <p:cNvSpPr>
            <a:spLocks noGrp="1"/>
          </p:cNvSpPr>
          <p:nvPr>
            <p:ph type="sldNum" sz="quarter" idx="5"/>
          </p:nvPr>
        </p:nvSpPr>
        <p:spPr/>
        <p:txBody>
          <a:bodyPr/>
          <a:lstStyle/>
          <a:p>
            <a:fld id="{25DA8F1A-E87D-4992-B85E-338A1E75A4D7}" type="slidenum">
              <a:rPr lang="es-GT" smtClean="0"/>
              <a:t>37</a:t>
            </a:fld>
            <a:endParaRPr lang="es-GT"/>
          </a:p>
        </p:txBody>
      </p:sp>
    </p:spTree>
    <p:extLst>
      <p:ext uri="{BB962C8B-B14F-4D97-AF65-F5344CB8AC3E}">
        <p14:creationId xmlns:p14="http://schemas.microsoft.com/office/powerpoint/2010/main" val="2022356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Por ejemplo, si el valor de r</a:t>
            </a:r>
            <a:r>
              <a:rPr lang="es-ES" baseline="-25000" dirty="0"/>
              <a:t>1 </a:t>
            </a:r>
            <a:r>
              <a:rPr lang="es-ES" dirty="0"/>
              <a:t>es negativo, el valor de r</a:t>
            </a:r>
            <a:r>
              <a:rPr lang="es-ES" baseline="-25000" dirty="0"/>
              <a:t>2</a:t>
            </a:r>
            <a:r>
              <a:rPr lang="es-ES" dirty="0"/>
              <a:t> puede ser, sin embargo, positivo porque las observaciones separadas dos periodos tienden a estar al mismo lado de la media</a:t>
            </a:r>
            <a:endParaRPr lang="es-GT" dirty="0"/>
          </a:p>
        </p:txBody>
      </p:sp>
      <p:sp>
        <p:nvSpPr>
          <p:cNvPr id="4" name="Slide Number Placeholder 3"/>
          <p:cNvSpPr>
            <a:spLocks noGrp="1"/>
          </p:cNvSpPr>
          <p:nvPr>
            <p:ph type="sldNum" sz="quarter" idx="5"/>
          </p:nvPr>
        </p:nvSpPr>
        <p:spPr/>
        <p:txBody>
          <a:bodyPr/>
          <a:lstStyle/>
          <a:p>
            <a:fld id="{25DA8F1A-E87D-4992-B85E-338A1E75A4D7}" type="slidenum">
              <a:rPr lang="es-GT" smtClean="0"/>
              <a:t>38</a:t>
            </a:fld>
            <a:endParaRPr lang="es-GT"/>
          </a:p>
        </p:txBody>
      </p:sp>
    </p:spTree>
    <p:extLst>
      <p:ext uri="{BB962C8B-B14F-4D97-AF65-F5344CB8AC3E}">
        <p14:creationId xmlns:p14="http://schemas.microsoft.com/office/powerpoint/2010/main" val="1780533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GT" dirty="0"/>
          </a:p>
        </p:txBody>
      </p:sp>
      <p:sp>
        <p:nvSpPr>
          <p:cNvPr id="4" name="Slide Number Placeholder 3"/>
          <p:cNvSpPr>
            <a:spLocks noGrp="1"/>
          </p:cNvSpPr>
          <p:nvPr>
            <p:ph type="sldNum" sz="quarter" idx="5"/>
          </p:nvPr>
        </p:nvSpPr>
        <p:spPr/>
        <p:txBody>
          <a:bodyPr/>
          <a:lstStyle/>
          <a:p>
            <a:fld id="{25DA8F1A-E87D-4992-B85E-338A1E75A4D7}" type="slidenum">
              <a:rPr lang="es-GT" smtClean="0"/>
              <a:t>39</a:t>
            </a:fld>
            <a:endParaRPr lang="es-GT"/>
          </a:p>
        </p:txBody>
      </p:sp>
    </p:spTree>
    <p:extLst>
      <p:ext uri="{BB962C8B-B14F-4D97-AF65-F5344CB8AC3E}">
        <p14:creationId xmlns:p14="http://schemas.microsoft.com/office/powerpoint/2010/main" val="4101460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GT" dirty="0"/>
          </a:p>
        </p:txBody>
      </p:sp>
      <p:sp>
        <p:nvSpPr>
          <p:cNvPr id="4" name="Slide Number Placeholder 3"/>
          <p:cNvSpPr>
            <a:spLocks noGrp="1"/>
          </p:cNvSpPr>
          <p:nvPr>
            <p:ph type="sldNum" sz="quarter" idx="5"/>
          </p:nvPr>
        </p:nvSpPr>
        <p:spPr/>
        <p:txBody>
          <a:bodyPr/>
          <a:lstStyle/>
          <a:p>
            <a:fld id="{25DA8F1A-E87D-4992-B85E-338A1E75A4D7}" type="slidenum">
              <a:rPr lang="es-GT" smtClean="0"/>
              <a:t>40</a:t>
            </a:fld>
            <a:endParaRPr lang="es-GT"/>
          </a:p>
        </p:txBody>
      </p:sp>
    </p:spTree>
    <p:extLst>
      <p:ext uri="{BB962C8B-B14F-4D97-AF65-F5344CB8AC3E}">
        <p14:creationId xmlns:p14="http://schemas.microsoft.com/office/powerpoint/2010/main" val="986845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7C17A8-00C2-4C77-95B7-1F5400BA07F4}" type="datetimeFigureOut">
              <a:rPr lang="es-GT" smtClean="0"/>
              <a:t>19/08/2019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7852542-C499-479A-ADF8-7997377F638D}" type="slidenum">
              <a:rPr lang="es-GT" smtClean="0"/>
              <a:t>‹#›</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141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C17A8-00C2-4C77-95B7-1F5400BA07F4}" type="datetimeFigureOut">
              <a:rPr lang="es-GT" smtClean="0"/>
              <a:t>19/08/2019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7852542-C499-479A-ADF8-7997377F638D}" type="slidenum">
              <a:rPr lang="es-GT" smtClean="0"/>
              <a:t>‹#›</a:t>
            </a:fld>
            <a:endParaRPr lang="es-GT"/>
          </a:p>
        </p:txBody>
      </p:sp>
    </p:spTree>
    <p:extLst>
      <p:ext uri="{BB962C8B-B14F-4D97-AF65-F5344CB8AC3E}">
        <p14:creationId xmlns:p14="http://schemas.microsoft.com/office/powerpoint/2010/main" val="2491179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C17A8-00C2-4C77-95B7-1F5400BA07F4}" type="datetimeFigureOut">
              <a:rPr lang="es-GT" smtClean="0"/>
              <a:t>19/08/2019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7852542-C499-479A-ADF8-7997377F638D}" type="slidenum">
              <a:rPr lang="es-GT" smtClean="0"/>
              <a:t>‹#›</a:t>
            </a:fld>
            <a:endParaRPr lang="es-GT"/>
          </a:p>
        </p:txBody>
      </p:sp>
    </p:spTree>
    <p:extLst>
      <p:ext uri="{BB962C8B-B14F-4D97-AF65-F5344CB8AC3E}">
        <p14:creationId xmlns:p14="http://schemas.microsoft.com/office/powerpoint/2010/main" val="4281800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solidFill>
                  <a:schemeClr val="accent2"/>
                </a:solidFill>
              </a:defRPr>
            </a:lvl1pPr>
          </a:lstStyle>
          <a:p>
            <a:r>
              <a:rPr lang="en-US" dirty="0"/>
              <a:t>Click to edit Master title style</a:t>
            </a:r>
          </a:p>
        </p:txBody>
      </p:sp>
      <p:sp>
        <p:nvSpPr>
          <p:cNvPr id="3" name="Content Placeholder 2"/>
          <p:cNvSpPr>
            <a:spLocks noGrp="1"/>
          </p:cNvSpPr>
          <p:nvPr>
            <p:ph idx="1" hasCustomPrompt="1"/>
          </p:nvPr>
        </p:nvSpPr>
        <p:spPr/>
        <p:txBody>
          <a:bodyPr/>
          <a:lstStyle>
            <a:lvl1pPr marL="91440" indent="-91440" algn="just">
              <a:buFont typeface="Wingdings" panose="05000000000000000000" pitchFamily="2" charset="2"/>
              <a:buChar char="Ø"/>
              <a:defRPr sz="2400"/>
            </a:lvl1pPr>
            <a:lvl2pPr algn="just">
              <a:defRPr sz="2000"/>
            </a:lvl2pPr>
            <a:lvl3pPr algn="just">
              <a:defRPr sz="1800"/>
            </a:lvl3pPr>
            <a:lvl4pPr algn="just">
              <a:defRPr sz="1600"/>
            </a:lvl4pPr>
            <a:lvl5pPr algn="just">
              <a:defRPr sz="1600"/>
            </a:lvl5pPr>
          </a:lstStyle>
          <a:p>
            <a:pPr lvl="0"/>
            <a:r>
              <a:rPr lang="en-US" dirty="0"/>
              <a:t>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47C17A8-00C2-4C77-95B7-1F5400BA07F4}" type="datetimeFigureOut">
              <a:rPr lang="es-GT" smtClean="0"/>
              <a:t>19/08/2019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7852542-C499-479A-ADF8-7997377F638D}" type="slidenum">
              <a:rPr lang="es-GT" smtClean="0"/>
              <a:t>‹#›</a:t>
            </a:fld>
            <a:endParaRPr lang="es-GT"/>
          </a:p>
        </p:txBody>
      </p:sp>
    </p:spTree>
    <p:extLst>
      <p:ext uri="{BB962C8B-B14F-4D97-AF65-F5344CB8AC3E}">
        <p14:creationId xmlns:p14="http://schemas.microsoft.com/office/powerpoint/2010/main" val="1279864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7C17A8-00C2-4C77-95B7-1F5400BA07F4}" type="datetimeFigureOut">
              <a:rPr lang="es-GT" smtClean="0"/>
              <a:t>19/08/2019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87852542-C499-479A-ADF8-7997377F638D}" type="slidenum">
              <a:rPr lang="es-GT" smtClean="0"/>
              <a:t>‹#›</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09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7C17A8-00C2-4C77-95B7-1F5400BA07F4}" type="datetimeFigureOut">
              <a:rPr lang="es-GT" smtClean="0"/>
              <a:t>19/08/2019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7852542-C499-479A-ADF8-7997377F638D}" type="slidenum">
              <a:rPr lang="es-GT" smtClean="0"/>
              <a:t>‹#›</a:t>
            </a:fld>
            <a:endParaRPr lang="es-GT"/>
          </a:p>
        </p:txBody>
      </p:sp>
    </p:spTree>
    <p:extLst>
      <p:ext uri="{BB962C8B-B14F-4D97-AF65-F5344CB8AC3E}">
        <p14:creationId xmlns:p14="http://schemas.microsoft.com/office/powerpoint/2010/main" val="3313022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7C17A8-00C2-4C77-95B7-1F5400BA07F4}" type="datetimeFigureOut">
              <a:rPr lang="es-GT" smtClean="0"/>
              <a:t>19/08/2019</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87852542-C499-479A-ADF8-7997377F638D}" type="slidenum">
              <a:rPr lang="es-GT" smtClean="0"/>
              <a:t>‹#›</a:t>
            </a:fld>
            <a:endParaRPr lang="es-GT"/>
          </a:p>
        </p:txBody>
      </p:sp>
    </p:spTree>
    <p:extLst>
      <p:ext uri="{BB962C8B-B14F-4D97-AF65-F5344CB8AC3E}">
        <p14:creationId xmlns:p14="http://schemas.microsoft.com/office/powerpoint/2010/main" val="352344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7C17A8-00C2-4C77-95B7-1F5400BA07F4}" type="datetimeFigureOut">
              <a:rPr lang="es-GT" smtClean="0"/>
              <a:t>19/08/2019</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87852542-C499-479A-ADF8-7997377F638D}" type="slidenum">
              <a:rPr lang="es-GT" smtClean="0"/>
              <a:t>‹#›</a:t>
            </a:fld>
            <a:endParaRPr lang="es-GT"/>
          </a:p>
        </p:txBody>
      </p:sp>
    </p:spTree>
    <p:extLst>
      <p:ext uri="{BB962C8B-B14F-4D97-AF65-F5344CB8AC3E}">
        <p14:creationId xmlns:p14="http://schemas.microsoft.com/office/powerpoint/2010/main" val="344057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47C17A8-00C2-4C77-95B7-1F5400BA07F4}" type="datetimeFigureOut">
              <a:rPr lang="es-GT" smtClean="0"/>
              <a:t>19/08/2019</a:t>
            </a:fld>
            <a:endParaRPr lang="es-G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GT"/>
          </a:p>
        </p:txBody>
      </p:sp>
      <p:sp>
        <p:nvSpPr>
          <p:cNvPr id="9" name="Slide Number Placeholder 8"/>
          <p:cNvSpPr>
            <a:spLocks noGrp="1"/>
          </p:cNvSpPr>
          <p:nvPr>
            <p:ph type="sldNum" sz="quarter" idx="12"/>
          </p:nvPr>
        </p:nvSpPr>
        <p:spPr/>
        <p:txBody>
          <a:bodyPr/>
          <a:lstStyle/>
          <a:p>
            <a:fld id="{87852542-C499-479A-ADF8-7997377F638D}" type="slidenum">
              <a:rPr lang="es-GT" smtClean="0"/>
              <a:t>‹#›</a:t>
            </a:fld>
            <a:endParaRPr lang="es-GT"/>
          </a:p>
        </p:txBody>
      </p:sp>
    </p:spTree>
    <p:extLst>
      <p:ext uri="{BB962C8B-B14F-4D97-AF65-F5344CB8AC3E}">
        <p14:creationId xmlns:p14="http://schemas.microsoft.com/office/powerpoint/2010/main" val="4147133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47C17A8-00C2-4C77-95B7-1F5400BA07F4}" type="datetimeFigureOut">
              <a:rPr lang="es-GT" smtClean="0"/>
              <a:t>19/08/2019</a:t>
            </a:fld>
            <a:endParaRPr lang="es-G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G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7852542-C499-479A-ADF8-7997377F638D}" type="slidenum">
              <a:rPr lang="es-GT" smtClean="0"/>
              <a:t>‹#›</a:t>
            </a:fld>
            <a:endParaRPr lang="es-GT"/>
          </a:p>
        </p:txBody>
      </p:sp>
    </p:spTree>
    <p:extLst>
      <p:ext uri="{BB962C8B-B14F-4D97-AF65-F5344CB8AC3E}">
        <p14:creationId xmlns:p14="http://schemas.microsoft.com/office/powerpoint/2010/main" val="2236555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47C17A8-00C2-4C77-95B7-1F5400BA07F4}" type="datetimeFigureOut">
              <a:rPr lang="es-GT" smtClean="0"/>
              <a:t>19/08/2019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87852542-C499-479A-ADF8-7997377F638D}" type="slidenum">
              <a:rPr lang="es-GT" smtClean="0"/>
              <a:t>‹#›</a:t>
            </a:fld>
            <a:endParaRPr lang="es-GT"/>
          </a:p>
        </p:txBody>
      </p:sp>
    </p:spTree>
    <p:extLst>
      <p:ext uri="{BB962C8B-B14F-4D97-AF65-F5344CB8AC3E}">
        <p14:creationId xmlns:p14="http://schemas.microsoft.com/office/powerpoint/2010/main" val="3302447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47C17A8-00C2-4C77-95B7-1F5400BA07F4}" type="datetimeFigureOut">
              <a:rPr lang="es-GT" smtClean="0"/>
              <a:t>19/08/2019</a:t>
            </a:fld>
            <a:endParaRPr lang="es-G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G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7852542-C499-479A-ADF8-7997377F638D}" type="slidenum">
              <a:rPr lang="es-GT" smtClean="0"/>
              <a:t>‹#›</a:t>
            </a:fld>
            <a:endParaRPr lang="es-G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01284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accent2"/>
          </a:solidFill>
          <a:latin typeface="+mj-lt"/>
          <a:ea typeface="+mj-ea"/>
          <a:cs typeface="+mj-cs"/>
        </a:defRPr>
      </a:lvl1pPr>
    </p:titleStyle>
    <p:bodyStyle>
      <a:lvl1pPr marL="91440" indent="-91440" algn="just"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Ø"/>
        <a:defRPr sz="2400" kern="1200">
          <a:solidFill>
            <a:schemeClr val="tx1">
              <a:lumMod val="75000"/>
              <a:lumOff val="25000"/>
            </a:schemeClr>
          </a:solidFill>
          <a:latin typeface="+mn-lt"/>
          <a:ea typeface="+mn-ea"/>
          <a:cs typeface="+mn-cs"/>
        </a:defRPr>
      </a:lvl1pPr>
      <a:lvl2pPr marL="384048" indent="-182880" algn="just"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just"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just"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just"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http://www.dc.uba.ar/materias/intro-datos/2016-uy/11-introduccion-a-machine-learning/introML.pdf/at_download/fil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datascienceplus.com/time-series-analysis-in-r-part-2-time-series-transformations/" TargetMode="External"/><Relationship Id="rId5" Type="http://schemas.openxmlformats.org/officeDocument/2006/relationships/hyperlink" Target="https://addi.ehu.es/bitstream/handle/10810/12492/04-09gon.pdf;jsessionid=A712D7689BDEA4367C7C04878DBB2CFF?sequence=1" TargetMode="External"/><Relationship Id="rId4" Type="http://schemas.openxmlformats.org/officeDocument/2006/relationships/hyperlink" Target="https://en.wikipedia.org/wiki/Confusion_matrix"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slide" Target="slide82.xml"/><Relationship Id="rId3" Type="http://schemas.openxmlformats.org/officeDocument/2006/relationships/slide" Target="slide3.xml"/><Relationship Id="rId7" Type="http://schemas.openxmlformats.org/officeDocument/2006/relationships/slide" Target="slide45.xml"/><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slide" Target="slide75.xml"/><Relationship Id="rId5" Type="http://schemas.openxmlformats.org/officeDocument/2006/relationships/slide" Target="slide21.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slide" Target="slide6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6.png"/></Relationships>
</file>

<file path=ppt/slides/_rels/slide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B5E8-3F80-4824-B28D-202EA232C687}"/>
              </a:ext>
            </a:extLst>
          </p:cNvPr>
          <p:cNvSpPr>
            <a:spLocks noGrp="1"/>
          </p:cNvSpPr>
          <p:nvPr>
            <p:ph type="ctrTitle"/>
          </p:nvPr>
        </p:nvSpPr>
        <p:spPr/>
        <p:txBody>
          <a:bodyPr/>
          <a:lstStyle/>
          <a:p>
            <a:r>
              <a:rPr lang="es-GT" dirty="0">
                <a:solidFill>
                  <a:schemeClr val="accent2"/>
                </a:solidFill>
              </a:rPr>
              <a:t>Series de Tiempo</a:t>
            </a:r>
          </a:p>
        </p:txBody>
      </p:sp>
      <p:sp>
        <p:nvSpPr>
          <p:cNvPr id="3" name="Subtitle 2">
            <a:extLst>
              <a:ext uri="{FF2B5EF4-FFF2-40B4-BE49-F238E27FC236}">
                <a16:creationId xmlns:a16="http://schemas.microsoft.com/office/drawing/2014/main" id="{E0A49899-B731-498F-9030-F6BB5E3B5A52}"/>
              </a:ext>
            </a:extLst>
          </p:cNvPr>
          <p:cNvSpPr>
            <a:spLocks noGrp="1"/>
          </p:cNvSpPr>
          <p:nvPr>
            <p:ph type="subTitle" idx="1"/>
          </p:nvPr>
        </p:nvSpPr>
        <p:spPr/>
        <p:txBody>
          <a:bodyPr/>
          <a:lstStyle/>
          <a:p>
            <a:r>
              <a:rPr lang="es-GT" dirty="0"/>
              <a:t>Modelos ARIMA</a:t>
            </a:r>
          </a:p>
        </p:txBody>
      </p:sp>
    </p:spTree>
    <p:extLst>
      <p:ext uri="{BB962C8B-B14F-4D97-AF65-F5344CB8AC3E}">
        <p14:creationId xmlns:p14="http://schemas.microsoft.com/office/powerpoint/2010/main" val="2792484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0CA9-8BB6-4FF3-A3AC-9462900448A2}"/>
              </a:ext>
            </a:extLst>
          </p:cNvPr>
          <p:cNvSpPr>
            <a:spLocks noGrp="1"/>
          </p:cNvSpPr>
          <p:nvPr>
            <p:ph type="title"/>
          </p:nvPr>
        </p:nvSpPr>
        <p:spPr/>
        <p:txBody>
          <a:bodyPr/>
          <a:lstStyle/>
          <a:p>
            <a:r>
              <a:rPr lang="es-GT" dirty="0"/>
              <a:t>Componentes de una serie temporal</a:t>
            </a:r>
          </a:p>
        </p:txBody>
      </p:sp>
      <p:sp>
        <p:nvSpPr>
          <p:cNvPr id="3" name="Content Placeholder 2">
            <a:extLst>
              <a:ext uri="{FF2B5EF4-FFF2-40B4-BE49-F238E27FC236}">
                <a16:creationId xmlns:a16="http://schemas.microsoft.com/office/drawing/2014/main" id="{638AC7EE-E079-4050-8691-4EF2ABFABC13}"/>
              </a:ext>
            </a:extLst>
          </p:cNvPr>
          <p:cNvSpPr>
            <a:spLocks noGrp="1"/>
          </p:cNvSpPr>
          <p:nvPr>
            <p:ph idx="1"/>
          </p:nvPr>
        </p:nvSpPr>
        <p:spPr/>
        <p:txBody>
          <a:bodyPr/>
          <a:lstStyle/>
          <a:p>
            <a:pPr>
              <a:buFont typeface="Wingdings" panose="05000000000000000000" pitchFamily="2" charset="2"/>
              <a:buChar char="v"/>
            </a:pPr>
            <a:r>
              <a:rPr lang="es-GT" sz="3200" dirty="0"/>
              <a:t>Componente Tendencia</a:t>
            </a:r>
          </a:p>
          <a:p>
            <a:pPr>
              <a:buFont typeface="Wingdings" panose="05000000000000000000" pitchFamily="2" charset="2"/>
              <a:buChar char="v"/>
            </a:pPr>
            <a:r>
              <a:rPr lang="es-GT" sz="3200" dirty="0"/>
              <a:t>Componente estacional</a:t>
            </a:r>
          </a:p>
          <a:p>
            <a:pPr>
              <a:buFont typeface="Wingdings" panose="05000000000000000000" pitchFamily="2" charset="2"/>
              <a:buChar char="v"/>
            </a:pPr>
            <a:r>
              <a:rPr lang="es-GT" sz="3200" dirty="0"/>
              <a:t>Componente aleatoria</a:t>
            </a:r>
          </a:p>
          <a:p>
            <a:pPr>
              <a:buFont typeface="Wingdings" panose="05000000000000000000" pitchFamily="2" charset="2"/>
              <a:buChar char="v"/>
            </a:pPr>
            <a:endParaRPr lang="es-GT" dirty="0"/>
          </a:p>
        </p:txBody>
      </p:sp>
    </p:spTree>
    <p:extLst>
      <p:ext uri="{BB962C8B-B14F-4D97-AF65-F5344CB8AC3E}">
        <p14:creationId xmlns:p14="http://schemas.microsoft.com/office/powerpoint/2010/main" val="10765091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A8E4E-C1FD-419A-B220-3DE1644AC61A}"/>
              </a:ext>
            </a:extLst>
          </p:cNvPr>
          <p:cNvSpPr>
            <a:spLocks noGrp="1"/>
          </p:cNvSpPr>
          <p:nvPr>
            <p:ph type="title"/>
          </p:nvPr>
        </p:nvSpPr>
        <p:spPr/>
        <p:txBody>
          <a:bodyPr/>
          <a:lstStyle/>
          <a:p>
            <a:r>
              <a:rPr lang="es-ES" dirty="0"/>
              <a:t>Quitar estacionalidad</a:t>
            </a:r>
            <a:endParaRPr lang="es-GT" dirty="0"/>
          </a:p>
        </p:txBody>
      </p:sp>
      <p:sp>
        <p:nvSpPr>
          <p:cNvPr id="4" name="Text Placeholder 3">
            <a:extLst>
              <a:ext uri="{FF2B5EF4-FFF2-40B4-BE49-F238E27FC236}">
                <a16:creationId xmlns:a16="http://schemas.microsoft.com/office/drawing/2014/main" id="{1230D8A0-D120-4CD7-8858-7782A1AD79B2}"/>
              </a:ext>
            </a:extLst>
          </p:cNvPr>
          <p:cNvSpPr>
            <a:spLocks noGrp="1"/>
          </p:cNvSpPr>
          <p:nvPr>
            <p:ph type="body" idx="1"/>
          </p:nvPr>
        </p:nvSpPr>
        <p:spPr/>
        <p:txBody>
          <a:bodyPr/>
          <a:lstStyle/>
          <a:p>
            <a:r>
              <a:rPr lang="es-ES" dirty="0"/>
              <a:t>Serie original</a:t>
            </a:r>
            <a:endParaRPr lang="es-GT" dirty="0"/>
          </a:p>
        </p:txBody>
      </p:sp>
      <p:pic>
        <p:nvPicPr>
          <p:cNvPr id="8" name="Content Placeholder 7">
            <a:extLst>
              <a:ext uri="{FF2B5EF4-FFF2-40B4-BE49-F238E27FC236}">
                <a16:creationId xmlns:a16="http://schemas.microsoft.com/office/drawing/2014/main" id="{FFBCADBA-CC29-4BD2-8EB5-FA3CBDB22C3A}"/>
              </a:ext>
            </a:extLst>
          </p:cNvPr>
          <p:cNvPicPr>
            <a:picLocks noGrp="1" noChangeAspect="1"/>
          </p:cNvPicPr>
          <p:nvPr>
            <p:ph sz="half" idx="2"/>
          </p:nvPr>
        </p:nvPicPr>
        <p:blipFill>
          <a:blip r:embed="rId2"/>
          <a:stretch>
            <a:fillRect/>
          </a:stretch>
        </p:blipFill>
        <p:spPr>
          <a:xfrm>
            <a:off x="556795" y="2734161"/>
            <a:ext cx="5478880" cy="3411996"/>
          </a:xfrm>
          <a:prstGeom prst="rect">
            <a:avLst/>
          </a:prstGeom>
        </p:spPr>
      </p:pic>
      <p:sp>
        <p:nvSpPr>
          <p:cNvPr id="6" name="Text Placeholder 5">
            <a:extLst>
              <a:ext uri="{FF2B5EF4-FFF2-40B4-BE49-F238E27FC236}">
                <a16:creationId xmlns:a16="http://schemas.microsoft.com/office/drawing/2014/main" id="{440D03B8-3D7D-4A4F-A288-6A3262F62C72}"/>
              </a:ext>
            </a:extLst>
          </p:cNvPr>
          <p:cNvSpPr>
            <a:spLocks noGrp="1"/>
          </p:cNvSpPr>
          <p:nvPr>
            <p:ph type="body" sz="quarter" idx="3"/>
          </p:nvPr>
        </p:nvSpPr>
        <p:spPr/>
        <p:txBody>
          <a:bodyPr/>
          <a:lstStyle/>
          <a:p>
            <a:r>
              <a:rPr lang="es-ES" dirty="0"/>
              <a:t>Serie con transformación logarítmica</a:t>
            </a:r>
            <a:endParaRPr lang="es-GT" dirty="0"/>
          </a:p>
        </p:txBody>
      </p:sp>
      <p:pic>
        <p:nvPicPr>
          <p:cNvPr id="9" name="Content Placeholder 8">
            <a:extLst>
              <a:ext uri="{FF2B5EF4-FFF2-40B4-BE49-F238E27FC236}">
                <a16:creationId xmlns:a16="http://schemas.microsoft.com/office/drawing/2014/main" id="{646409A5-7583-43C8-8973-75F0BB4056DB}"/>
              </a:ext>
            </a:extLst>
          </p:cNvPr>
          <p:cNvPicPr>
            <a:picLocks noGrp="1" noChangeAspect="1"/>
          </p:cNvPicPr>
          <p:nvPr>
            <p:ph sz="quarter" idx="4"/>
          </p:nvPr>
        </p:nvPicPr>
        <p:blipFill>
          <a:blip r:embed="rId3"/>
          <a:stretch>
            <a:fillRect/>
          </a:stretch>
        </p:blipFill>
        <p:spPr>
          <a:xfrm>
            <a:off x="6218238" y="2734655"/>
            <a:ext cx="5416967" cy="3373440"/>
          </a:xfrm>
          <a:prstGeom prst="rect">
            <a:avLst/>
          </a:prstGeom>
        </p:spPr>
      </p:pic>
      <p:sp>
        <p:nvSpPr>
          <p:cNvPr id="10" name="TextBox 9">
            <a:extLst>
              <a:ext uri="{FF2B5EF4-FFF2-40B4-BE49-F238E27FC236}">
                <a16:creationId xmlns:a16="http://schemas.microsoft.com/office/drawing/2014/main" id="{17CAADC3-A748-4B3B-A3E6-4C112BE7EB1E}"/>
              </a:ext>
            </a:extLst>
          </p:cNvPr>
          <p:cNvSpPr txBox="1"/>
          <p:nvPr/>
        </p:nvSpPr>
        <p:spPr>
          <a:xfrm>
            <a:off x="4352081" y="6340564"/>
            <a:ext cx="4757195" cy="461665"/>
          </a:xfrm>
          <a:prstGeom prst="rect">
            <a:avLst/>
          </a:prstGeom>
          <a:noFill/>
        </p:spPr>
        <p:txBody>
          <a:bodyPr wrap="square" rtlCol="0">
            <a:spAutoFit/>
          </a:bodyPr>
          <a:lstStyle/>
          <a:p>
            <a:r>
              <a:rPr lang="es-ES" sz="2400" dirty="0">
                <a:solidFill>
                  <a:schemeClr val="bg1"/>
                </a:solidFill>
              </a:rPr>
              <a:t>¿Estacionaria en Varianza?</a:t>
            </a:r>
            <a:endParaRPr lang="es-GT" sz="2400" dirty="0">
              <a:solidFill>
                <a:schemeClr val="bg1"/>
              </a:solidFill>
            </a:endParaRPr>
          </a:p>
        </p:txBody>
      </p:sp>
    </p:spTree>
    <p:extLst>
      <p:ext uri="{BB962C8B-B14F-4D97-AF65-F5344CB8AC3E}">
        <p14:creationId xmlns:p14="http://schemas.microsoft.com/office/powerpoint/2010/main" val="450893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A02F-354C-4276-B3A7-C2C669C34B09}"/>
              </a:ext>
            </a:extLst>
          </p:cNvPr>
          <p:cNvSpPr>
            <a:spLocks noGrp="1"/>
          </p:cNvSpPr>
          <p:nvPr>
            <p:ph type="title"/>
          </p:nvPr>
        </p:nvSpPr>
        <p:spPr>
          <a:xfrm>
            <a:off x="1097280" y="240304"/>
            <a:ext cx="10058400" cy="1450757"/>
          </a:xfrm>
        </p:spPr>
        <p:txBody>
          <a:bodyPr/>
          <a:lstStyle/>
          <a:p>
            <a:r>
              <a:rPr lang="es-ES" dirty="0"/>
              <a:t>¿Estacionaria en Media?</a:t>
            </a:r>
            <a:endParaRPr lang="es-GT" dirty="0"/>
          </a:p>
        </p:txBody>
      </p:sp>
      <p:pic>
        <p:nvPicPr>
          <p:cNvPr id="9" name="Content Placeholder 8">
            <a:extLst>
              <a:ext uri="{FF2B5EF4-FFF2-40B4-BE49-F238E27FC236}">
                <a16:creationId xmlns:a16="http://schemas.microsoft.com/office/drawing/2014/main" id="{34BE2318-7808-4E63-8B84-EC5BB195793C}"/>
              </a:ext>
            </a:extLst>
          </p:cNvPr>
          <p:cNvPicPr>
            <a:picLocks noGrp="1" noChangeAspect="1"/>
          </p:cNvPicPr>
          <p:nvPr>
            <p:ph sz="half" idx="2"/>
          </p:nvPr>
        </p:nvPicPr>
        <p:blipFill>
          <a:blip r:embed="rId2"/>
          <a:stretch>
            <a:fillRect/>
          </a:stretch>
        </p:blipFill>
        <p:spPr>
          <a:xfrm>
            <a:off x="6218238" y="2231626"/>
            <a:ext cx="4937125" cy="3251998"/>
          </a:xfrm>
          <a:prstGeom prst="rect">
            <a:avLst/>
          </a:prstGeom>
        </p:spPr>
      </p:pic>
      <p:sp>
        <p:nvSpPr>
          <p:cNvPr id="14" name="Rectangle 3">
            <a:extLst>
              <a:ext uri="{FF2B5EF4-FFF2-40B4-BE49-F238E27FC236}">
                <a16:creationId xmlns:a16="http://schemas.microsoft.com/office/drawing/2014/main" id="{DFD628D1-9C94-4FF0-9AC4-F64A2A68B6A8}"/>
              </a:ext>
            </a:extLst>
          </p:cNvPr>
          <p:cNvSpPr>
            <a:spLocks noGrp="1" noChangeArrowheads="1"/>
          </p:cNvSpPr>
          <p:nvPr>
            <p:ph sz="half" idx="1"/>
          </p:nvPr>
        </p:nvSpPr>
        <p:spPr bwMode="auto">
          <a:xfrm>
            <a:off x="928636" y="2599871"/>
            <a:ext cx="4741683"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800" b="0" i="0" u="none" strike="noStrike" cap="none" normalizeH="0" baseline="0" dirty="0" err="1">
                <a:ln>
                  <a:noFill/>
                </a:ln>
                <a:solidFill>
                  <a:srgbClr val="C800A4"/>
                </a:solidFill>
                <a:effectLst/>
                <a:latin typeface="Lucida Console" panose="020B0609040504020204" pitchFamily="49" charset="0"/>
              </a:rPr>
              <a:t>adfTest</a:t>
            </a:r>
            <a:r>
              <a:rPr kumimoji="0" lang="es-GT" altLang="es-GT" sz="1800" b="0" i="0" u="none" strike="noStrike" cap="none" normalizeH="0" baseline="0" dirty="0">
                <a:ln>
                  <a:noFill/>
                </a:ln>
                <a:solidFill>
                  <a:srgbClr val="C800A4"/>
                </a:solidFill>
                <a:effectLst/>
                <a:latin typeface="Lucida Console" panose="020B0609040504020204" pitchFamily="49" charset="0"/>
              </a:rPr>
              <a:t>(</a:t>
            </a:r>
            <a:r>
              <a:rPr kumimoji="0" lang="es-GT" altLang="es-GT" sz="1800" b="0" i="0" u="none" strike="noStrike" cap="none" normalizeH="0" baseline="0" dirty="0" err="1">
                <a:ln>
                  <a:noFill/>
                </a:ln>
                <a:solidFill>
                  <a:srgbClr val="C800A4"/>
                </a:solidFill>
                <a:effectLst/>
                <a:latin typeface="Lucida Console" panose="020B0609040504020204" pitchFamily="49" charset="0"/>
              </a:rPr>
              <a:t>logAirPassengers</a:t>
            </a:r>
            <a:r>
              <a:rPr kumimoji="0" lang="es-GT" altLang="es-GT" sz="1800" b="0" i="0" u="none" strike="noStrike" cap="none" normalizeH="0" baseline="0" dirty="0">
                <a:ln>
                  <a:noFill/>
                </a:ln>
                <a:solidFill>
                  <a:srgbClr val="C800A4"/>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800" b="0" i="0" u="none" strike="noStrike" cap="none" normalizeH="0" baseline="0" dirty="0" err="1">
                <a:ln>
                  <a:noFill/>
                </a:ln>
                <a:solidFill>
                  <a:srgbClr val="000000"/>
                </a:solidFill>
                <a:effectLst/>
                <a:latin typeface="Lucida Console" panose="020B0609040504020204" pitchFamily="49" charset="0"/>
              </a:rPr>
              <a:t>Title</a:t>
            </a:r>
            <a:r>
              <a:rPr kumimoji="0" lang="es-GT" altLang="es-GT" sz="1800" b="0" i="0" u="none" strike="noStrike" cap="none" normalizeH="0" baseline="0" dirty="0">
                <a:ln>
                  <a:noFill/>
                </a:ln>
                <a:solidFill>
                  <a:srgbClr val="000000"/>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800" b="0" i="0" u="none" strike="noStrike" cap="none" normalizeH="0" baseline="0" dirty="0" err="1">
                <a:ln>
                  <a:noFill/>
                </a:ln>
                <a:solidFill>
                  <a:srgbClr val="000000"/>
                </a:solidFill>
                <a:effectLst/>
                <a:latin typeface="Lucida Console" panose="020B0609040504020204" pitchFamily="49" charset="0"/>
              </a:rPr>
              <a:t>Augmented</a:t>
            </a:r>
            <a:r>
              <a:rPr kumimoji="0" lang="es-GT" altLang="es-GT" sz="1800" b="0" i="0" u="none" strike="noStrike" cap="none" normalizeH="0" baseline="0" dirty="0">
                <a:ln>
                  <a:noFill/>
                </a:ln>
                <a:solidFill>
                  <a:srgbClr val="000000"/>
                </a:solidFill>
                <a:effectLst/>
                <a:latin typeface="Lucida Console" panose="020B0609040504020204" pitchFamily="49" charset="0"/>
              </a:rPr>
              <a:t> </a:t>
            </a:r>
            <a:r>
              <a:rPr kumimoji="0" lang="es-GT" altLang="es-GT" sz="1800" b="0" i="0" u="none" strike="noStrike" cap="none" normalizeH="0" baseline="0" dirty="0" err="1">
                <a:ln>
                  <a:noFill/>
                </a:ln>
                <a:solidFill>
                  <a:srgbClr val="000000"/>
                </a:solidFill>
                <a:effectLst/>
                <a:latin typeface="Lucida Console" panose="020B0609040504020204" pitchFamily="49" charset="0"/>
              </a:rPr>
              <a:t>Dickey</a:t>
            </a:r>
            <a:r>
              <a:rPr kumimoji="0" lang="es-GT" altLang="es-GT" sz="1800" b="0" i="0" u="none" strike="noStrike" cap="none" normalizeH="0" baseline="0" dirty="0">
                <a:ln>
                  <a:noFill/>
                </a:ln>
                <a:solidFill>
                  <a:srgbClr val="000000"/>
                </a:solidFill>
                <a:effectLst/>
                <a:latin typeface="Lucida Console" panose="020B0609040504020204" pitchFamily="49" charset="0"/>
              </a:rPr>
              <a:t>-Fuller Test </a:t>
            </a:r>
            <a:r>
              <a:rPr kumimoji="0" lang="es-GT" altLang="es-GT" sz="1800" b="0" i="0" u="none" strike="noStrike" cap="none" normalizeH="0" baseline="0" dirty="0" err="1">
                <a:ln>
                  <a:noFill/>
                </a:ln>
                <a:solidFill>
                  <a:srgbClr val="000000"/>
                </a:solidFill>
                <a:effectLst/>
                <a:latin typeface="Lucida Console" panose="020B0609040504020204" pitchFamily="49" charset="0"/>
              </a:rPr>
              <a:t>Test</a:t>
            </a:r>
            <a:r>
              <a:rPr kumimoji="0" lang="es-GT" altLang="es-GT" sz="1800" b="0" i="0" u="none" strike="noStrike" cap="none" normalizeH="0" baseline="0" dirty="0">
                <a:ln>
                  <a:noFill/>
                </a:ln>
                <a:solidFill>
                  <a:srgbClr val="000000"/>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800" b="0" i="0" u="none" strike="noStrike" cap="none" normalizeH="0" baseline="0" dirty="0" err="1">
                <a:ln>
                  <a:noFill/>
                </a:ln>
                <a:solidFill>
                  <a:srgbClr val="000000"/>
                </a:solidFill>
                <a:effectLst/>
                <a:latin typeface="Lucida Console" panose="020B0609040504020204" pitchFamily="49" charset="0"/>
              </a:rPr>
              <a:t>Results</a:t>
            </a:r>
            <a:r>
              <a:rPr kumimoji="0" lang="es-GT" altLang="es-GT" sz="1800" b="0" i="0" u="none" strike="noStrike" cap="none" normalizeH="0" baseline="0" dirty="0">
                <a:ln>
                  <a:noFill/>
                </a:ln>
                <a:solidFill>
                  <a:srgbClr val="000000"/>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800" b="0" i="0" u="none" strike="noStrike" cap="none" normalizeH="0" baseline="0" dirty="0">
                <a:ln>
                  <a:noFill/>
                </a:ln>
                <a:solidFill>
                  <a:srgbClr val="000000"/>
                </a:solidFill>
                <a:effectLst/>
                <a:latin typeface="Lucida Console" panose="020B0609040504020204" pitchFamily="49" charset="0"/>
              </a:rPr>
              <a:t>PARAMETER: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800" b="0" i="0" u="none" strike="noStrike" cap="none" normalizeH="0" baseline="0" dirty="0" err="1">
                <a:ln>
                  <a:noFill/>
                </a:ln>
                <a:solidFill>
                  <a:srgbClr val="000000"/>
                </a:solidFill>
                <a:effectLst/>
                <a:latin typeface="Lucida Console" panose="020B0609040504020204" pitchFamily="49" charset="0"/>
              </a:rPr>
              <a:t>Lag</a:t>
            </a:r>
            <a:r>
              <a:rPr kumimoji="0" lang="es-GT" altLang="es-GT" sz="1800" b="0" i="0" u="none" strike="noStrike" cap="none" normalizeH="0" baseline="0" dirty="0">
                <a:ln>
                  <a:noFill/>
                </a:ln>
                <a:solidFill>
                  <a:srgbClr val="000000"/>
                </a:solidFill>
                <a:effectLst/>
                <a:latin typeface="Lucida Console" panose="020B0609040504020204" pitchFamily="49" charset="0"/>
              </a:rPr>
              <a:t> </a:t>
            </a:r>
            <a:r>
              <a:rPr kumimoji="0" lang="es-GT" altLang="es-GT" sz="1800" b="0" i="0" u="none" strike="noStrike" cap="none" normalizeH="0" baseline="0" dirty="0" err="1">
                <a:ln>
                  <a:noFill/>
                </a:ln>
                <a:solidFill>
                  <a:srgbClr val="000000"/>
                </a:solidFill>
                <a:effectLst/>
                <a:latin typeface="Lucida Console" panose="020B0609040504020204" pitchFamily="49" charset="0"/>
              </a:rPr>
              <a:t>Order</a:t>
            </a:r>
            <a:r>
              <a:rPr kumimoji="0" lang="es-GT" altLang="es-GT" sz="1800" b="0" i="0" u="none" strike="noStrike" cap="none" normalizeH="0" baseline="0" dirty="0">
                <a:ln>
                  <a:noFill/>
                </a:ln>
                <a:solidFill>
                  <a:srgbClr val="000000"/>
                </a:solidFill>
                <a:effectLst/>
                <a:latin typeface="Lucida Console" panose="020B0609040504020204" pitchFamily="49" charset="0"/>
              </a:rPr>
              <a:t>: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800" b="0" i="0" u="none" strike="noStrike" cap="none" normalizeH="0" baseline="0" dirty="0">
                <a:ln>
                  <a:noFill/>
                </a:ln>
                <a:solidFill>
                  <a:srgbClr val="000000"/>
                </a:solidFill>
                <a:effectLst/>
                <a:latin typeface="Lucida Console" panose="020B0609040504020204" pitchFamily="49" charset="0"/>
              </a:rPr>
              <a:t>STATISTIC: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800" b="0" i="0" u="none" strike="noStrike" cap="none" normalizeH="0" baseline="0" dirty="0" err="1">
                <a:ln>
                  <a:noFill/>
                </a:ln>
                <a:solidFill>
                  <a:srgbClr val="000000"/>
                </a:solidFill>
                <a:effectLst/>
                <a:latin typeface="Lucida Console" panose="020B0609040504020204" pitchFamily="49" charset="0"/>
              </a:rPr>
              <a:t>Dickey</a:t>
            </a:r>
            <a:r>
              <a:rPr kumimoji="0" lang="es-GT" altLang="es-GT" sz="1800" b="0" i="0" u="none" strike="noStrike" cap="none" normalizeH="0" baseline="0" dirty="0">
                <a:ln>
                  <a:noFill/>
                </a:ln>
                <a:solidFill>
                  <a:srgbClr val="000000"/>
                </a:solidFill>
                <a:effectLst/>
                <a:latin typeface="Lucida Console" panose="020B0609040504020204" pitchFamily="49" charset="0"/>
              </a:rPr>
              <a:t>-Fuller: 0.674 </a:t>
            </a: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800" b="0" i="0" u="none" strike="noStrike" cap="none" normalizeH="0" baseline="0" dirty="0">
                <a:ln>
                  <a:noFill/>
                </a:ln>
                <a:solidFill>
                  <a:srgbClr val="000000"/>
                </a:solidFill>
                <a:effectLst/>
                <a:latin typeface="Lucida Console" panose="020B0609040504020204" pitchFamily="49" charset="0"/>
              </a:rPr>
              <a:t>P VALUE: 0.8289 </a:t>
            </a:r>
            <a:endParaRPr kumimoji="0" lang="es-GT" altLang="es-GT" sz="2800" b="0" i="0" u="none" strike="noStrike" cap="none" normalizeH="0" baseline="0" dirty="0">
              <a:ln>
                <a:noFill/>
              </a:ln>
              <a:solidFill>
                <a:schemeClr val="tx1"/>
              </a:solidFill>
              <a:effectLst/>
              <a:latin typeface="Arial" panose="020B0604020202020204" pitchFamily="34" charset="0"/>
            </a:endParaRPr>
          </a:p>
        </p:txBody>
      </p:sp>
      <p:sp>
        <p:nvSpPr>
          <p:cNvPr id="15" name="Rectangle 14">
            <a:extLst>
              <a:ext uri="{FF2B5EF4-FFF2-40B4-BE49-F238E27FC236}">
                <a16:creationId xmlns:a16="http://schemas.microsoft.com/office/drawing/2014/main" id="{7D1E821C-4AD2-433C-85C0-368C2991E61B}"/>
              </a:ext>
            </a:extLst>
          </p:cNvPr>
          <p:cNvSpPr/>
          <p:nvPr/>
        </p:nvSpPr>
        <p:spPr>
          <a:xfrm>
            <a:off x="905486" y="4803493"/>
            <a:ext cx="2465408" cy="509286"/>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s-GT"/>
          </a:p>
        </p:txBody>
      </p:sp>
      <p:sp>
        <p:nvSpPr>
          <p:cNvPr id="16" name="Callout: Down Arrow 15">
            <a:extLst>
              <a:ext uri="{FF2B5EF4-FFF2-40B4-BE49-F238E27FC236}">
                <a16:creationId xmlns:a16="http://schemas.microsoft.com/office/drawing/2014/main" id="{56531894-19A3-4794-8BA6-3D5CC1355514}"/>
              </a:ext>
            </a:extLst>
          </p:cNvPr>
          <p:cNvSpPr/>
          <p:nvPr/>
        </p:nvSpPr>
        <p:spPr>
          <a:xfrm>
            <a:off x="8160152" y="635214"/>
            <a:ext cx="3252486" cy="1644998"/>
          </a:xfrm>
          <a:prstGeom prst="downArrowCallou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s-ES" sz="2400" dirty="0"/>
              <a:t>Decrece muy lentamente</a:t>
            </a:r>
            <a:endParaRPr lang="es-GT" dirty="0"/>
          </a:p>
        </p:txBody>
      </p:sp>
    </p:spTree>
    <p:extLst>
      <p:ext uri="{BB962C8B-B14F-4D97-AF65-F5344CB8AC3E}">
        <p14:creationId xmlns:p14="http://schemas.microsoft.com/office/powerpoint/2010/main" val="39187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A02F-354C-4276-B3A7-C2C669C34B09}"/>
              </a:ext>
            </a:extLst>
          </p:cNvPr>
          <p:cNvSpPr>
            <a:spLocks noGrp="1"/>
          </p:cNvSpPr>
          <p:nvPr>
            <p:ph type="title"/>
          </p:nvPr>
        </p:nvSpPr>
        <p:spPr/>
        <p:txBody>
          <a:bodyPr/>
          <a:lstStyle/>
          <a:p>
            <a:r>
              <a:rPr lang="es-ES" dirty="0"/>
              <a:t>¿Estacionaria en Media? No</a:t>
            </a:r>
            <a:endParaRPr lang="es-GT" dirty="0"/>
          </a:p>
        </p:txBody>
      </p:sp>
      <p:sp>
        <p:nvSpPr>
          <p:cNvPr id="6" name="Content Placeholder 5">
            <a:extLst>
              <a:ext uri="{FF2B5EF4-FFF2-40B4-BE49-F238E27FC236}">
                <a16:creationId xmlns:a16="http://schemas.microsoft.com/office/drawing/2014/main" id="{3F596BDF-ACB7-461E-A44F-31E4C0B368FE}"/>
              </a:ext>
            </a:extLst>
          </p:cNvPr>
          <p:cNvSpPr>
            <a:spLocks noGrp="1"/>
          </p:cNvSpPr>
          <p:nvPr>
            <p:ph idx="1"/>
          </p:nvPr>
        </p:nvSpPr>
        <p:spPr/>
        <p:txBody>
          <a:bodyPr/>
          <a:lstStyle/>
          <a:p>
            <a:r>
              <a:rPr lang="es-ES" dirty="0"/>
              <a:t>Aplicar una diferenciación y probar nuevamente:</a:t>
            </a:r>
          </a:p>
          <a:p>
            <a:pPr lvl="1"/>
            <a:r>
              <a:rPr lang="es-GT" dirty="0" err="1"/>
              <a:t>adfTest</a:t>
            </a:r>
            <a:r>
              <a:rPr lang="es-GT" dirty="0"/>
              <a:t>(</a:t>
            </a:r>
            <a:r>
              <a:rPr lang="es-GT" dirty="0" err="1"/>
              <a:t>diff</a:t>
            </a:r>
            <a:r>
              <a:rPr lang="es-GT" dirty="0"/>
              <a:t>(</a:t>
            </a:r>
            <a:r>
              <a:rPr lang="es-GT" dirty="0" err="1"/>
              <a:t>logAirPassengers</a:t>
            </a:r>
            <a:r>
              <a:rPr lang="es-GT" dirty="0"/>
              <a:t>))</a:t>
            </a:r>
          </a:p>
          <a:p>
            <a:endParaRPr lang="es-GT" dirty="0"/>
          </a:p>
        </p:txBody>
      </p:sp>
      <p:pic>
        <p:nvPicPr>
          <p:cNvPr id="8" name="Picture 7">
            <a:extLst>
              <a:ext uri="{FF2B5EF4-FFF2-40B4-BE49-F238E27FC236}">
                <a16:creationId xmlns:a16="http://schemas.microsoft.com/office/drawing/2014/main" id="{58DE4C5C-1C03-414D-A446-DABA73CE66E8}"/>
              </a:ext>
            </a:extLst>
          </p:cNvPr>
          <p:cNvPicPr>
            <a:picLocks noChangeAspect="1"/>
          </p:cNvPicPr>
          <p:nvPr/>
        </p:nvPicPr>
        <p:blipFill>
          <a:blip r:embed="rId2"/>
          <a:stretch>
            <a:fillRect/>
          </a:stretch>
        </p:blipFill>
        <p:spPr>
          <a:xfrm>
            <a:off x="6096000" y="2922116"/>
            <a:ext cx="4735795" cy="3055352"/>
          </a:xfrm>
          <a:prstGeom prst="rect">
            <a:avLst/>
          </a:prstGeom>
        </p:spPr>
      </p:pic>
      <p:sp>
        <p:nvSpPr>
          <p:cNvPr id="12" name="Rectangle 11">
            <a:extLst>
              <a:ext uri="{FF2B5EF4-FFF2-40B4-BE49-F238E27FC236}">
                <a16:creationId xmlns:a16="http://schemas.microsoft.com/office/drawing/2014/main" id="{000DBF93-785C-449C-B07B-E1B711C2166E}"/>
              </a:ext>
            </a:extLst>
          </p:cNvPr>
          <p:cNvSpPr/>
          <p:nvPr/>
        </p:nvSpPr>
        <p:spPr>
          <a:xfrm>
            <a:off x="5998489" y="5359808"/>
            <a:ext cx="2465408" cy="509286"/>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s-GT"/>
          </a:p>
        </p:txBody>
      </p:sp>
    </p:spTree>
    <p:extLst>
      <p:ext uri="{BB962C8B-B14F-4D97-AF65-F5344CB8AC3E}">
        <p14:creationId xmlns:p14="http://schemas.microsoft.com/office/powerpoint/2010/main" val="237242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0654A-8A0C-48E8-8471-B397C39E74ED}"/>
              </a:ext>
            </a:extLst>
          </p:cNvPr>
          <p:cNvSpPr>
            <a:spLocks noGrp="1"/>
          </p:cNvSpPr>
          <p:nvPr>
            <p:ph type="title"/>
          </p:nvPr>
        </p:nvSpPr>
        <p:spPr/>
        <p:txBody>
          <a:bodyPr/>
          <a:lstStyle/>
          <a:p>
            <a:r>
              <a:rPr lang="es-GT" dirty="0"/>
              <a:t>Bibliografía</a:t>
            </a:r>
          </a:p>
        </p:txBody>
      </p:sp>
      <p:sp>
        <p:nvSpPr>
          <p:cNvPr id="3" name="Content Placeholder 2">
            <a:extLst>
              <a:ext uri="{FF2B5EF4-FFF2-40B4-BE49-F238E27FC236}">
                <a16:creationId xmlns:a16="http://schemas.microsoft.com/office/drawing/2014/main" id="{75C04B25-2469-4D81-9628-F82E2272E2AD}"/>
              </a:ext>
            </a:extLst>
          </p:cNvPr>
          <p:cNvSpPr>
            <a:spLocks noGrp="1"/>
          </p:cNvSpPr>
          <p:nvPr>
            <p:ph idx="1"/>
          </p:nvPr>
        </p:nvSpPr>
        <p:spPr/>
        <p:txBody>
          <a:bodyPr>
            <a:normAutofit/>
          </a:bodyPr>
          <a:lstStyle/>
          <a:p>
            <a:r>
              <a:rPr lang="es-GT" dirty="0" err="1"/>
              <a:t>Introduccion</a:t>
            </a:r>
            <a:r>
              <a:rPr lang="es-GT" dirty="0"/>
              <a:t> a Machine </a:t>
            </a:r>
            <a:r>
              <a:rPr lang="es-GT" dirty="0" err="1"/>
              <a:t>Learning</a:t>
            </a:r>
            <a:r>
              <a:rPr lang="es-GT" dirty="0"/>
              <a:t>. Diego </a:t>
            </a:r>
            <a:r>
              <a:rPr lang="es-GT" dirty="0" err="1"/>
              <a:t>Fernandez</a:t>
            </a:r>
            <a:r>
              <a:rPr lang="es-GT" dirty="0"/>
              <a:t> Slezak. </a:t>
            </a:r>
            <a:r>
              <a:rPr lang="es-GT" dirty="0">
                <a:hlinkClick r:id="rId3"/>
              </a:rPr>
              <a:t>http://www.dc.uba.ar/materias/intro-datos/2016-uy/11-introduccion-a-machine-learning/introML.pdf/at_download/file</a:t>
            </a:r>
            <a:r>
              <a:rPr lang="es-GT" dirty="0"/>
              <a:t> </a:t>
            </a:r>
          </a:p>
          <a:p>
            <a:r>
              <a:rPr lang="es-GT" dirty="0">
                <a:hlinkClick r:id="rId4"/>
              </a:rPr>
              <a:t>https://en.wikipedia.org/wiki/Confusion_matrix</a:t>
            </a:r>
            <a:endParaRPr lang="es-GT" dirty="0"/>
          </a:p>
          <a:p>
            <a:r>
              <a:rPr lang="es-GT" dirty="0"/>
              <a:t>Pilar, M., Casimiro, G., &amp; Casimiro, P. G. (</a:t>
            </a:r>
            <a:r>
              <a:rPr lang="es-GT" dirty="0" err="1"/>
              <a:t>n.d</a:t>
            </a:r>
            <a:r>
              <a:rPr lang="es-GT" dirty="0"/>
              <a:t>.). </a:t>
            </a:r>
            <a:r>
              <a:rPr lang="es-GT" i="1" dirty="0"/>
              <a:t>Análisis de series temporales: Modelos ARIMA</a:t>
            </a:r>
            <a:r>
              <a:rPr lang="es-GT" dirty="0"/>
              <a:t>. </a:t>
            </a:r>
            <a:r>
              <a:rPr lang="en-US" dirty="0"/>
              <a:t>Retrieved from </a:t>
            </a:r>
            <a:r>
              <a:rPr lang="en-US" dirty="0">
                <a:hlinkClick r:id="rId5"/>
              </a:rPr>
              <a:t>https://addi.ehu.es/bitstream/handle/10810/12492/04-09gon.pdf;jsessionid=A712D7689BDEA4367C7C04878DBB2CFF?sequence=1</a:t>
            </a:r>
            <a:endParaRPr lang="en-US" dirty="0"/>
          </a:p>
          <a:p>
            <a:r>
              <a:rPr lang="es-GT" dirty="0">
                <a:hlinkClick r:id="rId6"/>
              </a:rPr>
              <a:t>https://datascienceplus.com/time-series-analysis-in-r-part-2-time-series-transformations/</a:t>
            </a:r>
            <a:endParaRPr lang="en-US" dirty="0"/>
          </a:p>
          <a:p>
            <a:endParaRPr lang="es-GT" dirty="0"/>
          </a:p>
          <a:p>
            <a:endParaRPr lang="es-GT" dirty="0"/>
          </a:p>
        </p:txBody>
      </p:sp>
    </p:spTree>
    <p:extLst>
      <p:ext uri="{BB962C8B-B14F-4D97-AF65-F5344CB8AC3E}">
        <p14:creationId xmlns:p14="http://schemas.microsoft.com/office/powerpoint/2010/main" val="3251817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3684-A775-4452-93FD-E5D44CA372D8}"/>
              </a:ext>
            </a:extLst>
          </p:cNvPr>
          <p:cNvSpPr>
            <a:spLocks noGrp="1"/>
          </p:cNvSpPr>
          <p:nvPr>
            <p:ph type="title"/>
          </p:nvPr>
        </p:nvSpPr>
        <p:spPr/>
        <p:txBody>
          <a:bodyPr/>
          <a:lstStyle/>
          <a:p>
            <a:r>
              <a:rPr lang="es-GT" dirty="0"/>
              <a:t>Componente Tendencia</a:t>
            </a:r>
          </a:p>
        </p:txBody>
      </p:sp>
      <p:sp>
        <p:nvSpPr>
          <p:cNvPr id="3" name="Content Placeholder 2">
            <a:extLst>
              <a:ext uri="{FF2B5EF4-FFF2-40B4-BE49-F238E27FC236}">
                <a16:creationId xmlns:a16="http://schemas.microsoft.com/office/drawing/2014/main" id="{34E968BC-954B-49A7-A854-3732CB8EDE4B}"/>
              </a:ext>
            </a:extLst>
          </p:cNvPr>
          <p:cNvSpPr>
            <a:spLocks noGrp="1"/>
          </p:cNvSpPr>
          <p:nvPr>
            <p:ph idx="1"/>
          </p:nvPr>
        </p:nvSpPr>
        <p:spPr/>
        <p:txBody>
          <a:bodyPr>
            <a:normAutofit/>
          </a:bodyPr>
          <a:lstStyle/>
          <a:p>
            <a:r>
              <a:rPr lang="es-ES" sz="2400" dirty="0"/>
              <a:t>Se puede definir como un cambio a largo plazo que se produce en la relación al nivel medio, o el cambio a largo plazo de la media. La tendencia se identifica con un movimiento suave de la serie a largo plazo.</a:t>
            </a:r>
            <a:endParaRPr lang="es-GT" sz="2400" dirty="0"/>
          </a:p>
        </p:txBody>
      </p:sp>
    </p:spTree>
    <p:extLst>
      <p:ext uri="{BB962C8B-B14F-4D97-AF65-F5344CB8AC3E}">
        <p14:creationId xmlns:p14="http://schemas.microsoft.com/office/powerpoint/2010/main" val="3599426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FAFC-38DC-4778-8D94-BD8C576816D0}"/>
              </a:ext>
            </a:extLst>
          </p:cNvPr>
          <p:cNvSpPr>
            <a:spLocks noGrp="1"/>
          </p:cNvSpPr>
          <p:nvPr>
            <p:ph type="title"/>
          </p:nvPr>
        </p:nvSpPr>
        <p:spPr/>
        <p:txBody>
          <a:bodyPr/>
          <a:lstStyle/>
          <a:p>
            <a:r>
              <a:rPr lang="es-GT" dirty="0"/>
              <a:t>Componente Estacional</a:t>
            </a:r>
          </a:p>
        </p:txBody>
      </p:sp>
      <p:sp>
        <p:nvSpPr>
          <p:cNvPr id="3" name="Content Placeholder 2">
            <a:extLst>
              <a:ext uri="{FF2B5EF4-FFF2-40B4-BE49-F238E27FC236}">
                <a16:creationId xmlns:a16="http://schemas.microsoft.com/office/drawing/2014/main" id="{73A06E12-9450-4169-AAEF-C696B5366193}"/>
              </a:ext>
            </a:extLst>
          </p:cNvPr>
          <p:cNvSpPr>
            <a:spLocks noGrp="1"/>
          </p:cNvSpPr>
          <p:nvPr>
            <p:ph idx="1"/>
          </p:nvPr>
        </p:nvSpPr>
        <p:spPr/>
        <p:txBody>
          <a:bodyPr/>
          <a:lstStyle/>
          <a:p>
            <a:r>
              <a:rPr lang="es-ES" dirty="0"/>
              <a:t>Muchas series temporales presentan cierta periodicidad o dicho de otro modo, variación de cierto período (semestral, mensual, etc.). </a:t>
            </a:r>
          </a:p>
          <a:p>
            <a:pPr lvl="1"/>
            <a:r>
              <a:rPr lang="es-ES" dirty="0" err="1">
                <a:solidFill>
                  <a:schemeClr val="accent1"/>
                </a:solidFill>
              </a:rPr>
              <a:t>Ej</a:t>
            </a:r>
            <a:r>
              <a:rPr lang="es-ES" dirty="0">
                <a:solidFill>
                  <a:schemeClr val="accent1"/>
                </a:solidFill>
              </a:rPr>
              <a:t>: las Ventas al Detalle en Guatemala aumentan en los meses de noviembre y diciembre por las festividades navideñas. </a:t>
            </a:r>
          </a:p>
          <a:p>
            <a:endParaRPr lang="es-ES" dirty="0"/>
          </a:p>
          <a:p>
            <a:r>
              <a:rPr lang="es-ES" dirty="0"/>
              <a:t>Estos efectos son fáciles de entender y se pueden medir explícitamente o incluso se pueden eliminar de la serie de datos, a este proceso se le llama </a:t>
            </a:r>
            <a:r>
              <a:rPr lang="es-ES" dirty="0">
                <a:solidFill>
                  <a:schemeClr val="accent2"/>
                </a:solidFill>
              </a:rPr>
              <a:t>desestacionalización</a:t>
            </a:r>
            <a:r>
              <a:rPr lang="es-ES" dirty="0"/>
              <a:t> de la serie.</a:t>
            </a:r>
            <a:endParaRPr lang="es-GT" dirty="0"/>
          </a:p>
        </p:txBody>
      </p:sp>
    </p:spTree>
    <p:extLst>
      <p:ext uri="{BB962C8B-B14F-4D97-AF65-F5344CB8AC3E}">
        <p14:creationId xmlns:p14="http://schemas.microsoft.com/office/powerpoint/2010/main" val="1591306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EB4B-D77D-4D85-9039-FCEF82E61AAB}"/>
              </a:ext>
            </a:extLst>
          </p:cNvPr>
          <p:cNvSpPr>
            <a:spLocks noGrp="1"/>
          </p:cNvSpPr>
          <p:nvPr>
            <p:ph type="title"/>
          </p:nvPr>
        </p:nvSpPr>
        <p:spPr/>
        <p:txBody>
          <a:bodyPr/>
          <a:lstStyle/>
          <a:p>
            <a:r>
              <a:rPr lang="es-GT" dirty="0"/>
              <a:t>Componente Aleatoria</a:t>
            </a:r>
          </a:p>
        </p:txBody>
      </p:sp>
      <p:sp>
        <p:nvSpPr>
          <p:cNvPr id="3" name="Content Placeholder 2">
            <a:extLst>
              <a:ext uri="{FF2B5EF4-FFF2-40B4-BE49-F238E27FC236}">
                <a16:creationId xmlns:a16="http://schemas.microsoft.com/office/drawing/2014/main" id="{4FCFF202-FCA3-4484-8B58-76B5E39B7B0F}"/>
              </a:ext>
            </a:extLst>
          </p:cNvPr>
          <p:cNvSpPr>
            <a:spLocks noGrp="1"/>
          </p:cNvSpPr>
          <p:nvPr>
            <p:ph idx="1"/>
          </p:nvPr>
        </p:nvSpPr>
        <p:spPr/>
        <p:txBody>
          <a:bodyPr>
            <a:normAutofit/>
          </a:bodyPr>
          <a:lstStyle/>
          <a:p>
            <a:r>
              <a:rPr lang="es-ES" sz="2400" dirty="0"/>
              <a:t>Esta componente no responde a ningún patrón de comportamiento, sino que es el resultado de factores fortuitos o aleatorios que inciden de forma aislada en una serie de tiempo.</a:t>
            </a:r>
            <a:endParaRPr lang="es-GT" sz="2400" dirty="0"/>
          </a:p>
        </p:txBody>
      </p:sp>
    </p:spTree>
    <p:extLst>
      <p:ext uri="{BB962C8B-B14F-4D97-AF65-F5344CB8AC3E}">
        <p14:creationId xmlns:p14="http://schemas.microsoft.com/office/powerpoint/2010/main" val="2941817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7A2E-8AB1-43BD-9C7E-F9E309281623}"/>
              </a:ext>
            </a:extLst>
          </p:cNvPr>
          <p:cNvSpPr>
            <a:spLocks noGrp="1"/>
          </p:cNvSpPr>
          <p:nvPr>
            <p:ph type="title"/>
          </p:nvPr>
        </p:nvSpPr>
        <p:spPr/>
        <p:txBody>
          <a:bodyPr/>
          <a:lstStyle/>
          <a:p>
            <a:r>
              <a:rPr lang="es-GT" dirty="0"/>
              <a:t>Serie de tiempo</a:t>
            </a:r>
          </a:p>
        </p:txBody>
      </p:sp>
      <p:sp>
        <p:nvSpPr>
          <p:cNvPr id="3" name="Content Placeholder 2">
            <a:extLst>
              <a:ext uri="{FF2B5EF4-FFF2-40B4-BE49-F238E27FC236}">
                <a16:creationId xmlns:a16="http://schemas.microsoft.com/office/drawing/2014/main" id="{CB83BC97-0770-4035-82A1-F9FD16161E8D}"/>
              </a:ext>
            </a:extLst>
          </p:cNvPr>
          <p:cNvSpPr>
            <a:spLocks noGrp="1"/>
          </p:cNvSpPr>
          <p:nvPr>
            <p:ph idx="1"/>
          </p:nvPr>
        </p:nvSpPr>
        <p:spPr/>
        <p:txBody>
          <a:bodyPr/>
          <a:lstStyle/>
          <a:p>
            <a:r>
              <a:rPr lang="es-GT" dirty="0"/>
              <a:t>Se puede denotar como:</a:t>
            </a:r>
          </a:p>
          <a:p>
            <a:pPr marL="0" indent="0" algn="ctr">
              <a:buNone/>
            </a:pPr>
            <a:r>
              <a:rPr lang="es-GT" dirty="0" err="1"/>
              <a:t>X</a:t>
            </a:r>
            <a:r>
              <a:rPr lang="es-GT" baseline="-25000" dirty="0" err="1"/>
              <a:t>t</a:t>
            </a:r>
            <a:r>
              <a:rPr lang="es-GT" dirty="0"/>
              <a:t> = </a:t>
            </a:r>
            <a:r>
              <a:rPr lang="es-GT" dirty="0" err="1"/>
              <a:t>T</a:t>
            </a:r>
            <a:r>
              <a:rPr lang="es-GT" baseline="-25000" dirty="0" err="1"/>
              <a:t>t</a:t>
            </a:r>
            <a:r>
              <a:rPr lang="es-GT" dirty="0"/>
              <a:t> + E</a:t>
            </a:r>
            <a:r>
              <a:rPr lang="es-GT" baseline="-25000" dirty="0"/>
              <a:t>t</a:t>
            </a:r>
            <a:r>
              <a:rPr lang="es-GT" dirty="0"/>
              <a:t> +</a:t>
            </a:r>
            <a:r>
              <a:rPr lang="es-GT" dirty="0" err="1"/>
              <a:t>I</a:t>
            </a:r>
            <a:r>
              <a:rPr lang="es-GT" baseline="-25000" dirty="0" err="1"/>
              <a:t>t</a:t>
            </a:r>
            <a:endParaRPr lang="es-GT" baseline="-25000" dirty="0"/>
          </a:p>
          <a:p>
            <a:endParaRPr lang="es-GT" dirty="0"/>
          </a:p>
          <a:p>
            <a:r>
              <a:rPr lang="es-GT" dirty="0" err="1"/>
              <a:t>T</a:t>
            </a:r>
            <a:r>
              <a:rPr lang="es-GT" baseline="-25000" dirty="0" err="1"/>
              <a:t>t</a:t>
            </a:r>
            <a:r>
              <a:rPr lang="es-GT" dirty="0"/>
              <a:t> es la tendencia</a:t>
            </a:r>
          </a:p>
          <a:p>
            <a:r>
              <a:rPr lang="es-GT" dirty="0"/>
              <a:t>E</a:t>
            </a:r>
            <a:r>
              <a:rPr lang="es-GT" baseline="-25000" dirty="0"/>
              <a:t>t</a:t>
            </a:r>
            <a:r>
              <a:rPr lang="es-GT" dirty="0"/>
              <a:t> es la componente estacional</a:t>
            </a:r>
          </a:p>
          <a:p>
            <a:r>
              <a:rPr lang="es-GT" dirty="0" err="1"/>
              <a:t>I</a:t>
            </a:r>
            <a:r>
              <a:rPr lang="es-GT" baseline="-25000" dirty="0" err="1"/>
              <a:t>t</a:t>
            </a:r>
            <a:r>
              <a:rPr lang="es-GT" dirty="0"/>
              <a:t> es la componente aleatoria</a:t>
            </a:r>
          </a:p>
        </p:txBody>
      </p:sp>
    </p:spTree>
    <p:extLst>
      <p:ext uri="{BB962C8B-B14F-4D97-AF65-F5344CB8AC3E}">
        <p14:creationId xmlns:p14="http://schemas.microsoft.com/office/powerpoint/2010/main" val="518493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C59F-64B6-4BF7-8483-AD4138FA3415}"/>
              </a:ext>
            </a:extLst>
          </p:cNvPr>
          <p:cNvSpPr>
            <a:spLocks noGrp="1"/>
          </p:cNvSpPr>
          <p:nvPr>
            <p:ph type="title"/>
          </p:nvPr>
        </p:nvSpPr>
        <p:spPr/>
        <p:txBody>
          <a:bodyPr/>
          <a:lstStyle/>
          <a:p>
            <a:r>
              <a:rPr lang="es-GT" dirty="0"/>
              <a:t>Clasificación de las Series Temporales</a:t>
            </a:r>
          </a:p>
        </p:txBody>
      </p:sp>
      <p:sp>
        <p:nvSpPr>
          <p:cNvPr id="3" name="Content Placeholder 2">
            <a:extLst>
              <a:ext uri="{FF2B5EF4-FFF2-40B4-BE49-F238E27FC236}">
                <a16:creationId xmlns:a16="http://schemas.microsoft.com/office/drawing/2014/main" id="{C842D878-E96B-4D6A-9220-C320614E5E39}"/>
              </a:ext>
            </a:extLst>
          </p:cNvPr>
          <p:cNvSpPr>
            <a:spLocks noGrp="1"/>
          </p:cNvSpPr>
          <p:nvPr>
            <p:ph idx="1"/>
          </p:nvPr>
        </p:nvSpPr>
        <p:spPr/>
        <p:txBody>
          <a:bodyPr/>
          <a:lstStyle/>
          <a:p>
            <a:pPr marL="457200" indent="-457200">
              <a:buFont typeface="+mj-lt"/>
              <a:buAutoNum type="alphaLcParenR"/>
            </a:pPr>
            <a:r>
              <a:rPr lang="es-ES" dirty="0"/>
              <a:t>Estacionarias</a:t>
            </a:r>
          </a:p>
          <a:p>
            <a:pPr marL="457200" indent="-457200">
              <a:buFont typeface="+mj-lt"/>
              <a:buAutoNum type="alphaLcParenR"/>
            </a:pPr>
            <a:r>
              <a:rPr lang="es-ES" dirty="0"/>
              <a:t>No estacionarias</a:t>
            </a:r>
          </a:p>
          <a:p>
            <a:pPr marL="0" indent="0">
              <a:buNone/>
            </a:pPr>
            <a:endParaRPr lang="es-ES" dirty="0"/>
          </a:p>
          <a:p>
            <a:pPr marL="0" indent="0">
              <a:buNone/>
            </a:pPr>
            <a:endParaRPr lang="es-ES" dirty="0"/>
          </a:p>
        </p:txBody>
      </p:sp>
      <p:pic>
        <p:nvPicPr>
          <p:cNvPr id="4" name="Picture 3">
            <a:extLst>
              <a:ext uri="{FF2B5EF4-FFF2-40B4-BE49-F238E27FC236}">
                <a16:creationId xmlns:a16="http://schemas.microsoft.com/office/drawing/2014/main" id="{866304C0-0B3A-4899-9356-F25040FBE695}"/>
              </a:ext>
            </a:extLst>
          </p:cNvPr>
          <p:cNvPicPr>
            <a:picLocks noChangeAspect="1"/>
          </p:cNvPicPr>
          <p:nvPr/>
        </p:nvPicPr>
        <p:blipFill>
          <a:blip r:embed="rId2"/>
          <a:stretch>
            <a:fillRect/>
          </a:stretch>
        </p:blipFill>
        <p:spPr>
          <a:xfrm>
            <a:off x="738058" y="3428999"/>
            <a:ext cx="5467669" cy="2295517"/>
          </a:xfrm>
          <a:prstGeom prst="rect">
            <a:avLst/>
          </a:prstGeom>
        </p:spPr>
      </p:pic>
      <p:pic>
        <p:nvPicPr>
          <p:cNvPr id="5" name="Picture 4">
            <a:extLst>
              <a:ext uri="{FF2B5EF4-FFF2-40B4-BE49-F238E27FC236}">
                <a16:creationId xmlns:a16="http://schemas.microsoft.com/office/drawing/2014/main" id="{7C58E0DC-5F0D-47FB-A6C7-9DB4FB39DF13}"/>
              </a:ext>
            </a:extLst>
          </p:cNvPr>
          <p:cNvPicPr>
            <a:picLocks noChangeAspect="1"/>
          </p:cNvPicPr>
          <p:nvPr/>
        </p:nvPicPr>
        <p:blipFill>
          <a:blip r:embed="rId3"/>
          <a:stretch>
            <a:fillRect/>
          </a:stretch>
        </p:blipFill>
        <p:spPr>
          <a:xfrm>
            <a:off x="6096000" y="3259275"/>
            <a:ext cx="5400675" cy="2457450"/>
          </a:xfrm>
          <a:prstGeom prst="rect">
            <a:avLst/>
          </a:prstGeom>
        </p:spPr>
      </p:pic>
    </p:spTree>
    <p:extLst>
      <p:ext uri="{BB962C8B-B14F-4D97-AF65-F5344CB8AC3E}">
        <p14:creationId xmlns:p14="http://schemas.microsoft.com/office/powerpoint/2010/main" val="2617337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685F7E-3931-42FC-A0BC-6B1AEA1A49CF}"/>
              </a:ext>
            </a:extLst>
          </p:cNvPr>
          <p:cNvPicPr>
            <a:picLocks noChangeAspect="1"/>
          </p:cNvPicPr>
          <p:nvPr/>
        </p:nvPicPr>
        <p:blipFill>
          <a:blip r:embed="rId3"/>
          <a:stretch>
            <a:fillRect/>
          </a:stretch>
        </p:blipFill>
        <p:spPr>
          <a:xfrm>
            <a:off x="660568" y="4128602"/>
            <a:ext cx="5926212" cy="2488030"/>
          </a:xfrm>
          <a:prstGeom prst="rect">
            <a:avLst/>
          </a:prstGeom>
        </p:spPr>
      </p:pic>
      <p:sp>
        <p:nvSpPr>
          <p:cNvPr id="2" name="Title 1">
            <a:extLst>
              <a:ext uri="{FF2B5EF4-FFF2-40B4-BE49-F238E27FC236}">
                <a16:creationId xmlns:a16="http://schemas.microsoft.com/office/drawing/2014/main" id="{7A36C59F-64B6-4BF7-8483-AD4138FA3415}"/>
              </a:ext>
            </a:extLst>
          </p:cNvPr>
          <p:cNvSpPr>
            <a:spLocks noGrp="1"/>
          </p:cNvSpPr>
          <p:nvPr>
            <p:ph type="title"/>
          </p:nvPr>
        </p:nvSpPr>
        <p:spPr/>
        <p:txBody>
          <a:bodyPr/>
          <a:lstStyle/>
          <a:p>
            <a:r>
              <a:rPr lang="es-GT" dirty="0"/>
              <a:t>Clasificación de las Series Temporales</a:t>
            </a:r>
          </a:p>
        </p:txBody>
      </p:sp>
      <p:sp>
        <p:nvSpPr>
          <p:cNvPr id="3" name="Content Placeholder 2">
            <a:extLst>
              <a:ext uri="{FF2B5EF4-FFF2-40B4-BE49-F238E27FC236}">
                <a16:creationId xmlns:a16="http://schemas.microsoft.com/office/drawing/2014/main" id="{C842D878-E96B-4D6A-9220-C320614E5E39}"/>
              </a:ext>
            </a:extLst>
          </p:cNvPr>
          <p:cNvSpPr>
            <a:spLocks noGrp="1"/>
          </p:cNvSpPr>
          <p:nvPr>
            <p:ph idx="1"/>
          </p:nvPr>
        </p:nvSpPr>
        <p:spPr/>
        <p:txBody>
          <a:bodyPr/>
          <a:lstStyle/>
          <a:p>
            <a:pPr marL="0" indent="0">
              <a:buNone/>
            </a:pPr>
            <a:r>
              <a:rPr lang="es-ES" b="1" dirty="0"/>
              <a:t>Estacionarias:</a:t>
            </a:r>
          </a:p>
          <a:p>
            <a:pPr marL="0" indent="0">
              <a:buNone/>
            </a:pPr>
            <a:r>
              <a:rPr lang="es-ES" b="1" dirty="0"/>
              <a:t> </a:t>
            </a:r>
            <a:r>
              <a:rPr lang="es-ES" dirty="0"/>
              <a:t>Una serie es estacionaria cuando es estable a lo largo del tiempo, es decir, cuando la media y varianza son constantes en el tiempo. </a:t>
            </a:r>
          </a:p>
          <a:p>
            <a:pPr marL="0" indent="0">
              <a:buNone/>
            </a:pPr>
            <a:r>
              <a:rPr lang="es-ES" dirty="0"/>
              <a:t>Esto se refleja gráficamente en que los valores de la serie tienden a oscilar alrededor de una media constante y la variabilidad con respecto a esa media también permanece constante en el tiempo. </a:t>
            </a:r>
            <a:endParaRPr lang="es-GT" dirty="0"/>
          </a:p>
          <a:p>
            <a:pPr marL="457200" indent="-457200">
              <a:buFont typeface="+mj-lt"/>
              <a:buAutoNum type="alphaLcParenR"/>
            </a:pPr>
            <a:endParaRPr lang="es-GT" dirty="0"/>
          </a:p>
        </p:txBody>
      </p:sp>
      <p:pic>
        <p:nvPicPr>
          <p:cNvPr id="5" name="Picture 4">
            <a:extLst>
              <a:ext uri="{FF2B5EF4-FFF2-40B4-BE49-F238E27FC236}">
                <a16:creationId xmlns:a16="http://schemas.microsoft.com/office/drawing/2014/main" id="{3BC18B8E-C1EA-4714-A27C-C8487FAA6E50}"/>
              </a:ext>
            </a:extLst>
          </p:cNvPr>
          <p:cNvPicPr>
            <a:picLocks noChangeAspect="1"/>
          </p:cNvPicPr>
          <p:nvPr/>
        </p:nvPicPr>
        <p:blipFill>
          <a:blip r:embed="rId4"/>
          <a:stretch>
            <a:fillRect/>
          </a:stretch>
        </p:blipFill>
        <p:spPr>
          <a:xfrm>
            <a:off x="6715591" y="3952069"/>
            <a:ext cx="5122241" cy="2711186"/>
          </a:xfrm>
          <a:prstGeom prst="rect">
            <a:avLst/>
          </a:prstGeom>
        </p:spPr>
      </p:pic>
    </p:spTree>
    <p:extLst>
      <p:ext uri="{BB962C8B-B14F-4D97-AF65-F5344CB8AC3E}">
        <p14:creationId xmlns:p14="http://schemas.microsoft.com/office/powerpoint/2010/main" val="2616051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57C7F-C613-4F52-8162-92C25A9E429F}"/>
              </a:ext>
            </a:extLst>
          </p:cNvPr>
          <p:cNvSpPr>
            <a:spLocks noGrp="1"/>
          </p:cNvSpPr>
          <p:nvPr>
            <p:ph type="title"/>
          </p:nvPr>
        </p:nvSpPr>
        <p:spPr/>
        <p:txBody>
          <a:bodyPr/>
          <a:lstStyle/>
          <a:p>
            <a:r>
              <a:rPr lang="es-GT" dirty="0"/>
              <a:t>Serie estacionaria</a:t>
            </a:r>
          </a:p>
        </p:txBody>
      </p:sp>
      <p:sp>
        <p:nvSpPr>
          <p:cNvPr id="3" name="Content Placeholder 2">
            <a:extLst>
              <a:ext uri="{FF2B5EF4-FFF2-40B4-BE49-F238E27FC236}">
                <a16:creationId xmlns:a16="http://schemas.microsoft.com/office/drawing/2014/main" id="{CCC035A5-2526-40E4-A74C-63659E1AC4FC}"/>
              </a:ext>
            </a:extLst>
          </p:cNvPr>
          <p:cNvSpPr>
            <a:spLocks noGrp="1"/>
          </p:cNvSpPr>
          <p:nvPr>
            <p:ph idx="1"/>
          </p:nvPr>
        </p:nvSpPr>
        <p:spPr/>
        <p:txBody>
          <a:bodyPr/>
          <a:lstStyle/>
          <a:p>
            <a:r>
              <a:rPr lang="es-ES" dirty="0"/>
              <a:t>Su media y su varianza son constantes en el tiempo y si el valor de la covarianza entre dos periodos depende solamente de la distancia o rezago entre estos dos periodos de tiempo y no del tiempo en el cual se ha calculado la covarianza.</a:t>
            </a:r>
            <a:endParaRPr lang="es-GT" dirty="0"/>
          </a:p>
        </p:txBody>
      </p:sp>
      <p:pic>
        <p:nvPicPr>
          <p:cNvPr id="5" name="Picture 4">
            <a:extLst>
              <a:ext uri="{FF2B5EF4-FFF2-40B4-BE49-F238E27FC236}">
                <a16:creationId xmlns:a16="http://schemas.microsoft.com/office/drawing/2014/main" id="{3FBC617D-343B-4C86-A451-B747E3D8D3B3}"/>
              </a:ext>
            </a:extLst>
          </p:cNvPr>
          <p:cNvPicPr>
            <a:picLocks noChangeAspect="1"/>
          </p:cNvPicPr>
          <p:nvPr/>
        </p:nvPicPr>
        <p:blipFill>
          <a:blip r:embed="rId2"/>
          <a:stretch>
            <a:fillRect/>
          </a:stretch>
        </p:blipFill>
        <p:spPr>
          <a:xfrm>
            <a:off x="1209514" y="3116935"/>
            <a:ext cx="10476208" cy="3085814"/>
          </a:xfrm>
          <a:prstGeom prst="rect">
            <a:avLst/>
          </a:prstGeom>
        </p:spPr>
      </p:pic>
    </p:spTree>
    <p:extLst>
      <p:ext uri="{BB962C8B-B14F-4D97-AF65-F5344CB8AC3E}">
        <p14:creationId xmlns:p14="http://schemas.microsoft.com/office/powerpoint/2010/main" val="3004768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C59F-64B6-4BF7-8483-AD4138FA3415}"/>
              </a:ext>
            </a:extLst>
          </p:cNvPr>
          <p:cNvSpPr>
            <a:spLocks noGrp="1"/>
          </p:cNvSpPr>
          <p:nvPr>
            <p:ph type="title"/>
          </p:nvPr>
        </p:nvSpPr>
        <p:spPr/>
        <p:txBody>
          <a:bodyPr/>
          <a:lstStyle/>
          <a:p>
            <a:r>
              <a:rPr lang="es-GT" dirty="0"/>
              <a:t>Clasificación de las Series Temporales</a:t>
            </a:r>
          </a:p>
        </p:txBody>
      </p:sp>
      <p:sp>
        <p:nvSpPr>
          <p:cNvPr id="3" name="Content Placeholder 2">
            <a:extLst>
              <a:ext uri="{FF2B5EF4-FFF2-40B4-BE49-F238E27FC236}">
                <a16:creationId xmlns:a16="http://schemas.microsoft.com/office/drawing/2014/main" id="{C842D878-E96B-4D6A-9220-C320614E5E39}"/>
              </a:ext>
            </a:extLst>
          </p:cNvPr>
          <p:cNvSpPr>
            <a:spLocks noGrp="1"/>
          </p:cNvSpPr>
          <p:nvPr>
            <p:ph idx="1"/>
          </p:nvPr>
        </p:nvSpPr>
        <p:spPr/>
        <p:txBody>
          <a:bodyPr/>
          <a:lstStyle/>
          <a:p>
            <a:pPr marL="457200" indent="-457200">
              <a:buFont typeface="+mj-lt"/>
              <a:buAutoNum type="alphaLcParenR"/>
            </a:pPr>
            <a:r>
              <a:rPr lang="es-ES" b="1" dirty="0"/>
              <a:t>No estacionarias: </a:t>
            </a:r>
          </a:p>
          <a:p>
            <a:pPr marL="0" indent="0" algn="just">
              <a:buNone/>
            </a:pPr>
            <a:r>
              <a:rPr lang="es-ES" sz="2400" dirty="0"/>
              <a:t>Son series en las cuales la tendencia y/o variabilidad cambian en el tiempo. Los cambios en la media determinan una tendencia a crecer o decrecer a largo plazo, por lo que la serie no oscila alrededor de un valor constante. </a:t>
            </a:r>
            <a:endParaRPr lang="es-GT" sz="2400" dirty="0"/>
          </a:p>
        </p:txBody>
      </p:sp>
      <p:pic>
        <p:nvPicPr>
          <p:cNvPr id="4" name="Picture 3">
            <a:extLst>
              <a:ext uri="{FF2B5EF4-FFF2-40B4-BE49-F238E27FC236}">
                <a16:creationId xmlns:a16="http://schemas.microsoft.com/office/drawing/2014/main" id="{2D23D40A-82EF-48EB-AE2F-CD51340BDA6D}"/>
              </a:ext>
            </a:extLst>
          </p:cNvPr>
          <p:cNvPicPr>
            <a:picLocks noChangeAspect="1"/>
          </p:cNvPicPr>
          <p:nvPr/>
        </p:nvPicPr>
        <p:blipFill>
          <a:blip r:embed="rId2"/>
          <a:stretch>
            <a:fillRect/>
          </a:stretch>
        </p:blipFill>
        <p:spPr>
          <a:xfrm>
            <a:off x="2766448" y="3541329"/>
            <a:ext cx="6659104" cy="3030068"/>
          </a:xfrm>
          <a:prstGeom prst="rect">
            <a:avLst/>
          </a:prstGeom>
        </p:spPr>
      </p:pic>
    </p:spTree>
    <p:extLst>
      <p:ext uri="{BB962C8B-B14F-4D97-AF65-F5344CB8AC3E}">
        <p14:creationId xmlns:p14="http://schemas.microsoft.com/office/powerpoint/2010/main" val="3672083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4B71-5283-49E2-99DF-B6416585B23A}"/>
              </a:ext>
            </a:extLst>
          </p:cNvPr>
          <p:cNvSpPr>
            <a:spLocks noGrp="1"/>
          </p:cNvSpPr>
          <p:nvPr>
            <p:ph type="title"/>
          </p:nvPr>
        </p:nvSpPr>
        <p:spPr/>
        <p:txBody>
          <a:bodyPr/>
          <a:lstStyle/>
          <a:p>
            <a:r>
              <a:rPr lang="es-GT" dirty="0"/>
              <a:t>Ejemplo. Importación de Diesel</a:t>
            </a:r>
          </a:p>
        </p:txBody>
      </p:sp>
      <p:pic>
        <p:nvPicPr>
          <p:cNvPr id="4" name="Content Placeholder 3">
            <a:extLst>
              <a:ext uri="{FF2B5EF4-FFF2-40B4-BE49-F238E27FC236}">
                <a16:creationId xmlns:a16="http://schemas.microsoft.com/office/drawing/2014/main" id="{176CC32E-3C3B-4E14-A33B-4AF1C83286A6}"/>
              </a:ext>
            </a:extLst>
          </p:cNvPr>
          <p:cNvPicPr>
            <a:picLocks noGrp="1" noChangeAspect="1"/>
          </p:cNvPicPr>
          <p:nvPr>
            <p:ph idx="1"/>
          </p:nvPr>
        </p:nvPicPr>
        <p:blipFill>
          <a:blip r:embed="rId2"/>
          <a:stretch>
            <a:fillRect/>
          </a:stretch>
        </p:blipFill>
        <p:spPr>
          <a:xfrm>
            <a:off x="3302004" y="1918272"/>
            <a:ext cx="8403710" cy="4024312"/>
          </a:xfrm>
          <a:prstGeom prst="rect">
            <a:avLst/>
          </a:prstGeom>
        </p:spPr>
      </p:pic>
      <p:sp>
        <p:nvSpPr>
          <p:cNvPr id="5" name="TextBox 4">
            <a:extLst>
              <a:ext uri="{FF2B5EF4-FFF2-40B4-BE49-F238E27FC236}">
                <a16:creationId xmlns:a16="http://schemas.microsoft.com/office/drawing/2014/main" id="{0DD454D7-5EC9-4F18-A354-042CDEFD13AF}"/>
              </a:ext>
            </a:extLst>
          </p:cNvPr>
          <p:cNvSpPr txBox="1"/>
          <p:nvPr/>
        </p:nvSpPr>
        <p:spPr>
          <a:xfrm>
            <a:off x="4060557" y="5751562"/>
            <a:ext cx="5625885" cy="646331"/>
          </a:xfrm>
          <a:prstGeom prst="rect">
            <a:avLst/>
          </a:prstGeom>
          <a:noFill/>
        </p:spPr>
        <p:txBody>
          <a:bodyPr wrap="square" rtlCol="0">
            <a:spAutoFit/>
          </a:bodyPr>
          <a:lstStyle/>
          <a:p>
            <a:r>
              <a:rPr lang="es-GT" sz="3600" dirty="0">
                <a:solidFill>
                  <a:schemeClr val="accent1"/>
                </a:solidFill>
              </a:rPr>
              <a:t>¿Estacionaria o no?</a:t>
            </a:r>
          </a:p>
        </p:txBody>
      </p:sp>
      <p:sp>
        <p:nvSpPr>
          <p:cNvPr id="6" name="TextBox 5">
            <a:extLst>
              <a:ext uri="{FF2B5EF4-FFF2-40B4-BE49-F238E27FC236}">
                <a16:creationId xmlns:a16="http://schemas.microsoft.com/office/drawing/2014/main" id="{5D21B2FA-3D8B-418B-A13C-BF73AD942CC7}"/>
              </a:ext>
            </a:extLst>
          </p:cNvPr>
          <p:cNvSpPr txBox="1"/>
          <p:nvPr/>
        </p:nvSpPr>
        <p:spPr>
          <a:xfrm>
            <a:off x="402336" y="2206752"/>
            <a:ext cx="2899668" cy="1200329"/>
          </a:xfrm>
          <a:prstGeom prst="rect">
            <a:avLst/>
          </a:prstGeom>
          <a:noFill/>
        </p:spPr>
        <p:txBody>
          <a:bodyPr wrap="square" rtlCol="0">
            <a:spAutoFit/>
          </a:bodyPr>
          <a:lstStyle/>
          <a:p>
            <a:r>
              <a:rPr lang="de-DE" dirty="0"/>
              <a:t>diesel.ts&lt;-ts(diesel$Diesel,start = c(2001,1),frequency = 12)</a:t>
            </a:r>
          </a:p>
          <a:p>
            <a:r>
              <a:rPr lang="de-DE" dirty="0"/>
              <a:t>plot(diesel.ts)</a:t>
            </a:r>
            <a:endParaRPr lang="es-GT" dirty="0"/>
          </a:p>
        </p:txBody>
      </p:sp>
    </p:spTree>
    <p:extLst>
      <p:ext uri="{BB962C8B-B14F-4D97-AF65-F5344CB8AC3E}">
        <p14:creationId xmlns:p14="http://schemas.microsoft.com/office/powerpoint/2010/main" val="3845124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F8102-810B-4307-8E4C-29D05DF12F88}"/>
              </a:ext>
            </a:extLst>
          </p:cNvPr>
          <p:cNvSpPr>
            <a:spLocks noGrp="1"/>
          </p:cNvSpPr>
          <p:nvPr>
            <p:ph type="title"/>
          </p:nvPr>
        </p:nvSpPr>
        <p:spPr/>
        <p:txBody>
          <a:bodyPr/>
          <a:lstStyle/>
          <a:p>
            <a:r>
              <a:rPr lang="es-GT" dirty="0"/>
              <a:t>Agenda</a:t>
            </a:r>
          </a:p>
        </p:txBody>
      </p:sp>
      <p:sp>
        <p:nvSpPr>
          <p:cNvPr id="7" name="Content Placeholder 6">
            <a:extLst>
              <a:ext uri="{FF2B5EF4-FFF2-40B4-BE49-F238E27FC236}">
                <a16:creationId xmlns:a16="http://schemas.microsoft.com/office/drawing/2014/main" id="{263C7373-5B7F-4D01-AFA7-16F96B7AE5EA}"/>
              </a:ext>
            </a:extLst>
          </p:cNvPr>
          <p:cNvSpPr>
            <a:spLocks noGrp="1"/>
          </p:cNvSpPr>
          <p:nvPr>
            <p:ph idx="1"/>
          </p:nvPr>
        </p:nvSpPr>
        <p:spPr/>
        <p:txBody>
          <a:bodyPr/>
          <a:lstStyle/>
          <a:p>
            <a:endParaRPr lang="es-GT"/>
          </a:p>
        </p:txBody>
      </p:sp>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1EB11EA5-589F-459C-8F6A-28CE9CBF3CDB}"/>
                  </a:ext>
                </a:extLst>
              </p:cNvPr>
              <p:cNvGraphicFramePr>
                <a:graphicFrameLocks noChangeAspect="1"/>
              </p:cNvGraphicFramePr>
              <p:nvPr>
                <p:extLst>
                  <p:ext uri="{D42A27DB-BD31-4B8C-83A1-F6EECF244321}">
                    <p14:modId xmlns:p14="http://schemas.microsoft.com/office/powerpoint/2010/main" val="144811123"/>
                  </p:ext>
                </p:extLst>
              </p:nvPr>
            </p:nvGraphicFramePr>
            <p:xfrm>
              <a:off x="1097280" y="1714500"/>
              <a:ext cx="3048000" cy="1714500"/>
            </p:xfrm>
            <a:graphic>
              <a:graphicData uri="http://schemas.microsoft.com/office/powerpoint/2016/slidezoom">
                <pslz:sldZm>
                  <pslz:sldZmObj sldId="288" cId="1335887027">
                    <pslz:zmPr id="{2A3B5A21-BBCB-4939-A182-DA13C9B5774E}"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0" name="Slide Zoom 9">
                <a:hlinkClick r:id="rId3" action="ppaction://hlinksldjump"/>
                <a:extLst>
                  <a:ext uri="{FF2B5EF4-FFF2-40B4-BE49-F238E27FC236}">
                    <a16:creationId xmlns:a16="http://schemas.microsoft.com/office/drawing/2014/main" id="{1EB11EA5-589F-459C-8F6A-28CE9CBF3CDB}"/>
                  </a:ext>
                </a:extLst>
              </p:cNvPr>
              <p:cNvPicPr>
                <a:picLocks noGrp="1" noRot="1" noChangeAspect="1" noMove="1" noResize="1" noEditPoints="1" noAdjustHandles="1" noChangeArrowheads="1" noChangeShapeType="1"/>
              </p:cNvPicPr>
              <p:nvPr/>
            </p:nvPicPr>
            <p:blipFill>
              <a:blip r:embed="rId2"/>
              <a:stretch>
                <a:fillRect/>
              </a:stretch>
            </p:blipFill>
            <p:spPr>
              <a:xfrm>
                <a:off x="1097280" y="1714500"/>
                <a:ext cx="3048000" cy="1714500"/>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14" name="Section Zoom 13">
                <a:extLst>
                  <a:ext uri="{FF2B5EF4-FFF2-40B4-BE49-F238E27FC236}">
                    <a16:creationId xmlns:a16="http://schemas.microsoft.com/office/drawing/2014/main" id="{0971E87C-CD8D-4998-A0CE-48A462C8F747}"/>
                  </a:ext>
                </a:extLst>
              </p:cNvPr>
              <p:cNvGraphicFramePr>
                <a:graphicFrameLocks noChangeAspect="1"/>
              </p:cNvGraphicFramePr>
              <p:nvPr>
                <p:extLst>
                  <p:ext uri="{D42A27DB-BD31-4B8C-83A1-F6EECF244321}">
                    <p14:modId xmlns:p14="http://schemas.microsoft.com/office/powerpoint/2010/main" val="3171890444"/>
                  </p:ext>
                </p:extLst>
              </p:nvPr>
            </p:nvGraphicFramePr>
            <p:xfrm>
              <a:off x="4358640" y="1711960"/>
              <a:ext cx="3048000" cy="1714500"/>
            </p:xfrm>
            <a:graphic>
              <a:graphicData uri="http://schemas.microsoft.com/office/powerpoint/2016/sectionzoom">
                <psez:sectionZm>
                  <psez:sectionZmObj sectionId="{77B64FDD-DA46-4298-882A-85EBAA869330}">
                    <psez:zmPr id="{706449BB-5F22-4EB5-B7C3-D7CD1ED42738}"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p:pic>
            <p:nvPicPr>
              <p:cNvPr id="14" name="Section Zoom 13">
                <a:hlinkClick r:id="rId5" action="ppaction://hlinksldjump"/>
                <a:extLst>
                  <a:ext uri="{FF2B5EF4-FFF2-40B4-BE49-F238E27FC236}">
                    <a16:creationId xmlns:a16="http://schemas.microsoft.com/office/drawing/2014/main" id="{0971E87C-CD8D-4998-A0CE-48A462C8F747}"/>
                  </a:ext>
                </a:extLst>
              </p:cNvPr>
              <p:cNvPicPr>
                <a:picLocks noGrp="1" noRot="1" noChangeAspect="1" noMove="1" noResize="1" noEditPoints="1" noAdjustHandles="1" noChangeArrowheads="1" noChangeShapeType="1"/>
              </p:cNvPicPr>
              <p:nvPr/>
            </p:nvPicPr>
            <p:blipFill>
              <a:blip r:embed="rId4"/>
              <a:stretch>
                <a:fillRect/>
              </a:stretch>
            </p:blipFill>
            <p:spPr>
              <a:xfrm>
                <a:off x="4358640" y="1711960"/>
                <a:ext cx="3048000" cy="1714500"/>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16" name="Section Zoom 15">
                <a:extLst>
                  <a:ext uri="{FF2B5EF4-FFF2-40B4-BE49-F238E27FC236}">
                    <a16:creationId xmlns:a16="http://schemas.microsoft.com/office/drawing/2014/main" id="{01FA7E13-FAF5-4090-AA59-22E674573083}"/>
                  </a:ext>
                </a:extLst>
              </p:cNvPr>
              <p:cNvGraphicFramePr>
                <a:graphicFrameLocks noChangeAspect="1"/>
              </p:cNvGraphicFramePr>
              <p:nvPr>
                <p:extLst>
                  <p:ext uri="{D42A27DB-BD31-4B8C-83A1-F6EECF244321}">
                    <p14:modId xmlns:p14="http://schemas.microsoft.com/office/powerpoint/2010/main" val="434806086"/>
                  </p:ext>
                </p:extLst>
              </p:nvPr>
            </p:nvGraphicFramePr>
            <p:xfrm>
              <a:off x="7757160" y="1711960"/>
              <a:ext cx="3048000" cy="1714500"/>
            </p:xfrm>
            <a:graphic>
              <a:graphicData uri="http://schemas.microsoft.com/office/powerpoint/2016/sectionzoom">
                <psez:sectionZm>
                  <psez:sectionZmObj sectionId="{BE2B9052-4754-4B07-A3D2-900976B62312}">
                    <psez:zmPr id="{E84B3946-FBE3-4ED0-94CD-DE76DD4C3D4E}"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p:pic>
            <p:nvPicPr>
              <p:cNvPr id="16" name="Section Zoom 15">
                <a:hlinkClick r:id="rId7" action="ppaction://hlinksldjump"/>
                <a:extLst>
                  <a:ext uri="{FF2B5EF4-FFF2-40B4-BE49-F238E27FC236}">
                    <a16:creationId xmlns:a16="http://schemas.microsoft.com/office/drawing/2014/main" id="{01FA7E13-FAF5-4090-AA59-22E674573083}"/>
                  </a:ext>
                </a:extLst>
              </p:cNvPr>
              <p:cNvPicPr>
                <a:picLocks noGrp="1" noRot="1" noChangeAspect="1" noMove="1" noResize="1" noEditPoints="1" noAdjustHandles="1" noChangeArrowheads="1" noChangeShapeType="1"/>
              </p:cNvPicPr>
              <p:nvPr/>
            </p:nvPicPr>
            <p:blipFill>
              <a:blip r:embed="rId6"/>
              <a:stretch>
                <a:fillRect/>
              </a:stretch>
            </p:blipFill>
            <p:spPr>
              <a:xfrm>
                <a:off x="7757160" y="1711960"/>
                <a:ext cx="3048000" cy="1714500"/>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18" name="Section Zoom 17">
                <a:extLst>
                  <a:ext uri="{FF2B5EF4-FFF2-40B4-BE49-F238E27FC236}">
                    <a16:creationId xmlns:a16="http://schemas.microsoft.com/office/drawing/2014/main" id="{36BAA02F-9F35-44AE-90AF-CB5E18BD6022}"/>
                  </a:ext>
                </a:extLst>
              </p:cNvPr>
              <p:cNvGraphicFramePr>
                <a:graphicFrameLocks noChangeAspect="1"/>
              </p:cNvGraphicFramePr>
              <p:nvPr>
                <p:extLst>
                  <p:ext uri="{D42A27DB-BD31-4B8C-83A1-F6EECF244321}">
                    <p14:modId xmlns:p14="http://schemas.microsoft.com/office/powerpoint/2010/main" val="2466777484"/>
                  </p:ext>
                </p:extLst>
              </p:nvPr>
            </p:nvGraphicFramePr>
            <p:xfrm>
              <a:off x="1097280" y="3613150"/>
              <a:ext cx="3048000" cy="1714500"/>
            </p:xfrm>
            <a:graphic>
              <a:graphicData uri="http://schemas.microsoft.com/office/powerpoint/2016/sectionzoom">
                <psez:sectionZm>
                  <psez:sectionZmObj sectionId="{A5F7753B-3642-4FAD-9C16-7827198691CA}">
                    <psez:zmPr id="{F76896CA-C061-4D0C-8EE1-7D2AB3973DC6}"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p:pic>
            <p:nvPicPr>
              <p:cNvPr id="18" name="Section Zoom 17">
                <a:hlinkClick r:id="rId9" action="ppaction://hlinksldjump"/>
                <a:extLst>
                  <a:ext uri="{FF2B5EF4-FFF2-40B4-BE49-F238E27FC236}">
                    <a16:creationId xmlns:a16="http://schemas.microsoft.com/office/drawing/2014/main" id="{36BAA02F-9F35-44AE-90AF-CB5E18BD6022}"/>
                  </a:ext>
                </a:extLst>
              </p:cNvPr>
              <p:cNvPicPr>
                <a:picLocks noGrp="1" noRot="1" noChangeAspect="1" noMove="1" noResize="1" noEditPoints="1" noAdjustHandles="1" noChangeArrowheads="1" noChangeShapeType="1"/>
              </p:cNvPicPr>
              <p:nvPr/>
            </p:nvPicPr>
            <p:blipFill>
              <a:blip r:embed="rId8"/>
              <a:stretch>
                <a:fillRect/>
              </a:stretch>
            </p:blipFill>
            <p:spPr>
              <a:xfrm>
                <a:off x="1097280" y="3613150"/>
                <a:ext cx="3048000" cy="1714500"/>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20" name="Section Zoom 19">
                <a:extLst>
                  <a:ext uri="{FF2B5EF4-FFF2-40B4-BE49-F238E27FC236}">
                    <a16:creationId xmlns:a16="http://schemas.microsoft.com/office/drawing/2014/main" id="{4E3CADF6-6A45-4A88-A0F0-075FA5CEC586}"/>
                  </a:ext>
                </a:extLst>
              </p:cNvPr>
              <p:cNvGraphicFramePr>
                <a:graphicFrameLocks noChangeAspect="1"/>
              </p:cNvGraphicFramePr>
              <p:nvPr>
                <p:extLst>
                  <p:ext uri="{D42A27DB-BD31-4B8C-83A1-F6EECF244321}">
                    <p14:modId xmlns:p14="http://schemas.microsoft.com/office/powerpoint/2010/main" val="4152933415"/>
                  </p:ext>
                </p:extLst>
              </p:nvPr>
            </p:nvGraphicFramePr>
            <p:xfrm>
              <a:off x="4358640" y="3534834"/>
              <a:ext cx="3048000" cy="1714500"/>
            </p:xfrm>
            <a:graphic>
              <a:graphicData uri="http://schemas.microsoft.com/office/powerpoint/2016/sectionzoom">
                <psez:sectionZm>
                  <psez:sectionZmObj sectionId="{B97918E6-412E-407B-957E-8F02BDF17528}">
                    <psez:zmPr id="{9B3008C1-9427-497A-9139-5502FD125184}"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p:pic>
            <p:nvPicPr>
              <p:cNvPr id="20" name="Section Zoom 19">
                <a:hlinkClick r:id="rId11" action="ppaction://hlinksldjump"/>
                <a:extLst>
                  <a:ext uri="{FF2B5EF4-FFF2-40B4-BE49-F238E27FC236}">
                    <a16:creationId xmlns:a16="http://schemas.microsoft.com/office/drawing/2014/main" id="{4E3CADF6-6A45-4A88-A0F0-075FA5CEC586}"/>
                  </a:ext>
                </a:extLst>
              </p:cNvPr>
              <p:cNvPicPr>
                <a:picLocks noGrp="1" noRot="1" noChangeAspect="1" noMove="1" noResize="1" noEditPoints="1" noAdjustHandles="1" noChangeArrowheads="1" noChangeShapeType="1"/>
              </p:cNvPicPr>
              <p:nvPr/>
            </p:nvPicPr>
            <p:blipFill>
              <a:blip r:embed="rId10"/>
              <a:stretch>
                <a:fillRect/>
              </a:stretch>
            </p:blipFill>
            <p:spPr>
              <a:xfrm>
                <a:off x="4358640" y="3534834"/>
                <a:ext cx="3048000" cy="1714500"/>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22" name="Section Zoom 21">
                <a:extLst>
                  <a:ext uri="{FF2B5EF4-FFF2-40B4-BE49-F238E27FC236}">
                    <a16:creationId xmlns:a16="http://schemas.microsoft.com/office/drawing/2014/main" id="{90ABDA4D-5B57-436C-AB66-DA0CBC1AE5C8}"/>
                  </a:ext>
                </a:extLst>
              </p:cNvPr>
              <p:cNvGraphicFramePr>
                <a:graphicFrameLocks noChangeAspect="1"/>
              </p:cNvGraphicFramePr>
              <p:nvPr>
                <p:extLst>
                  <p:ext uri="{D42A27DB-BD31-4B8C-83A1-F6EECF244321}">
                    <p14:modId xmlns:p14="http://schemas.microsoft.com/office/powerpoint/2010/main" val="3014484039"/>
                  </p:ext>
                </p:extLst>
              </p:nvPr>
            </p:nvGraphicFramePr>
            <p:xfrm>
              <a:off x="7757160" y="3534834"/>
              <a:ext cx="3048000" cy="1714500"/>
            </p:xfrm>
            <a:graphic>
              <a:graphicData uri="http://schemas.microsoft.com/office/powerpoint/2016/sectionzoom">
                <psez:sectionZm>
                  <psez:sectionZmObj sectionId="{D436CAF9-8299-4606-BD3D-4898C0EF4B7A}">
                    <psez:zmPr id="{35545C9B-F52D-4129-9E28-096B84505AF6}"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p:pic>
            <p:nvPicPr>
              <p:cNvPr id="22" name="Section Zoom 21">
                <a:hlinkClick r:id="rId13" action="ppaction://hlinksldjump"/>
                <a:extLst>
                  <a:ext uri="{FF2B5EF4-FFF2-40B4-BE49-F238E27FC236}">
                    <a16:creationId xmlns:a16="http://schemas.microsoft.com/office/drawing/2014/main" id="{90ABDA4D-5B57-436C-AB66-DA0CBC1AE5C8}"/>
                  </a:ext>
                </a:extLst>
              </p:cNvPr>
              <p:cNvPicPr>
                <a:picLocks noGrp="1" noRot="1" noChangeAspect="1" noMove="1" noResize="1" noEditPoints="1" noAdjustHandles="1" noChangeArrowheads="1" noChangeShapeType="1"/>
              </p:cNvPicPr>
              <p:nvPr/>
            </p:nvPicPr>
            <p:blipFill>
              <a:blip r:embed="rId12"/>
              <a:stretch>
                <a:fillRect/>
              </a:stretch>
            </p:blipFill>
            <p:spPr>
              <a:xfrm>
                <a:off x="7757160" y="3534834"/>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040175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9505-D8B9-4915-A19D-16479C41C266}"/>
              </a:ext>
            </a:extLst>
          </p:cNvPr>
          <p:cNvSpPr>
            <a:spLocks noGrp="1"/>
          </p:cNvSpPr>
          <p:nvPr>
            <p:ph type="title"/>
          </p:nvPr>
        </p:nvSpPr>
        <p:spPr>
          <a:xfrm>
            <a:off x="1097280" y="286603"/>
            <a:ext cx="10058400" cy="1450757"/>
          </a:xfrm>
        </p:spPr>
        <p:txBody>
          <a:bodyPr/>
          <a:lstStyle/>
          <a:p>
            <a:r>
              <a:rPr lang="es-GT"/>
              <a:t>Componentes de la Serie</a:t>
            </a:r>
            <a:endParaRPr lang="es-GT" dirty="0"/>
          </a:p>
        </p:txBody>
      </p:sp>
      <p:pic>
        <p:nvPicPr>
          <p:cNvPr id="4" name="Content Placeholder 3">
            <a:extLst>
              <a:ext uri="{FF2B5EF4-FFF2-40B4-BE49-F238E27FC236}">
                <a16:creationId xmlns:a16="http://schemas.microsoft.com/office/drawing/2014/main" id="{BC99E140-C08D-4F2F-8C7F-1C214C4543C9}"/>
              </a:ext>
            </a:extLst>
          </p:cNvPr>
          <p:cNvPicPr>
            <a:picLocks noGrp="1" noChangeAspect="1"/>
          </p:cNvPicPr>
          <p:nvPr>
            <p:ph idx="1"/>
          </p:nvPr>
        </p:nvPicPr>
        <p:blipFill>
          <a:blip r:embed="rId2"/>
          <a:stretch>
            <a:fillRect/>
          </a:stretch>
        </p:blipFill>
        <p:spPr>
          <a:xfrm>
            <a:off x="3823118" y="1737360"/>
            <a:ext cx="8177529" cy="4498461"/>
          </a:xfrm>
          <a:prstGeom prst="rect">
            <a:avLst/>
          </a:prstGeom>
        </p:spPr>
      </p:pic>
      <p:sp>
        <p:nvSpPr>
          <p:cNvPr id="5" name="TextBox 4">
            <a:extLst>
              <a:ext uri="{FF2B5EF4-FFF2-40B4-BE49-F238E27FC236}">
                <a16:creationId xmlns:a16="http://schemas.microsoft.com/office/drawing/2014/main" id="{0AC4A40A-517A-4702-98DA-E5DFC9410425}"/>
              </a:ext>
            </a:extLst>
          </p:cNvPr>
          <p:cNvSpPr txBox="1"/>
          <p:nvPr/>
        </p:nvSpPr>
        <p:spPr>
          <a:xfrm>
            <a:off x="341376" y="2097024"/>
            <a:ext cx="3279648" cy="1200329"/>
          </a:xfrm>
          <a:prstGeom prst="rect">
            <a:avLst/>
          </a:prstGeom>
          <a:noFill/>
        </p:spPr>
        <p:txBody>
          <a:bodyPr wrap="square" rtlCol="0">
            <a:spAutoFit/>
          </a:bodyPr>
          <a:lstStyle/>
          <a:p>
            <a:r>
              <a:rPr lang="es-GT" dirty="0" err="1"/>
              <a:t>diesel.ts.desc</a:t>
            </a:r>
            <a:r>
              <a:rPr lang="es-GT" dirty="0"/>
              <a:t> &lt;- </a:t>
            </a:r>
            <a:r>
              <a:rPr lang="es-GT" dirty="0" err="1"/>
              <a:t>decompose</a:t>
            </a:r>
            <a:r>
              <a:rPr lang="es-GT" dirty="0"/>
              <a:t>(</a:t>
            </a:r>
            <a:r>
              <a:rPr lang="es-GT" dirty="0" err="1"/>
              <a:t>diesel.ts</a:t>
            </a:r>
            <a:r>
              <a:rPr lang="es-GT" dirty="0"/>
              <a:t>)</a:t>
            </a:r>
          </a:p>
          <a:p>
            <a:endParaRPr lang="es-GT" dirty="0"/>
          </a:p>
          <a:p>
            <a:r>
              <a:rPr lang="es-GT" dirty="0" err="1"/>
              <a:t>plot</a:t>
            </a:r>
            <a:r>
              <a:rPr lang="es-GT" dirty="0"/>
              <a:t>(</a:t>
            </a:r>
            <a:r>
              <a:rPr lang="es-GT" dirty="0" err="1"/>
              <a:t>diesel.ts.desc</a:t>
            </a:r>
            <a:r>
              <a:rPr lang="es-GT" dirty="0"/>
              <a:t>)</a:t>
            </a:r>
          </a:p>
        </p:txBody>
      </p:sp>
    </p:spTree>
    <p:extLst>
      <p:ext uri="{BB962C8B-B14F-4D97-AF65-F5344CB8AC3E}">
        <p14:creationId xmlns:p14="http://schemas.microsoft.com/office/powerpoint/2010/main" val="3987426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E33474-72A6-412F-8E91-6EAEDD834AB5}"/>
              </a:ext>
            </a:extLst>
          </p:cNvPr>
          <p:cNvSpPr>
            <a:spLocks noGrp="1"/>
          </p:cNvSpPr>
          <p:nvPr>
            <p:ph type="title"/>
          </p:nvPr>
        </p:nvSpPr>
        <p:spPr/>
        <p:txBody>
          <a:bodyPr/>
          <a:lstStyle/>
          <a:p>
            <a:r>
              <a:rPr lang="es-GT" dirty="0"/>
              <a:t>Procesos estocásticos y Series de tiempo</a:t>
            </a:r>
          </a:p>
        </p:txBody>
      </p:sp>
      <p:sp>
        <p:nvSpPr>
          <p:cNvPr id="5" name="Text Placeholder 4">
            <a:extLst>
              <a:ext uri="{FF2B5EF4-FFF2-40B4-BE49-F238E27FC236}">
                <a16:creationId xmlns:a16="http://schemas.microsoft.com/office/drawing/2014/main" id="{4B5982EC-3E87-4D08-B1F9-9C9450EECB91}"/>
              </a:ext>
            </a:extLst>
          </p:cNvPr>
          <p:cNvSpPr>
            <a:spLocks noGrp="1"/>
          </p:cNvSpPr>
          <p:nvPr>
            <p:ph type="body" idx="1"/>
          </p:nvPr>
        </p:nvSpPr>
        <p:spPr/>
        <p:txBody>
          <a:bodyPr/>
          <a:lstStyle/>
          <a:p>
            <a:endParaRPr lang="es-GT"/>
          </a:p>
        </p:txBody>
      </p:sp>
    </p:spTree>
    <p:extLst>
      <p:ext uri="{BB962C8B-B14F-4D97-AF65-F5344CB8AC3E}">
        <p14:creationId xmlns:p14="http://schemas.microsoft.com/office/powerpoint/2010/main" val="1041995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58C3-EC1E-4A59-8C18-D0631AFB6159}"/>
              </a:ext>
            </a:extLst>
          </p:cNvPr>
          <p:cNvSpPr>
            <a:spLocks noGrp="1"/>
          </p:cNvSpPr>
          <p:nvPr>
            <p:ph type="title"/>
          </p:nvPr>
        </p:nvSpPr>
        <p:spPr/>
        <p:txBody>
          <a:bodyPr/>
          <a:lstStyle/>
          <a:p>
            <a:r>
              <a:rPr lang="es-GT" dirty="0"/>
              <a:t>Procesos Estocásticos y Series Temporales</a:t>
            </a:r>
          </a:p>
        </p:txBody>
      </p:sp>
      <p:sp>
        <p:nvSpPr>
          <p:cNvPr id="3" name="Content Placeholder 2">
            <a:extLst>
              <a:ext uri="{FF2B5EF4-FFF2-40B4-BE49-F238E27FC236}">
                <a16:creationId xmlns:a16="http://schemas.microsoft.com/office/drawing/2014/main" id="{2C34455C-6B08-4213-A12D-23A1F564E1D0}"/>
              </a:ext>
            </a:extLst>
          </p:cNvPr>
          <p:cNvSpPr>
            <a:spLocks noGrp="1"/>
          </p:cNvSpPr>
          <p:nvPr>
            <p:ph idx="1"/>
          </p:nvPr>
        </p:nvSpPr>
        <p:spPr/>
        <p:txBody>
          <a:bodyPr>
            <a:normAutofit lnSpcReduction="10000"/>
          </a:bodyPr>
          <a:lstStyle/>
          <a:p>
            <a:r>
              <a:rPr lang="es-ES" dirty="0"/>
              <a:t>Un proceso estocástico es una familia de variables aleatorias que, en general, están relacionadas entre sí y siguen una ley de distribución conjunta. Se denota por: </a:t>
            </a:r>
          </a:p>
          <a:p>
            <a:endParaRPr lang="es-ES" dirty="0"/>
          </a:p>
          <a:p>
            <a:endParaRPr lang="es-ES" dirty="0"/>
          </a:p>
          <a:p>
            <a:endParaRPr lang="es-ES" dirty="0"/>
          </a:p>
          <a:p>
            <a:endParaRPr lang="es-ES" dirty="0"/>
          </a:p>
          <a:p>
            <a:r>
              <a:rPr lang="es-ES" dirty="0"/>
              <a:t>Series de tiempo: secuencias de variables aleatorias ordenadas en el tiempo. Si se fija el tiempo, t = t</a:t>
            </a:r>
            <a:r>
              <a:rPr lang="es-ES" baseline="-25000" dirty="0"/>
              <a:t>0</a:t>
            </a:r>
            <a:r>
              <a:rPr lang="es-ES" dirty="0"/>
              <a:t>, se tiene una variable aleatoria determinada de la secuencia, Y</a:t>
            </a:r>
            <a:r>
              <a:rPr lang="es-ES" baseline="-25000" dirty="0"/>
              <a:t>t</a:t>
            </a:r>
            <a:r>
              <a:rPr lang="es-ES" baseline="-50000" dirty="0"/>
              <a:t>0</a:t>
            </a:r>
            <a:r>
              <a:rPr lang="es-ES" dirty="0"/>
              <a:t>(ω), con su distribución de probabilidad univariante.</a:t>
            </a:r>
            <a:endParaRPr lang="es-GT" dirty="0"/>
          </a:p>
        </p:txBody>
      </p:sp>
      <p:pic>
        <p:nvPicPr>
          <p:cNvPr id="4" name="Picture 3">
            <a:extLst>
              <a:ext uri="{FF2B5EF4-FFF2-40B4-BE49-F238E27FC236}">
                <a16:creationId xmlns:a16="http://schemas.microsoft.com/office/drawing/2014/main" id="{9400FD30-2EBC-4DF2-AB90-0298740251A5}"/>
              </a:ext>
            </a:extLst>
          </p:cNvPr>
          <p:cNvPicPr>
            <a:picLocks noChangeAspect="1"/>
          </p:cNvPicPr>
          <p:nvPr/>
        </p:nvPicPr>
        <p:blipFill>
          <a:blip r:embed="rId2"/>
          <a:stretch>
            <a:fillRect/>
          </a:stretch>
        </p:blipFill>
        <p:spPr>
          <a:xfrm>
            <a:off x="1097280" y="2767514"/>
            <a:ext cx="10546333" cy="1322972"/>
          </a:xfrm>
          <a:prstGeom prst="rect">
            <a:avLst/>
          </a:prstGeom>
        </p:spPr>
      </p:pic>
    </p:spTree>
    <p:extLst>
      <p:ext uri="{BB962C8B-B14F-4D97-AF65-F5344CB8AC3E}">
        <p14:creationId xmlns:p14="http://schemas.microsoft.com/office/powerpoint/2010/main" val="2921642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58C3-EC1E-4A59-8C18-D0631AFB6159}"/>
              </a:ext>
            </a:extLst>
          </p:cNvPr>
          <p:cNvSpPr>
            <a:spLocks noGrp="1"/>
          </p:cNvSpPr>
          <p:nvPr>
            <p:ph type="title"/>
          </p:nvPr>
        </p:nvSpPr>
        <p:spPr/>
        <p:txBody>
          <a:bodyPr/>
          <a:lstStyle/>
          <a:p>
            <a:r>
              <a:rPr lang="es-GT" dirty="0"/>
              <a:t>Procesos Estocásticos y Series Temporales</a:t>
            </a:r>
          </a:p>
        </p:txBody>
      </p:sp>
      <p:sp>
        <p:nvSpPr>
          <p:cNvPr id="3" name="Content Placeholder 2">
            <a:extLst>
              <a:ext uri="{FF2B5EF4-FFF2-40B4-BE49-F238E27FC236}">
                <a16:creationId xmlns:a16="http://schemas.microsoft.com/office/drawing/2014/main" id="{2C34455C-6B08-4213-A12D-23A1F564E1D0}"/>
              </a:ext>
            </a:extLst>
          </p:cNvPr>
          <p:cNvSpPr>
            <a:spLocks noGrp="1"/>
          </p:cNvSpPr>
          <p:nvPr>
            <p:ph idx="1"/>
          </p:nvPr>
        </p:nvSpPr>
        <p:spPr/>
        <p:txBody>
          <a:bodyPr>
            <a:normAutofit/>
          </a:bodyPr>
          <a:lstStyle/>
          <a:p>
            <a:r>
              <a:rPr lang="es-ES" dirty="0"/>
              <a:t>En el marco estadístico de los procesos estocásticos, una serie temporal, Y</a:t>
            </a:r>
            <a:r>
              <a:rPr lang="es-ES" baseline="-25000" dirty="0"/>
              <a:t>1</a:t>
            </a:r>
            <a:r>
              <a:rPr lang="es-ES" dirty="0"/>
              <a:t>, Y</a:t>
            </a:r>
            <a:r>
              <a:rPr lang="es-ES" baseline="-25000" dirty="0"/>
              <a:t>2</a:t>
            </a:r>
            <a:r>
              <a:rPr lang="es-ES" dirty="0"/>
              <a:t>, . . . , Y</a:t>
            </a:r>
            <a:r>
              <a:rPr lang="es-ES" baseline="-25000" dirty="0"/>
              <a:t>T</a:t>
            </a:r>
            <a:r>
              <a:rPr lang="es-ES" dirty="0"/>
              <a:t> , se puede interpretar como una realización muestral de un proceso estocástico que se observa únicamente para un número finito de periodos, t = 1, 2, . . . , T.</a:t>
            </a:r>
            <a:endParaRPr lang="es-GT" dirty="0"/>
          </a:p>
        </p:txBody>
      </p:sp>
    </p:spTree>
    <p:extLst>
      <p:ext uri="{BB962C8B-B14F-4D97-AF65-F5344CB8AC3E}">
        <p14:creationId xmlns:p14="http://schemas.microsoft.com/office/powerpoint/2010/main" val="2786837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E548A-3475-4862-B937-87ADA0FDFC66}"/>
              </a:ext>
            </a:extLst>
          </p:cNvPr>
          <p:cNvSpPr>
            <a:spLocks noGrp="1"/>
          </p:cNvSpPr>
          <p:nvPr>
            <p:ph type="title"/>
          </p:nvPr>
        </p:nvSpPr>
        <p:spPr/>
        <p:txBody>
          <a:bodyPr/>
          <a:lstStyle/>
          <a:p>
            <a:r>
              <a:rPr lang="es-GT" dirty="0"/>
              <a:t>Procesos estocásticos estacionarios</a:t>
            </a:r>
          </a:p>
        </p:txBody>
      </p:sp>
      <p:sp>
        <p:nvSpPr>
          <p:cNvPr id="3" name="Content Placeholder 2">
            <a:extLst>
              <a:ext uri="{FF2B5EF4-FFF2-40B4-BE49-F238E27FC236}">
                <a16:creationId xmlns:a16="http://schemas.microsoft.com/office/drawing/2014/main" id="{D9404033-85BC-42D4-BC33-4C1E257A0B43}"/>
              </a:ext>
            </a:extLst>
          </p:cNvPr>
          <p:cNvSpPr>
            <a:spLocks noGrp="1"/>
          </p:cNvSpPr>
          <p:nvPr>
            <p:ph idx="1"/>
          </p:nvPr>
        </p:nvSpPr>
        <p:spPr/>
        <p:txBody>
          <a:bodyPr>
            <a:normAutofit/>
          </a:bodyPr>
          <a:lstStyle/>
          <a:p>
            <a:r>
              <a:rPr lang="es-ES" dirty="0"/>
              <a:t>En el análisis de series temporales el objetivo es utilizar la teoría de procesos estocásticos para determinar qué proceso estocásticos ha sido capaz de generar la serie temporal bajo estudio con el fin de caracterizar el comportamiento de la serie y predecir en el futuro.</a:t>
            </a:r>
          </a:p>
          <a:p>
            <a:endParaRPr lang="es-ES" dirty="0"/>
          </a:p>
          <a:p>
            <a:r>
              <a:rPr lang="es-ES" dirty="0"/>
              <a:t>Si se quieren conseguir métodos de predicción consistentes, no se puede utilizar cualquier tipo de proceso estocástico, sino que es necesario que la estructura probabilística del mismo sea estable en el tiempo</a:t>
            </a:r>
            <a:endParaRPr lang="es-GT" dirty="0"/>
          </a:p>
        </p:txBody>
      </p:sp>
      <p:sp>
        <p:nvSpPr>
          <p:cNvPr id="4" name="TextBox 3">
            <a:extLst>
              <a:ext uri="{FF2B5EF4-FFF2-40B4-BE49-F238E27FC236}">
                <a16:creationId xmlns:a16="http://schemas.microsoft.com/office/drawing/2014/main" id="{8DBFDF4B-F6DF-4B65-BC09-E71F2E629AB1}"/>
              </a:ext>
            </a:extLst>
          </p:cNvPr>
          <p:cNvSpPr txBox="1"/>
          <p:nvPr/>
        </p:nvSpPr>
        <p:spPr>
          <a:xfrm>
            <a:off x="4463717" y="5454248"/>
            <a:ext cx="2971800" cy="523220"/>
          </a:xfrm>
          <a:prstGeom prst="rect">
            <a:avLst/>
          </a:prstGeom>
          <a:noFill/>
        </p:spPr>
        <p:txBody>
          <a:bodyPr wrap="square" rtlCol="0">
            <a:spAutoFit/>
          </a:bodyPr>
          <a:lstStyle/>
          <a:p>
            <a:r>
              <a:rPr lang="es-GT" sz="2800" dirty="0">
                <a:solidFill>
                  <a:srgbClr val="00B050"/>
                </a:solidFill>
              </a:rPr>
              <a:t>ESTACIONARIEDAD</a:t>
            </a:r>
            <a:endParaRPr lang="es-GT" dirty="0">
              <a:solidFill>
                <a:srgbClr val="00B050"/>
              </a:solidFill>
            </a:endParaRPr>
          </a:p>
        </p:txBody>
      </p:sp>
    </p:spTree>
    <p:extLst>
      <p:ext uri="{BB962C8B-B14F-4D97-AF65-F5344CB8AC3E}">
        <p14:creationId xmlns:p14="http://schemas.microsoft.com/office/powerpoint/2010/main" val="51592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098A8-9A69-4F2E-95EA-341C29D52ED8}"/>
              </a:ext>
            </a:extLst>
          </p:cNvPr>
          <p:cNvSpPr>
            <a:spLocks noGrp="1"/>
          </p:cNvSpPr>
          <p:nvPr>
            <p:ph type="title"/>
          </p:nvPr>
        </p:nvSpPr>
        <p:spPr/>
        <p:txBody>
          <a:bodyPr/>
          <a:lstStyle/>
          <a:p>
            <a:r>
              <a:rPr lang="es-GT" dirty="0"/>
              <a:t>Estacionariedad </a:t>
            </a:r>
          </a:p>
        </p:txBody>
      </p:sp>
      <p:sp>
        <p:nvSpPr>
          <p:cNvPr id="3" name="Content Placeholder 2">
            <a:extLst>
              <a:ext uri="{FF2B5EF4-FFF2-40B4-BE49-F238E27FC236}">
                <a16:creationId xmlns:a16="http://schemas.microsoft.com/office/drawing/2014/main" id="{8F7F8A39-9AB1-4543-B547-8DE5E6861700}"/>
              </a:ext>
            </a:extLst>
          </p:cNvPr>
          <p:cNvSpPr>
            <a:spLocks noGrp="1"/>
          </p:cNvSpPr>
          <p:nvPr>
            <p:ph idx="1"/>
          </p:nvPr>
        </p:nvSpPr>
        <p:spPr/>
        <p:txBody>
          <a:bodyPr/>
          <a:lstStyle/>
          <a:p>
            <a:r>
              <a:rPr lang="es-GT" dirty="0"/>
              <a:t>Estacionariedad Estricta:</a:t>
            </a:r>
          </a:p>
          <a:p>
            <a:pPr lvl="1"/>
            <a:r>
              <a:rPr lang="es-ES" dirty="0"/>
              <a:t>Un proceso estocástico, </a:t>
            </a:r>
            <a:r>
              <a:rPr lang="es-ES" dirty="0" err="1"/>
              <a:t>Y</a:t>
            </a:r>
            <a:r>
              <a:rPr lang="es-ES" baseline="-25000" dirty="0" err="1"/>
              <a:t>t</a:t>
            </a:r>
            <a:r>
              <a:rPr lang="es-ES" dirty="0"/>
              <a:t> es estacionario en sentido estricto si y solo si la función de distribución de cualquier conjunto finito de n variables aleatorias del proceso no se altera si se desplaza k periodos en el tiempo.</a:t>
            </a:r>
          </a:p>
          <a:p>
            <a:pPr lvl="1"/>
            <a:endParaRPr lang="es-ES" dirty="0"/>
          </a:p>
          <a:p>
            <a:pPr lvl="1"/>
            <a:endParaRPr lang="es-GT" dirty="0"/>
          </a:p>
        </p:txBody>
      </p:sp>
      <p:pic>
        <p:nvPicPr>
          <p:cNvPr id="4" name="Picture 3">
            <a:extLst>
              <a:ext uri="{FF2B5EF4-FFF2-40B4-BE49-F238E27FC236}">
                <a16:creationId xmlns:a16="http://schemas.microsoft.com/office/drawing/2014/main" id="{3F321F37-BC97-4203-ABEE-CADF90F64B56}"/>
              </a:ext>
            </a:extLst>
          </p:cNvPr>
          <p:cNvPicPr>
            <a:picLocks noChangeAspect="1"/>
          </p:cNvPicPr>
          <p:nvPr/>
        </p:nvPicPr>
        <p:blipFill>
          <a:blip r:embed="rId2"/>
          <a:stretch>
            <a:fillRect/>
          </a:stretch>
        </p:blipFill>
        <p:spPr>
          <a:xfrm>
            <a:off x="1404937" y="3970671"/>
            <a:ext cx="10257380" cy="685550"/>
          </a:xfrm>
          <a:prstGeom prst="rect">
            <a:avLst/>
          </a:prstGeom>
        </p:spPr>
      </p:pic>
    </p:spTree>
    <p:extLst>
      <p:ext uri="{BB962C8B-B14F-4D97-AF65-F5344CB8AC3E}">
        <p14:creationId xmlns:p14="http://schemas.microsoft.com/office/powerpoint/2010/main" val="1420106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098A8-9A69-4F2E-95EA-341C29D52ED8}"/>
              </a:ext>
            </a:extLst>
          </p:cNvPr>
          <p:cNvSpPr>
            <a:spLocks noGrp="1"/>
          </p:cNvSpPr>
          <p:nvPr>
            <p:ph type="title"/>
          </p:nvPr>
        </p:nvSpPr>
        <p:spPr/>
        <p:txBody>
          <a:bodyPr/>
          <a:lstStyle/>
          <a:p>
            <a:r>
              <a:rPr lang="es-GT" dirty="0"/>
              <a:t>Estacionariedad </a:t>
            </a:r>
          </a:p>
        </p:txBody>
      </p:sp>
      <p:sp>
        <p:nvSpPr>
          <p:cNvPr id="3" name="Content Placeholder 2">
            <a:extLst>
              <a:ext uri="{FF2B5EF4-FFF2-40B4-BE49-F238E27FC236}">
                <a16:creationId xmlns:a16="http://schemas.microsoft.com/office/drawing/2014/main" id="{8F7F8A39-9AB1-4543-B547-8DE5E6861700}"/>
              </a:ext>
            </a:extLst>
          </p:cNvPr>
          <p:cNvSpPr>
            <a:spLocks noGrp="1"/>
          </p:cNvSpPr>
          <p:nvPr>
            <p:ph idx="1"/>
          </p:nvPr>
        </p:nvSpPr>
        <p:spPr/>
        <p:txBody>
          <a:bodyPr/>
          <a:lstStyle/>
          <a:p>
            <a:r>
              <a:rPr lang="es-GT" dirty="0"/>
              <a:t>Estacionariedad en covarianza:</a:t>
            </a:r>
          </a:p>
          <a:p>
            <a:pPr lvl="1"/>
            <a:r>
              <a:rPr lang="es-ES" dirty="0"/>
              <a:t>Un proceso estocástico, </a:t>
            </a:r>
            <a:r>
              <a:rPr lang="es-ES" dirty="0" err="1"/>
              <a:t>Y</a:t>
            </a:r>
            <a:r>
              <a:rPr lang="es-ES" baseline="-25000" dirty="0" err="1"/>
              <a:t>t</a:t>
            </a:r>
            <a:r>
              <a:rPr lang="es-ES" dirty="0"/>
              <a:t> , es estacionario en covarianza si y solo si:</a:t>
            </a:r>
          </a:p>
          <a:p>
            <a:pPr marL="658368" lvl="1" indent="-457200">
              <a:buFont typeface="+mj-lt"/>
              <a:buAutoNum type="alphaLcParenR"/>
            </a:pPr>
            <a:r>
              <a:rPr lang="es-ES" dirty="0"/>
              <a:t>Es estacionario en media, es decir, todas las variables aleatorias del proceso tienen la misma media y es finita.</a:t>
            </a:r>
          </a:p>
          <a:p>
            <a:pPr marL="658368" lvl="1" indent="-457200">
              <a:buFont typeface="+mj-lt"/>
              <a:buAutoNum type="alphaLcParenR"/>
            </a:pPr>
            <a:endParaRPr lang="es-ES" dirty="0"/>
          </a:p>
          <a:p>
            <a:pPr marL="658368" lvl="1" indent="-457200">
              <a:buFont typeface="+mj-lt"/>
              <a:buAutoNum type="alphaLcParenR"/>
            </a:pPr>
            <a:endParaRPr lang="es-ES" dirty="0"/>
          </a:p>
          <a:p>
            <a:pPr marL="658368" lvl="1" indent="-457200">
              <a:buFont typeface="+mj-lt"/>
              <a:buAutoNum type="alphaLcParenR"/>
            </a:pPr>
            <a:r>
              <a:rPr lang="es-ES" dirty="0"/>
              <a:t>Todas las variables aleatorias tienen la misma varianza y es finita, es decir, la dispersión en torno a la media constante a lo largo del tiempo es la misma para todas las variables del proceso:</a:t>
            </a:r>
            <a:endParaRPr lang="es-GT" dirty="0"/>
          </a:p>
        </p:txBody>
      </p:sp>
      <p:pic>
        <p:nvPicPr>
          <p:cNvPr id="5" name="Picture 4">
            <a:extLst>
              <a:ext uri="{FF2B5EF4-FFF2-40B4-BE49-F238E27FC236}">
                <a16:creationId xmlns:a16="http://schemas.microsoft.com/office/drawing/2014/main" id="{EFD789FA-EAF7-4C33-90A0-9F8B6CC0FDB8}"/>
              </a:ext>
            </a:extLst>
          </p:cNvPr>
          <p:cNvPicPr>
            <a:picLocks noChangeAspect="1"/>
          </p:cNvPicPr>
          <p:nvPr/>
        </p:nvPicPr>
        <p:blipFill>
          <a:blip r:embed="rId2"/>
          <a:stretch>
            <a:fillRect/>
          </a:stretch>
        </p:blipFill>
        <p:spPr>
          <a:xfrm>
            <a:off x="4608095" y="3423514"/>
            <a:ext cx="2400300" cy="323850"/>
          </a:xfrm>
          <a:prstGeom prst="rect">
            <a:avLst/>
          </a:prstGeom>
        </p:spPr>
      </p:pic>
      <p:pic>
        <p:nvPicPr>
          <p:cNvPr id="6" name="Picture 5">
            <a:extLst>
              <a:ext uri="{FF2B5EF4-FFF2-40B4-BE49-F238E27FC236}">
                <a16:creationId xmlns:a16="http://schemas.microsoft.com/office/drawing/2014/main" id="{D98C0CB4-CB8F-4D90-983A-D5EB8BD3C304}"/>
              </a:ext>
            </a:extLst>
          </p:cNvPr>
          <p:cNvPicPr>
            <a:picLocks noChangeAspect="1"/>
          </p:cNvPicPr>
          <p:nvPr/>
        </p:nvPicPr>
        <p:blipFill>
          <a:blip r:embed="rId3"/>
          <a:stretch>
            <a:fillRect/>
          </a:stretch>
        </p:blipFill>
        <p:spPr>
          <a:xfrm>
            <a:off x="4000500" y="4821765"/>
            <a:ext cx="3615490" cy="419100"/>
          </a:xfrm>
          <a:prstGeom prst="rect">
            <a:avLst/>
          </a:prstGeom>
        </p:spPr>
      </p:pic>
    </p:spTree>
    <p:extLst>
      <p:ext uri="{BB962C8B-B14F-4D97-AF65-F5344CB8AC3E}">
        <p14:creationId xmlns:p14="http://schemas.microsoft.com/office/powerpoint/2010/main" val="2884066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098A8-9A69-4F2E-95EA-341C29D52ED8}"/>
              </a:ext>
            </a:extLst>
          </p:cNvPr>
          <p:cNvSpPr>
            <a:spLocks noGrp="1"/>
          </p:cNvSpPr>
          <p:nvPr>
            <p:ph type="title"/>
          </p:nvPr>
        </p:nvSpPr>
        <p:spPr/>
        <p:txBody>
          <a:bodyPr/>
          <a:lstStyle/>
          <a:p>
            <a:r>
              <a:rPr lang="es-GT" dirty="0"/>
              <a:t>Estacionariedad </a:t>
            </a:r>
          </a:p>
        </p:txBody>
      </p:sp>
      <p:sp>
        <p:nvSpPr>
          <p:cNvPr id="3" name="Content Placeholder 2">
            <a:extLst>
              <a:ext uri="{FF2B5EF4-FFF2-40B4-BE49-F238E27FC236}">
                <a16:creationId xmlns:a16="http://schemas.microsoft.com/office/drawing/2014/main" id="{8F7F8A39-9AB1-4543-B547-8DE5E6861700}"/>
              </a:ext>
            </a:extLst>
          </p:cNvPr>
          <p:cNvSpPr>
            <a:spLocks noGrp="1"/>
          </p:cNvSpPr>
          <p:nvPr>
            <p:ph idx="1"/>
          </p:nvPr>
        </p:nvSpPr>
        <p:spPr/>
        <p:txBody>
          <a:bodyPr/>
          <a:lstStyle/>
          <a:p>
            <a:r>
              <a:rPr lang="es-GT" dirty="0"/>
              <a:t>Estacionariedad en covarianza:</a:t>
            </a:r>
          </a:p>
          <a:p>
            <a:pPr lvl="1"/>
            <a:r>
              <a:rPr lang="es-ES" dirty="0"/>
              <a:t>Un proceso estocástico, </a:t>
            </a:r>
            <a:r>
              <a:rPr lang="es-ES" dirty="0" err="1"/>
              <a:t>Y</a:t>
            </a:r>
            <a:r>
              <a:rPr lang="es-ES" baseline="-25000" dirty="0" err="1"/>
              <a:t>t</a:t>
            </a:r>
            <a:r>
              <a:rPr lang="es-ES" dirty="0"/>
              <a:t> , es estacionario en covarianza si y solo si:</a:t>
            </a:r>
          </a:p>
          <a:p>
            <a:pPr marL="658368" lvl="1" indent="-457200">
              <a:buFont typeface="+mj-lt"/>
              <a:buAutoNum type="alphaLcParenR" startAt="3"/>
            </a:pPr>
            <a:r>
              <a:rPr lang="es-ES" dirty="0"/>
              <a:t>Las autocovarianzas solo dependen del número de periodos de separación entre las variables y no del tiempo, es decir, la covarianza lineal entre dos variables aleatorias del proceso que disten k periodos de tiempo es la misma que existe entre cualesquiera otras dos variables que estén separadas también k periodos, independientemente del momento concreto de tiempo al que estén referidas </a:t>
            </a:r>
          </a:p>
          <a:p>
            <a:pPr lvl="1"/>
            <a:endParaRPr lang="es-GT" dirty="0"/>
          </a:p>
        </p:txBody>
      </p:sp>
      <p:pic>
        <p:nvPicPr>
          <p:cNvPr id="7" name="Picture 6">
            <a:extLst>
              <a:ext uri="{FF2B5EF4-FFF2-40B4-BE49-F238E27FC236}">
                <a16:creationId xmlns:a16="http://schemas.microsoft.com/office/drawing/2014/main" id="{91FE08FE-2004-4B87-962D-3D25BFC7A7EC}"/>
              </a:ext>
            </a:extLst>
          </p:cNvPr>
          <p:cNvPicPr>
            <a:picLocks noChangeAspect="1"/>
          </p:cNvPicPr>
          <p:nvPr/>
        </p:nvPicPr>
        <p:blipFill>
          <a:blip r:embed="rId3"/>
          <a:stretch>
            <a:fillRect/>
          </a:stretch>
        </p:blipFill>
        <p:spPr>
          <a:xfrm>
            <a:off x="2383755" y="4490614"/>
            <a:ext cx="7050837" cy="418270"/>
          </a:xfrm>
          <a:prstGeom prst="rect">
            <a:avLst/>
          </a:prstGeom>
        </p:spPr>
      </p:pic>
    </p:spTree>
    <p:extLst>
      <p:ext uri="{BB962C8B-B14F-4D97-AF65-F5344CB8AC3E}">
        <p14:creationId xmlns:p14="http://schemas.microsoft.com/office/powerpoint/2010/main" val="3326889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E64E-7748-4102-9352-B0E0D0850104}"/>
              </a:ext>
            </a:extLst>
          </p:cNvPr>
          <p:cNvSpPr>
            <a:spLocks noGrp="1"/>
          </p:cNvSpPr>
          <p:nvPr>
            <p:ph type="title"/>
          </p:nvPr>
        </p:nvSpPr>
        <p:spPr/>
        <p:txBody>
          <a:bodyPr/>
          <a:lstStyle/>
          <a:p>
            <a:r>
              <a:rPr lang="es-GT" dirty="0"/>
              <a:t>Coeficiente de Autocorrelación</a:t>
            </a:r>
          </a:p>
        </p:txBody>
      </p:sp>
      <p:sp>
        <p:nvSpPr>
          <p:cNvPr id="3" name="Content Placeholder 2">
            <a:extLst>
              <a:ext uri="{FF2B5EF4-FFF2-40B4-BE49-F238E27FC236}">
                <a16:creationId xmlns:a16="http://schemas.microsoft.com/office/drawing/2014/main" id="{F3D9C760-2A0F-4A34-ABEF-2CE39D6110DB}"/>
              </a:ext>
            </a:extLst>
          </p:cNvPr>
          <p:cNvSpPr>
            <a:spLocks noGrp="1"/>
          </p:cNvSpPr>
          <p:nvPr>
            <p:ph idx="1"/>
          </p:nvPr>
        </p:nvSpPr>
        <p:spPr/>
        <p:txBody>
          <a:bodyPr>
            <a:normAutofit/>
          </a:bodyPr>
          <a:lstStyle/>
          <a:p>
            <a:pPr algn="just"/>
            <a:r>
              <a:rPr lang="es-ES" sz="2400" dirty="0"/>
              <a:t>Un instrumento fundamental a la hora de analizar las propiedades de una serie temporal en términos de la interrelación temporal de sus observaciones.</a:t>
            </a:r>
          </a:p>
          <a:p>
            <a:pPr algn="just"/>
            <a:r>
              <a:rPr lang="es-ES" sz="2400" dirty="0"/>
              <a:t>Mide el grado de asociación lineal que existe entre observaciones separadas k periodos. </a:t>
            </a:r>
          </a:p>
          <a:p>
            <a:pPr algn="just"/>
            <a:r>
              <a:rPr lang="es-ES" sz="2400" dirty="0"/>
              <a:t>Proporcionan mucha información sobre como están relacionadas entre sí las distintas observaciones de una serie temporal, lo que ayudará a construir el modelo apropiado para los datos</a:t>
            </a:r>
            <a:endParaRPr lang="es-GT" sz="2400" dirty="0"/>
          </a:p>
        </p:txBody>
      </p:sp>
    </p:spTree>
    <p:extLst>
      <p:ext uri="{BB962C8B-B14F-4D97-AF65-F5344CB8AC3E}">
        <p14:creationId xmlns:p14="http://schemas.microsoft.com/office/powerpoint/2010/main" val="2735098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EF0E-CAEF-413A-92FA-8B17CAF79804}"/>
              </a:ext>
            </a:extLst>
          </p:cNvPr>
          <p:cNvSpPr>
            <a:spLocks noGrp="1"/>
          </p:cNvSpPr>
          <p:nvPr>
            <p:ph type="title"/>
          </p:nvPr>
        </p:nvSpPr>
        <p:spPr/>
        <p:txBody>
          <a:bodyPr/>
          <a:lstStyle/>
          <a:p>
            <a:r>
              <a:rPr lang="es-GT" dirty="0"/>
              <a:t>Coeficiente de correlación</a:t>
            </a:r>
          </a:p>
        </p:txBody>
      </p:sp>
      <p:sp>
        <p:nvSpPr>
          <p:cNvPr id="3" name="Content Placeholder 2">
            <a:extLst>
              <a:ext uri="{FF2B5EF4-FFF2-40B4-BE49-F238E27FC236}">
                <a16:creationId xmlns:a16="http://schemas.microsoft.com/office/drawing/2014/main" id="{8B099279-7350-409F-B9DC-C24B66699425}"/>
              </a:ext>
            </a:extLst>
          </p:cNvPr>
          <p:cNvSpPr>
            <a:spLocks noGrp="1"/>
          </p:cNvSpPr>
          <p:nvPr>
            <p:ph idx="1"/>
          </p:nvPr>
        </p:nvSpPr>
        <p:spPr/>
        <p:txBody>
          <a:bodyPr>
            <a:normAutofit/>
          </a:bodyPr>
          <a:lstStyle/>
          <a:p>
            <a:r>
              <a:rPr lang="el-GR" sz="2800" dirty="0">
                <a:latin typeface="Cambria Math" panose="02040503050406030204" pitchFamily="18" charset="0"/>
                <a:ea typeface="Cambria Math" panose="02040503050406030204" pitchFamily="18" charset="0"/>
              </a:rPr>
              <a:t>ρ</a:t>
            </a:r>
            <a:r>
              <a:rPr lang="es-GT" sz="2800" baseline="-25000" dirty="0" err="1"/>
              <a:t>xy</a:t>
            </a:r>
            <a:r>
              <a:rPr lang="es-GT" sz="2800" dirty="0"/>
              <a:t> = 0 No hay correlación</a:t>
            </a:r>
          </a:p>
          <a:p>
            <a:r>
              <a:rPr lang="el-GR" sz="2800" dirty="0">
                <a:latin typeface="Cambria Math" panose="02040503050406030204" pitchFamily="18" charset="0"/>
                <a:ea typeface="Cambria Math" panose="02040503050406030204" pitchFamily="18" charset="0"/>
              </a:rPr>
              <a:t>ρ</a:t>
            </a:r>
            <a:r>
              <a:rPr lang="es-GT" sz="2800" baseline="-25000" dirty="0" err="1"/>
              <a:t>xy</a:t>
            </a:r>
            <a:r>
              <a:rPr lang="es-GT" sz="2800" dirty="0"/>
              <a:t> &gt; 0 Correlación Positiva</a:t>
            </a:r>
          </a:p>
          <a:p>
            <a:r>
              <a:rPr lang="el-GR" sz="2800" dirty="0">
                <a:latin typeface="Cambria Math" panose="02040503050406030204" pitchFamily="18" charset="0"/>
                <a:ea typeface="Cambria Math" panose="02040503050406030204" pitchFamily="18" charset="0"/>
              </a:rPr>
              <a:t>ρ</a:t>
            </a:r>
            <a:r>
              <a:rPr lang="es-GT" sz="2800" baseline="-25000" dirty="0" err="1"/>
              <a:t>xy</a:t>
            </a:r>
            <a:r>
              <a:rPr lang="es-GT" sz="2800" dirty="0"/>
              <a:t> &lt; 0 Correlación Negativa</a:t>
            </a:r>
          </a:p>
        </p:txBody>
      </p:sp>
      <p:pic>
        <p:nvPicPr>
          <p:cNvPr id="5" name="Picture 4">
            <a:extLst>
              <a:ext uri="{FF2B5EF4-FFF2-40B4-BE49-F238E27FC236}">
                <a16:creationId xmlns:a16="http://schemas.microsoft.com/office/drawing/2014/main" id="{5C634DED-1A5E-4472-A750-3546B1BE8B16}"/>
              </a:ext>
            </a:extLst>
          </p:cNvPr>
          <p:cNvPicPr>
            <a:picLocks noChangeAspect="1"/>
          </p:cNvPicPr>
          <p:nvPr/>
        </p:nvPicPr>
        <p:blipFill>
          <a:blip r:embed="rId2"/>
          <a:stretch>
            <a:fillRect/>
          </a:stretch>
        </p:blipFill>
        <p:spPr>
          <a:xfrm>
            <a:off x="6650453" y="1989009"/>
            <a:ext cx="4303631" cy="1704685"/>
          </a:xfrm>
          <a:prstGeom prst="rect">
            <a:avLst/>
          </a:prstGeom>
        </p:spPr>
      </p:pic>
      <p:pic>
        <p:nvPicPr>
          <p:cNvPr id="6" name="Picture 5">
            <a:extLst>
              <a:ext uri="{FF2B5EF4-FFF2-40B4-BE49-F238E27FC236}">
                <a16:creationId xmlns:a16="http://schemas.microsoft.com/office/drawing/2014/main" id="{76A2792C-2463-49E4-B1B3-6CEA09E7E49E}"/>
              </a:ext>
            </a:extLst>
          </p:cNvPr>
          <p:cNvPicPr>
            <a:picLocks noChangeAspect="1"/>
          </p:cNvPicPr>
          <p:nvPr/>
        </p:nvPicPr>
        <p:blipFill>
          <a:blip r:embed="rId3"/>
          <a:stretch>
            <a:fillRect/>
          </a:stretch>
        </p:blipFill>
        <p:spPr>
          <a:xfrm>
            <a:off x="4160316" y="4539915"/>
            <a:ext cx="3512724" cy="573506"/>
          </a:xfrm>
          <a:prstGeom prst="rect">
            <a:avLst/>
          </a:prstGeom>
        </p:spPr>
      </p:pic>
    </p:spTree>
    <p:extLst>
      <p:ext uri="{BB962C8B-B14F-4D97-AF65-F5344CB8AC3E}">
        <p14:creationId xmlns:p14="http://schemas.microsoft.com/office/powerpoint/2010/main" val="1316967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00A18-9B62-4ED1-B4E4-DFA85C54F014}"/>
              </a:ext>
            </a:extLst>
          </p:cNvPr>
          <p:cNvSpPr>
            <a:spLocks noGrp="1"/>
          </p:cNvSpPr>
          <p:nvPr>
            <p:ph type="title"/>
          </p:nvPr>
        </p:nvSpPr>
        <p:spPr/>
        <p:txBody>
          <a:bodyPr/>
          <a:lstStyle/>
          <a:p>
            <a:r>
              <a:rPr lang="es-GT" dirty="0"/>
              <a:t>Series de Tiempo</a:t>
            </a:r>
          </a:p>
        </p:txBody>
      </p:sp>
      <p:sp>
        <p:nvSpPr>
          <p:cNvPr id="3" name="Text Placeholder 2">
            <a:extLst>
              <a:ext uri="{FF2B5EF4-FFF2-40B4-BE49-F238E27FC236}">
                <a16:creationId xmlns:a16="http://schemas.microsoft.com/office/drawing/2014/main" id="{D73BC10A-844A-4478-8B4C-ABF27A004E96}"/>
              </a:ext>
            </a:extLst>
          </p:cNvPr>
          <p:cNvSpPr>
            <a:spLocks noGrp="1"/>
          </p:cNvSpPr>
          <p:nvPr>
            <p:ph type="body" idx="1"/>
          </p:nvPr>
        </p:nvSpPr>
        <p:spPr/>
        <p:txBody>
          <a:bodyPr/>
          <a:lstStyle/>
          <a:p>
            <a:endParaRPr lang="es-GT"/>
          </a:p>
        </p:txBody>
      </p:sp>
    </p:spTree>
    <p:extLst>
      <p:ext uri="{BB962C8B-B14F-4D97-AF65-F5344CB8AC3E}">
        <p14:creationId xmlns:p14="http://schemas.microsoft.com/office/powerpoint/2010/main" val="1335887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59330-7AA7-40C6-BD8E-C3AE93F77D48}"/>
              </a:ext>
            </a:extLst>
          </p:cNvPr>
          <p:cNvSpPr>
            <a:spLocks noGrp="1"/>
          </p:cNvSpPr>
          <p:nvPr>
            <p:ph type="title"/>
          </p:nvPr>
        </p:nvSpPr>
        <p:spPr/>
        <p:txBody>
          <a:bodyPr/>
          <a:lstStyle/>
          <a:p>
            <a:r>
              <a:rPr lang="es-GT" dirty="0"/>
              <a:t>Coeficiente de correlación Poblacional</a:t>
            </a:r>
          </a:p>
        </p:txBody>
      </p:sp>
      <p:sp>
        <p:nvSpPr>
          <p:cNvPr id="3" name="Content Placeholder 2">
            <a:extLst>
              <a:ext uri="{FF2B5EF4-FFF2-40B4-BE49-F238E27FC236}">
                <a16:creationId xmlns:a16="http://schemas.microsoft.com/office/drawing/2014/main" id="{E84DDF12-55E2-4C23-83BC-08F7AC4F2E71}"/>
              </a:ext>
            </a:extLst>
          </p:cNvPr>
          <p:cNvSpPr>
            <a:spLocks noGrp="1"/>
          </p:cNvSpPr>
          <p:nvPr>
            <p:ph idx="1"/>
          </p:nvPr>
        </p:nvSpPr>
        <p:spPr/>
        <p:txBody>
          <a:bodyPr/>
          <a:lstStyle/>
          <a:p>
            <a:r>
              <a:rPr lang="es-GT" dirty="0"/>
              <a:t>Una vez que se tiene una muestra de las variables </a:t>
            </a:r>
            <a:r>
              <a:rPr lang="es-GT" i="1" dirty="0"/>
              <a:t>x </a:t>
            </a:r>
            <a:r>
              <a:rPr lang="es-GT" dirty="0"/>
              <a:t>y </a:t>
            </a:r>
            <a:r>
              <a:rPr lang="es-GT" i="1" dirty="0" err="1"/>
              <a:t>y</a:t>
            </a:r>
            <a:r>
              <a:rPr lang="es-GT" dirty="0"/>
              <a:t> se puede estimar el coeficiente poblacional mediante su correspondiente coeficiente muestral</a:t>
            </a:r>
          </a:p>
        </p:txBody>
      </p:sp>
      <p:pic>
        <p:nvPicPr>
          <p:cNvPr id="6" name="Picture 5">
            <a:extLst>
              <a:ext uri="{FF2B5EF4-FFF2-40B4-BE49-F238E27FC236}">
                <a16:creationId xmlns:a16="http://schemas.microsoft.com/office/drawing/2014/main" id="{097F69FF-C334-4C13-9B23-BF9CBD481F43}"/>
              </a:ext>
            </a:extLst>
          </p:cNvPr>
          <p:cNvPicPr>
            <a:picLocks noChangeAspect="1"/>
          </p:cNvPicPr>
          <p:nvPr/>
        </p:nvPicPr>
        <p:blipFill>
          <a:blip r:embed="rId2"/>
          <a:stretch>
            <a:fillRect/>
          </a:stretch>
        </p:blipFill>
        <p:spPr>
          <a:xfrm>
            <a:off x="3631029" y="2990639"/>
            <a:ext cx="4414065" cy="2194972"/>
          </a:xfrm>
          <a:prstGeom prst="rect">
            <a:avLst/>
          </a:prstGeom>
        </p:spPr>
      </p:pic>
    </p:spTree>
    <p:extLst>
      <p:ext uri="{BB962C8B-B14F-4D97-AF65-F5344CB8AC3E}">
        <p14:creationId xmlns:p14="http://schemas.microsoft.com/office/powerpoint/2010/main" val="3160697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B95AB-70DC-4B1F-9714-AEBF3EFE8A60}"/>
              </a:ext>
            </a:extLst>
          </p:cNvPr>
          <p:cNvSpPr>
            <a:spLocks noGrp="1"/>
          </p:cNvSpPr>
          <p:nvPr>
            <p:ph type="title"/>
          </p:nvPr>
        </p:nvSpPr>
        <p:spPr/>
        <p:txBody>
          <a:bodyPr/>
          <a:lstStyle/>
          <a:p>
            <a:r>
              <a:rPr lang="es-GT" dirty="0"/>
              <a:t>Coeficiente de Correlación en Series de Tiempo</a:t>
            </a:r>
          </a:p>
        </p:txBody>
      </p:sp>
      <p:sp>
        <p:nvSpPr>
          <p:cNvPr id="3" name="Content Placeholder 2">
            <a:extLst>
              <a:ext uri="{FF2B5EF4-FFF2-40B4-BE49-F238E27FC236}">
                <a16:creationId xmlns:a16="http://schemas.microsoft.com/office/drawing/2014/main" id="{757DCF67-2288-42AE-A8C3-EA06229E5AF4}"/>
              </a:ext>
            </a:extLst>
          </p:cNvPr>
          <p:cNvSpPr>
            <a:spLocks noGrp="1"/>
          </p:cNvSpPr>
          <p:nvPr>
            <p:ph idx="1"/>
          </p:nvPr>
        </p:nvSpPr>
        <p:spPr/>
        <p:txBody>
          <a:bodyPr/>
          <a:lstStyle/>
          <a:p>
            <a:r>
              <a:rPr lang="es-ES" dirty="0"/>
              <a:t>El coeficiente de correlación se puede utilizar para analizar la estructura de correlación existente entre las observaciones de una serie temporal </a:t>
            </a:r>
            <a:r>
              <a:rPr lang="es-ES" dirty="0" err="1"/>
              <a:t>Y</a:t>
            </a:r>
            <a:r>
              <a:rPr lang="es-ES" baseline="-25000" dirty="0" err="1"/>
              <a:t>t</a:t>
            </a:r>
            <a:r>
              <a:rPr lang="es-ES" dirty="0"/>
              <a:t>.</a:t>
            </a:r>
          </a:p>
          <a:p>
            <a:r>
              <a:rPr lang="es-ES" dirty="0"/>
              <a:t>Si tenemos T observaciones Y</a:t>
            </a:r>
            <a:r>
              <a:rPr lang="es-ES" baseline="-25000" dirty="0"/>
              <a:t>1</a:t>
            </a:r>
            <a:r>
              <a:rPr lang="es-ES" dirty="0"/>
              <a:t>, …, Y</a:t>
            </a:r>
            <a:r>
              <a:rPr lang="es-ES" baseline="-25000" dirty="0"/>
              <a:t>T</a:t>
            </a:r>
            <a:r>
              <a:rPr lang="es-ES" dirty="0"/>
              <a:t>, podemos crear (T−1) pares de observaciones (Y</a:t>
            </a:r>
            <a:r>
              <a:rPr lang="es-ES" baseline="-25000" dirty="0"/>
              <a:t>1</a:t>
            </a:r>
            <a:r>
              <a:rPr lang="es-ES" dirty="0"/>
              <a:t>, Y</a:t>
            </a:r>
            <a:r>
              <a:rPr lang="es-ES" baseline="-25000" dirty="0"/>
              <a:t>2</a:t>
            </a:r>
            <a:r>
              <a:rPr lang="es-ES" dirty="0"/>
              <a:t>), …, (Y</a:t>
            </a:r>
            <a:r>
              <a:rPr lang="es-ES" baseline="-25000" dirty="0"/>
              <a:t>T−1</a:t>
            </a:r>
            <a:r>
              <a:rPr lang="es-ES" dirty="0"/>
              <a:t>, Y</a:t>
            </a:r>
            <a:r>
              <a:rPr lang="es-ES" baseline="-25000" dirty="0"/>
              <a:t>T</a:t>
            </a:r>
            <a:r>
              <a:rPr lang="es-ES" dirty="0"/>
              <a:t>) . Si consideramos Y</a:t>
            </a:r>
            <a:r>
              <a:rPr lang="es-ES" baseline="-25000" dirty="0"/>
              <a:t>1</a:t>
            </a:r>
            <a:r>
              <a:rPr lang="es-ES" dirty="0"/>
              <a:t>, …, Y</a:t>
            </a:r>
            <a:r>
              <a:rPr lang="es-ES" baseline="-25000" dirty="0"/>
              <a:t>T−1 </a:t>
            </a:r>
            <a:r>
              <a:rPr lang="es-ES" dirty="0"/>
              <a:t>como una variable y Y</a:t>
            </a:r>
            <a:r>
              <a:rPr lang="es-ES" baseline="-25000" dirty="0"/>
              <a:t>2</a:t>
            </a:r>
            <a:r>
              <a:rPr lang="es-ES" dirty="0"/>
              <a:t>, …, Y</a:t>
            </a:r>
            <a:r>
              <a:rPr lang="es-ES" baseline="-25000" dirty="0"/>
              <a:t>T</a:t>
            </a:r>
            <a:r>
              <a:rPr lang="es-ES" dirty="0"/>
              <a:t> como otra, podemos definir la correlación entre ambas variables </a:t>
            </a:r>
            <a:r>
              <a:rPr lang="es-ES" dirty="0" err="1"/>
              <a:t>Y</a:t>
            </a:r>
            <a:r>
              <a:rPr lang="es-ES" baseline="-25000" dirty="0" err="1"/>
              <a:t>t</a:t>
            </a:r>
            <a:r>
              <a:rPr lang="es-ES" dirty="0"/>
              <a:t>, Y</a:t>
            </a:r>
            <a:r>
              <a:rPr lang="es-ES" baseline="-25000" dirty="0"/>
              <a:t>t+1</a:t>
            </a:r>
            <a:r>
              <a:rPr lang="es-ES" dirty="0"/>
              <a:t>:</a:t>
            </a:r>
            <a:endParaRPr lang="es-GT" dirty="0"/>
          </a:p>
        </p:txBody>
      </p:sp>
      <p:pic>
        <p:nvPicPr>
          <p:cNvPr id="4" name="Picture 3">
            <a:extLst>
              <a:ext uri="{FF2B5EF4-FFF2-40B4-BE49-F238E27FC236}">
                <a16:creationId xmlns:a16="http://schemas.microsoft.com/office/drawing/2014/main" id="{BFB08C20-5CD5-48CF-8FD9-05CE6EADD1F1}"/>
              </a:ext>
            </a:extLst>
          </p:cNvPr>
          <p:cNvPicPr>
            <a:picLocks noChangeAspect="1"/>
          </p:cNvPicPr>
          <p:nvPr/>
        </p:nvPicPr>
        <p:blipFill>
          <a:blip r:embed="rId3"/>
          <a:stretch>
            <a:fillRect/>
          </a:stretch>
        </p:blipFill>
        <p:spPr>
          <a:xfrm>
            <a:off x="1287379" y="4073291"/>
            <a:ext cx="5627270" cy="1904177"/>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969B985-3C1C-4C04-AEBA-68D6FEA7E579}"/>
                  </a:ext>
                </a:extLst>
              </p:cNvPr>
              <p:cNvSpPr txBox="1"/>
              <p:nvPr/>
            </p:nvSpPr>
            <p:spPr>
              <a:xfrm>
                <a:off x="7615989" y="4857654"/>
                <a:ext cx="4235115" cy="13942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ES" sz="2000" dirty="0"/>
                  <a:t>donde </a:t>
                </a:r>
                <a14:m>
                  <m:oMath xmlns:m="http://schemas.openxmlformats.org/officeDocument/2006/math">
                    <m:sSub>
                      <m:sSubPr>
                        <m:ctrlPr>
                          <a:rPr lang="es-ES" sz="2000" i="1" dirty="0" smtClean="0">
                            <a:latin typeface="Cambria Math" panose="02040503050406030204" pitchFamily="18" charset="0"/>
                          </a:rPr>
                        </m:ctrlPr>
                      </m:sSubPr>
                      <m:e>
                        <m:acc>
                          <m:accPr>
                            <m:chr m:val="̅"/>
                            <m:ctrlPr>
                              <a:rPr lang="es-ES" sz="2000" i="1" dirty="0" smtClean="0">
                                <a:latin typeface="Cambria Math" panose="02040503050406030204" pitchFamily="18" charset="0"/>
                              </a:rPr>
                            </m:ctrlPr>
                          </m:accPr>
                          <m:e>
                            <m:r>
                              <a:rPr lang="es-GT" sz="2000" b="0" i="1" dirty="0" smtClean="0">
                                <a:latin typeface="Cambria Math" panose="02040503050406030204" pitchFamily="18" charset="0"/>
                              </a:rPr>
                              <m:t>𝑌</m:t>
                            </m:r>
                          </m:e>
                        </m:acc>
                      </m:e>
                      <m:sub>
                        <m:r>
                          <a:rPr lang="es-GT" sz="2000" b="0" i="1" dirty="0" smtClean="0">
                            <a:latin typeface="Cambria Math" panose="02040503050406030204" pitchFamily="18" charset="0"/>
                          </a:rPr>
                          <m:t>(1)</m:t>
                        </m:r>
                      </m:sub>
                    </m:sSub>
                  </m:oMath>
                </a14:m>
                <a:r>
                  <a:rPr lang="es-ES" sz="2000" dirty="0"/>
                  <a:t>es la media muestral de las T−1 primeras observaciones e </a:t>
                </a:r>
                <a14:m>
                  <m:oMath xmlns:m="http://schemas.openxmlformats.org/officeDocument/2006/math">
                    <m:sSub>
                      <m:sSubPr>
                        <m:ctrlPr>
                          <a:rPr lang="es-ES" sz="2000" i="1" dirty="0">
                            <a:latin typeface="Cambria Math" panose="02040503050406030204" pitchFamily="18" charset="0"/>
                          </a:rPr>
                        </m:ctrlPr>
                      </m:sSubPr>
                      <m:e>
                        <m:acc>
                          <m:accPr>
                            <m:chr m:val="̅"/>
                            <m:ctrlPr>
                              <a:rPr lang="es-ES" sz="2000" i="1" dirty="0">
                                <a:latin typeface="Cambria Math" panose="02040503050406030204" pitchFamily="18" charset="0"/>
                              </a:rPr>
                            </m:ctrlPr>
                          </m:accPr>
                          <m:e>
                            <m:r>
                              <a:rPr lang="es-GT" sz="2000" i="1" dirty="0">
                                <a:latin typeface="Cambria Math" panose="02040503050406030204" pitchFamily="18" charset="0"/>
                              </a:rPr>
                              <m:t>𝑌</m:t>
                            </m:r>
                          </m:e>
                        </m:acc>
                      </m:e>
                      <m:sub>
                        <m:r>
                          <a:rPr lang="es-GT" sz="2000" i="1" dirty="0">
                            <a:latin typeface="Cambria Math" panose="02040503050406030204" pitchFamily="18" charset="0"/>
                          </a:rPr>
                          <m:t>(</m:t>
                        </m:r>
                        <m:r>
                          <a:rPr lang="es-GT" sz="2000" b="0" i="1" dirty="0" smtClean="0">
                            <a:latin typeface="Cambria Math" panose="02040503050406030204" pitchFamily="18" charset="0"/>
                          </a:rPr>
                          <m:t>2</m:t>
                        </m:r>
                        <m:r>
                          <a:rPr lang="es-GT" sz="2000" i="1" dirty="0">
                            <a:latin typeface="Cambria Math" panose="02040503050406030204" pitchFamily="18" charset="0"/>
                          </a:rPr>
                          <m:t>)</m:t>
                        </m:r>
                      </m:sub>
                    </m:sSub>
                  </m:oMath>
                </a14:m>
                <a:r>
                  <a:rPr lang="es-ES" sz="2000" baseline="-25000" dirty="0"/>
                  <a:t> </a:t>
                </a:r>
                <a:r>
                  <a:rPr lang="es-ES" sz="2000" dirty="0"/>
                  <a:t>es la media muestral de las T − 1 últimas observaciones.</a:t>
                </a:r>
                <a:endParaRPr lang="es-GT" sz="2000" dirty="0"/>
              </a:p>
            </p:txBody>
          </p:sp>
        </mc:Choice>
        <mc:Fallback>
          <p:sp>
            <p:nvSpPr>
              <p:cNvPr id="5" name="TextBox 4">
                <a:extLst>
                  <a:ext uri="{FF2B5EF4-FFF2-40B4-BE49-F238E27FC236}">
                    <a16:creationId xmlns:a16="http://schemas.microsoft.com/office/drawing/2014/main" id="{7969B985-3C1C-4C04-AEBA-68D6FEA7E579}"/>
                  </a:ext>
                </a:extLst>
              </p:cNvPr>
              <p:cNvSpPr txBox="1">
                <a:spLocks noRot="1" noChangeAspect="1" noMove="1" noResize="1" noEditPoints="1" noAdjustHandles="1" noChangeArrowheads="1" noChangeShapeType="1" noTextEdit="1"/>
              </p:cNvSpPr>
              <p:nvPr/>
            </p:nvSpPr>
            <p:spPr>
              <a:xfrm>
                <a:off x="7615989" y="4857654"/>
                <a:ext cx="4235115" cy="1394228"/>
              </a:xfrm>
              <a:prstGeom prst="rect">
                <a:avLst/>
              </a:prstGeom>
              <a:blipFill>
                <a:blip r:embed="rId4"/>
                <a:stretch>
                  <a:fillRect l="-1289" t="-1293" r="-1289" b="-6034"/>
                </a:stretch>
              </a:blipFill>
            </p:spPr>
            <p:txBody>
              <a:bodyPr/>
              <a:lstStyle/>
              <a:p>
                <a:r>
                  <a:rPr lang="es-GT">
                    <a:noFill/>
                  </a:rPr>
                  <a:t> </a:t>
                </a:r>
              </a:p>
            </p:txBody>
          </p:sp>
        </mc:Fallback>
      </mc:AlternateContent>
    </p:spTree>
    <p:extLst>
      <p:ext uri="{BB962C8B-B14F-4D97-AF65-F5344CB8AC3E}">
        <p14:creationId xmlns:p14="http://schemas.microsoft.com/office/powerpoint/2010/main" val="2720278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49CA8-0562-4B4F-B9BD-73C4445C3C23}"/>
              </a:ext>
            </a:extLst>
          </p:cNvPr>
          <p:cNvSpPr>
            <a:spLocks noGrp="1"/>
          </p:cNvSpPr>
          <p:nvPr>
            <p:ph type="title"/>
          </p:nvPr>
        </p:nvSpPr>
        <p:spPr/>
        <p:txBody>
          <a:bodyPr/>
          <a:lstStyle/>
          <a:p>
            <a:r>
              <a:rPr lang="es-GT" dirty="0"/>
              <a:t>Coeficiente de Correlación en Series de Tiempo</a:t>
            </a:r>
          </a:p>
        </p:txBody>
      </p:sp>
      <p:sp>
        <p:nvSpPr>
          <p:cNvPr id="3" name="Content Placeholder 2">
            <a:extLst>
              <a:ext uri="{FF2B5EF4-FFF2-40B4-BE49-F238E27FC236}">
                <a16:creationId xmlns:a16="http://schemas.microsoft.com/office/drawing/2014/main" id="{68C7FE33-E66E-40AF-B1AF-962B7DBD51A5}"/>
              </a:ext>
            </a:extLst>
          </p:cNvPr>
          <p:cNvSpPr>
            <a:spLocks noGrp="1"/>
          </p:cNvSpPr>
          <p:nvPr>
            <p:ph idx="1"/>
          </p:nvPr>
        </p:nvSpPr>
        <p:spPr/>
        <p:txBody>
          <a:bodyPr/>
          <a:lstStyle/>
          <a:p>
            <a:r>
              <a:rPr lang="es-GT" dirty="0"/>
              <a:t>La fórmula se suele aproximar a:</a:t>
            </a:r>
          </a:p>
          <a:p>
            <a:endParaRPr lang="es-GT" dirty="0"/>
          </a:p>
        </p:txBody>
      </p:sp>
      <p:pic>
        <p:nvPicPr>
          <p:cNvPr id="4" name="Picture 3">
            <a:extLst>
              <a:ext uri="{FF2B5EF4-FFF2-40B4-BE49-F238E27FC236}">
                <a16:creationId xmlns:a16="http://schemas.microsoft.com/office/drawing/2014/main" id="{E20CCC5C-27AE-4008-A44A-0B3CCFC458CB}"/>
              </a:ext>
            </a:extLst>
          </p:cNvPr>
          <p:cNvPicPr>
            <a:picLocks noChangeAspect="1"/>
          </p:cNvPicPr>
          <p:nvPr/>
        </p:nvPicPr>
        <p:blipFill>
          <a:blip r:embed="rId2"/>
          <a:stretch>
            <a:fillRect/>
          </a:stretch>
        </p:blipFill>
        <p:spPr>
          <a:xfrm>
            <a:off x="3830053" y="2772165"/>
            <a:ext cx="3710181" cy="2016403"/>
          </a:xfrm>
          <a:prstGeom prst="rect">
            <a:avLst/>
          </a:prstGeom>
        </p:spPr>
      </p:pic>
    </p:spTree>
    <p:extLst>
      <p:ext uri="{BB962C8B-B14F-4D97-AF65-F5344CB8AC3E}">
        <p14:creationId xmlns:p14="http://schemas.microsoft.com/office/powerpoint/2010/main" val="1730933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49CA8-0562-4B4F-B9BD-73C4445C3C23}"/>
              </a:ext>
            </a:extLst>
          </p:cNvPr>
          <p:cNvSpPr>
            <a:spLocks noGrp="1"/>
          </p:cNvSpPr>
          <p:nvPr>
            <p:ph type="title"/>
          </p:nvPr>
        </p:nvSpPr>
        <p:spPr/>
        <p:txBody>
          <a:bodyPr/>
          <a:lstStyle/>
          <a:p>
            <a:r>
              <a:rPr lang="es-GT" dirty="0"/>
              <a:t>Coeficiente de Correlación en Series de Tiempo</a:t>
            </a:r>
          </a:p>
        </p:txBody>
      </p:sp>
      <p:sp>
        <p:nvSpPr>
          <p:cNvPr id="3" name="Content Placeholder 2">
            <a:extLst>
              <a:ext uri="{FF2B5EF4-FFF2-40B4-BE49-F238E27FC236}">
                <a16:creationId xmlns:a16="http://schemas.microsoft.com/office/drawing/2014/main" id="{68C7FE33-E66E-40AF-B1AF-962B7DBD51A5}"/>
              </a:ext>
            </a:extLst>
          </p:cNvPr>
          <p:cNvSpPr>
            <a:spLocks noGrp="1"/>
          </p:cNvSpPr>
          <p:nvPr>
            <p:ph idx="1"/>
          </p:nvPr>
        </p:nvSpPr>
        <p:spPr/>
        <p:txBody>
          <a:bodyPr/>
          <a:lstStyle/>
          <a:p>
            <a:r>
              <a:rPr lang="es-GT" dirty="0"/>
              <a:t>Coeficiente de correlación simple o  coeficiente de correlación serial o coeficiente de autocorrelación de primer orden.</a:t>
            </a:r>
          </a:p>
          <a:p>
            <a:pPr lvl="1"/>
            <a:r>
              <a:rPr lang="es-GT" dirty="0"/>
              <a:t>Mide la correlación, grado de asociación lineal entre observaciones sucesivas.</a:t>
            </a:r>
          </a:p>
          <a:p>
            <a:endParaRPr lang="es-GT" dirty="0"/>
          </a:p>
        </p:txBody>
      </p:sp>
      <p:pic>
        <p:nvPicPr>
          <p:cNvPr id="5" name="Picture 4">
            <a:extLst>
              <a:ext uri="{FF2B5EF4-FFF2-40B4-BE49-F238E27FC236}">
                <a16:creationId xmlns:a16="http://schemas.microsoft.com/office/drawing/2014/main" id="{7D7F4A80-D37D-4A4A-8E4C-3FD1CA3D495F}"/>
              </a:ext>
            </a:extLst>
          </p:cNvPr>
          <p:cNvPicPr>
            <a:picLocks noChangeAspect="1"/>
          </p:cNvPicPr>
          <p:nvPr/>
        </p:nvPicPr>
        <p:blipFill>
          <a:blip r:embed="rId2"/>
          <a:stretch>
            <a:fillRect/>
          </a:stretch>
        </p:blipFill>
        <p:spPr>
          <a:xfrm>
            <a:off x="3508984" y="3154859"/>
            <a:ext cx="4596516" cy="2199194"/>
          </a:xfrm>
          <a:prstGeom prst="rect">
            <a:avLst/>
          </a:prstGeom>
        </p:spPr>
      </p:pic>
    </p:spTree>
    <p:extLst>
      <p:ext uri="{BB962C8B-B14F-4D97-AF65-F5344CB8AC3E}">
        <p14:creationId xmlns:p14="http://schemas.microsoft.com/office/powerpoint/2010/main" val="4212140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49CA8-0562-4B4F-B9BD-73C4445C3C23}"/>
              </a:ext>
            </a:extLst>
          </p:cNvPr>
          <p:cNvSpPr>
            <a:spLocks noGrp="1"/>
          </p:cNvSpPr>
          <p:nvPr>
            <p:ph type="title"/>
          </p:nvPr>
        </p:nvSpPr>
        <p:spPr/>
        <p:txBody>
          <a:bodyPr/>
          <a:lstStyle/>
          <a:p>
            <a:r>
              <a:rPr lang="es-GT" dirty="0"/>
              <a:t>Coeficiente de Correlación en Series de Tiempo</a:t>
            </a:r>
          </a:p>
        </p:txBody>
      </p:sp>
      <p:sp>
        <p:nvSpPr>
          <p:cNvPr id="3" name="Content Placeholder 2">
            <a:extLst>
              <a:ext uri="{FF2B5EF4-FFF2-40B4-BE49-F238E27FC236}">
                <a16:creationId xmlns:a16="http://schemas.microsoft.com/office/drawing/2014/main" id="{68C7FE33-E66E-40AF-B1AF-962B7DBD51A5}"/>
              </a:ext>
            </a:extLst>
          </p:cNvPr>
          <p:cNvSpPr>
            <a:spLocks noGrp="1"/>
          </p:cNvSpPr>
          <p:nvPr>
            <p:ph idx="1"/>
          </p:nvPr>
        </p:nvSpPr>
        <p:spPr/>
        <p:txBody>
          <a:bodyPr/>
          <a:lstStyle/>
          <a:p>
            <a:r>
              <a:rPr lang="es-GT" dirty="0"/>
              <a:t>Coeficiente de autocorrelación de orden k</a:t>
            </a:r>
          </a:p>
          <a:p>
            <a:pPr lvl="1"/>
            <a:r>
              <a:rPr lang="es-GT" dirty="0"/>
              <a:t>Mide la correlación, grado de asociación lineal entre observaciones separadas k intervalos.</a:t>
            </a:r>
          </a:p>
          <a:p>
            <a:endParaRPr lang="es-GT" dirty="0"/>
          </a:p>
        </p:txBody>
      </p:sp>
      <p:pic>
        <p:nvPicPr>
          <p:cNvPr id="4" name="Picture 3">
            <a:extLst>
              <a:ext uri="{FF2B5EF4-FFF2-40B4-BE49-F238E27FC236}">
                <a16:creationId xmlns:a16="http://schemas.microsoft.com/office/drawing/2014/main" id="{AACD824C-19E8-4170-8E56-D179F086C513}"/>
              </a:ext>
            </a:extLst>
          </p:cNvPr>
          <p:cNvPicPr>
            <a:picLocks noChangeAspect="1"/>
          </p:cNvPicPr>
          <p:nvPr/>
        </p:nvPicPr>
        <p:blipFill>
          <a:blip r:embed="rId2"/>
          <a:stretch>
            <a:fillRect/>
          </a:stretch>
        </p:blipFill>
        <p:spPr>
          <a:xfrm>
            <a:off x="3280360" y="2840957"/>
            <a:ext cx="4191251" cy="2247224"/>
          </a:xfrm>
          <a:prstGeom prst="rect">
            <a:avLst/>
          </a:prstGeom>
        </p:spPr>
      </p:pic>
    </p:spTree>
    <p:extLst>
      <p:ext uri="{BB962C8B-B14F-4D97-AF65-F5344CB8AC3E}">
        <p14:creationId xmlns:p14="http://schemas.microsoft.com/office/powerpoint/2010/main" val="40660241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AC07B-CB13-4542-8857-B05FF0D044F1}"/>
              </a:ext>
            </a:extLst>
          </p:cNvPr>
          <p:cNvSpPr>
            <a:spLocks noGrp="1"/>
          </p:cNvSpPr>
          <p:nvPr>
            <p:ph type="title"/>
          </p:nvPr>
        </p:nvSpPr>
        <p:spPr/>
        <p:txBody>
          <a:bodyPr/>
          <a:lstStyle/>
          <a:p>
            <a:r>
              <a:rPr lang="es-GT" dirty="0" err="1"/>
              <a:t>Correlograma</a:t>
            </a:r>
            <a:endParaRPr lang="es-GT" dirty="0"/>
          </a:p>
        </p:txBody>
      </p:sp>
      <p:sp>
        <p:nvSpPr>
          <p:cNvPr id="3" name="Content Placeholder 2">
            <a:extLst>
              <a:ext uri="{FF2B5EF4-FFF2-40B4-BE49-F238E27FC236}">
                <a16:creationId xmlns:a16="http://schemas.microsoft.com/office/drawing/2014/main" id="{50396CEE-F35A-4AEE-9375-82F17E9EAF06}"/>
              </a:ext>
            </a:extLst>
          </p:cNvPr>
          <p:cNvSpPr>
            <a:spLocks noGrp="1"/>
          </p:cNvSpPr>
          <p:nvPr>
            <p:ph idx="1"/>
          </p:nvPr>
        </p:nvSpPr>
        <p:spPr/>
        <p:txBody>
          <a:bodyPr/>
          <a:lstStyle/>
          <a:p>
            <a:r>
              <a:rPr lang="es-ES" dirty="0"/>
              <a:t>Es el gráfico de los coeficientes de autocorrelación de orden k contra el retardo k. </a:t>
            </a:r>
          </a:p>
          <a:p>
            <a:r>
              <a:rPr lang="es-ES" dirty="0"/>
              <a:t>Este gráfico es muy útil para interpretar el conjunto de los coeficientes de autocorrelación de una serie temporal.</a:t>
            </a:r>
            <a:endParaRPr lang="es-GT" dirty="0"/>
          </a:p>
        </p:txBody>
      </p:sp>
    </p:spTree>
    <p:extLst>
      <p:ext uri="{BB962C8B-B14F-4D97-AF65-F5344CB8AC3E}">
        <p14:creationId xmlns:p14="http://schemas.microsoft.com/office/powerpoint/2010/main" val="19572767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AC07B-CB13-4542-8857-B05FF0D044F1}"/>
              </a:ext>
            </a:extLst>
          </p:cNvPr>
          <p:cNvSpPr>
            <a:spLocks noGrp="1"/>
          </p:cNvSpPr>
          <p:nvPr>
            <p:ph type="title"/>
          </p:nvPr>
        </p:nvSpPr>
        <p:spPr/>
        <p:txBody>
          <a:bodyPr/>
          <a:lstStyle/>
          <a:p>
            <a:r>
              <a:rPr lang="es-GT" dirty="0" err="1"/>
              <a:t>Correlograma</a:t>
            </a:r>
            <a:endParaRPr lang="es-GT"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0396CEE-F35A-4AEE-9375-82F17E9EAF06}"/>
                  </a:ext>
                </a:extLst>
              </p:cNvPr>
              <p:cNvSpPr>
                <a:spLocks noGrp="1"/>
              </p:cNvSpPr>
              <p:nvPr>
                <p:ph sz="half" idx="1"/>
              </p:nvPr>
            </p:nvSpPr>
            <p:spPr/>
            <p:txBody>
              <a:bodyPr>
                <a:noAutofit/>
              </a:bodyPr>
              <a:lstStyle/>
              <a:p>
                <a:pPr marL="0" indent="0">
                  <a:buNone/>
                </a:pPr>
                <a:r>
                  <a:rPr lang="es-ES" sz="3200" b="1" dirty="0">
                    <a:solidFill>
                      <a:schemeClr val="accent1"/>
                    </a:solidFill>
                  </a:rPr>
                  <a:t>Serie Aleatoria</a:t>
                </a:r>
              </a:p>
              <a:p>
                <a:r>
                  <a:rPr lang="es-ES" dirty="0"/>
                  <a:t>Si una serie es puramente aleatoria, entonces para valores de T grandes, </a:t>
                </a:r>
                <a14:m>
                  <m:oMath xmlns:m="http://schemas.openxmlformats.org/officeDocument/2006/math">
                    <m:sSub>
                      <m:sSubPr>
                        <m:ctrlPr>
                          <a:rPr lang="es-ES" i="1" smtClean="0">
                            <a:latin typeface="Cambria Math" panose="02040503050406030204" pitchFamily="18" charset="0"/>
                          </a:rPr>
                        </m:ctrlPr>
                      </m:sSubPr>
                      <m:e>
                        <m:r>
                          <a:rPr lang="es-GT" b="0" i="1" smtClean="0">
                            <a:latin typeface="Cambria Math" panose="02040503050406030204" pitchFamily="18" charset="0"/>
                          </a:rPr>
                          <m:t>𝑟</m:t>
                        </m:r>
                      </m:e>
                      <m:sub>
                        <m:r>
                          <a:rPr lang="es-GT" b="0" i="1" smtClean="0">
                            <a:latin typeface="Cambria Math" panose="02040503050406030204" pitchFamily="18" charset="0"/>
                          </a:rPr>
                          <m:t>𝑘</m:t>
                        </m:r>
                      </m:sub>
                    </m:sSub>
                    <m:r>
                      <a:rPr lang="es-ES"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0</m:t>
                    </m:r>
                  </m:oMath>
                </a14:m>
                <a:r>
                  <a:rPr lang="es-ES" dirty="0"/>
                  <a:t>, para cualquier </a:t>
                </a:r>
                <a14:m>
                  <m:oMath xmlns:m="http://schemas.openxmlformats.org/officeDocument/2006/math">
                    <m:r>
                      <a:rPr lang="es-GT" b="0" i="1" smtClean="0">
                        <a:latin typeface="Cambria Math" panose="02040503050406030204" pitchFamily="18" charset="0"/>
                      </a:rPr>
                      <m:t>𝑘</m:t>
                    </m:r>
                    <m:r>
                      <a:rPr lang="es-GT" b="0" i="1" smtClean="0">
                        <a:latin typeface="Cambria Math" panose="02040503050406030204" pitchFamily="18" charset="0"/>
                        <a:ea typeface="Cambria Math" panose="02040503050406030204" pitchFamily="18" charset="0"/>
                      </a:rPr>
                      <m:t>≠0</m:t>
                    </m:r>
                  </m:oMath>
                </a14:m>
                <a:r>
                  <a:rPr lang="es-ES" dirty="0"/>
                  <a:t>.</a:t>
                </a:r>
                <a:endParaRPr lang="es-GT" dirty="0"/>
              </a:p>
            </p:txBody>
          </p:sp>
        </mc:Choice>
        <mc:Fallback>
          <p:sp>
            <p:nvSpPr>
              <p:cNvPr id="3" name="Content Placeholder 2">
                <a:extLst>
                  <a:ext uri="{FF2B5EF4-FFF2-40B4-BE49-F238E27FC236}">
                    <a16:creationId xmlns:a16="http://schemas.microsoft.com/office/drawing/2014/main" id="{50396CEE-F35A-4AEE-9375-82F17E9EAF06}"/>
                  </a:ext>
                </a:extLst>
              </p:cNvPr>
              <p:cNvSpPr>
                <a:spLocks noGrp="1" noRot="1" noChangeAspect="1" noMove="1" noResize="1" noEditPoints="1" noAdjustHandles="1" noChangeArrowheads="1" noChangeShapeType="1" noTextEdit="1"/>
              </p:cNvSpPr>
              <p:nvPr>
                <p:ph sz="half" idx="1"/>
              </p:nvPr>
            </p:nvSpPr>
            <p:spPr>
              <a:blipFill>
                <a:blip r:embed="rId2"/>
                <a:stretch>
                  <a:fillRect l="-4938" t="-3182" r="-3704"/>
                </a:stretch>
              </a:blipFill>
            </p:spPr>
            <p:txBody>
              <a:bodyPr/>
              <a:lstStyle/>
              <a:p>
                <a:r>
                  <a:rPr lang="es-GT">
                    <a:noFill/>
                  </a:rPr>
                  <a:t> </a:t>
                </a:r>
              </a:p>
            </p:txBody>
          </p:sp>
        </mc:Fallback>
      </mc:AlternateContent>
      <p:pic>
        <p:nvPicPr>
          <p:cNvPr id="9" name="Content Placeholder 8">
            <a:extLst>
              <a:ext uri="{FF2B5EF4-FFF2-40B4-BE49-F238E27FC236}">
                <a16:creationId xmlns:a16="http://schemas.microsoft.com/office/drawing/2014/main" id="{F117F33D-FB91-42B1-8163-9B547D534A14}"/>
              </a:ext>
            </a:extLst>
          </p:cNvPr>
          <p:cNvPicPr>
            <a:picLocks noGrp="1" noChangeAspect="1"/>
          </p:cNvPicPr>
          <p:nvPr>
            <p:ph sz="half" idx="2"/>
          </p:nvPr>
        </p:nvPicPr>
        <p:blipFill>
          <a:blip r:embed="rId3"/>
          <a:stretch>
            <a:fillRect/>
          </a:stretch>
        </p:blipFill>
        <p:spPr>
          <a:xfrm>
            <a:off x="6881813" y="2038350"/>
            <a:ext cx="4212908" cy="4246256"/>
          </a:xfrm>
          <a:prstGeom prst="rect">
            <a:avLst/>
          </a:prstGeom>
        </p:spPr>
      </p:pic>
      <p:sp>
        <p:nvSpPr>
          <p:cNvPr id="6" name="Content Placeholder 4">
            <a:extLst>
              <a:ext uri="{FF2B5EF4-FFF2-40B4-BE49-F238E27FC236}">
                <a16:creationId xmlns:a16="http://schemas.microsoft.com/office/drawing/2014/main" id="{5719191D-DFFF-4000-8B95-DCF6DF2E6E0B}"/>
              </a:ext>
            </a:extLst>
          </p:cNvPr>
          <p:cNvSpPr txBox="1">
            <a:spLocks/>
          </p:cNvSpPr>
          <p:nvPr/>
        </p:nvSpPr>
        <p:spPr>
          <a:xfrm>
            <a:off x="6217920" y="1845734"/>
            <a:ext cx="4937760" cy="4023360"/>
          </a:xfrm>
          <a:prstGeom prst="rect">
            <a:avLst/>
          </a:prstGeom>
        </p:spPr>
        <p:txBody>
          <a:bodyPr vert="horz" lIns="0" tIns="45720" rIns="0" bIns="45720" rtlCol="0">
            <a:normAutofit/>
          </a:bodyPr>
          <a:lstStyle>
            <a:lvl1pPr marL="91440" indent="-91440" algn="just"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Ø"/>
              <a:defRPr sz="2400" kern="1200">
                <a:solidFill>
                  <a:schemeClr val="tx1">
                    <a:lumMod val="75000"/>
                    <a:lumOff val="25000"/>
                  </a:schemeClr>
                </a:solidFill>
                <a:latin typeface="+mn-lt"/>
                <a:ea typeface="+mn-ea"/>
                <a:cs typeface="+mn-cs"/>
              </a:defRPr>
            </a:lvl1pPr>
            <a:lvl2pPr marL="384048" indent="-182880" algn="just"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just"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just"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just"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s-GT" dirty="0"/>
          </a:p>
        </p:txBody>
      </p:sp>
    </p:spTree>
    <p:extLst>
      <p:ext uri="{BB962C8B-B14F-4D97-AF65-F5344CB8AC3E}">
        <p14:creationId xmlns:p14="http://schemas.microsoft.com/office/powerpoint/2010/main" val="2196533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AC07B-CB13-4542-8857-B05FF0D044F1}"/>
              </a:ext>
            </a:extLst>
          </p:cNvPr>
          <p:cNvSpPr>
            <a:spLocks noGrp="1"/>
          </p:cNvSpPr>
          <p:nvPr>
            <p:ph type="title"/>
          </p:nvPr>
        </p:nvSpPr>
        <p:spPr/>
        <p:txBody>
          <a:bodyPr/>
          <a:lstStyle/>
          <a:p>
            <a:r>
              <a:rPr lang="es-GT" dirty="0" err="1"/>
              <a:t>Correlograma</a:t>
            </a:r>
            <a:endParaRPr lang="es-GT" dirty="0"/>
          </a:p>
        </p:txBody>
      </p:sp>
      <p:sp>
        <p:nvSpPr>
          <p:cNvPr id="3" name="Content Placeholder 2">
            <a:extLst>
              <a:ext uri="{FF2B5EF4-FFF2-40B4-BE49-F238E27FC236}">
                <a16:creationId xmlns:a16="http://schemas.microsoft.com/office/drawing/2014/main" id="{50396CEE-F35A-4AEE-9375-82F17E9EAF06}"/>
              </a:ext>
            </a:extLst>
          </p:cNvPr>
          <p:cNvSpPr>
            <a:spLocks noGrp="1"/>
          </p:cNvSpPr>
          <p:nvPr>
            <p:ph sz="half" idx="1"/>
          </p:nvPr>
        </p:nvSpPr>
        <p:spPr/>
        <p:txBody>
          <a:bodyPr/>
          <a:lstStyle/>
          <a:p>
            <a:pPr marL="0" indent="0">
              <a:buNone/>
            </a:pPr>
            <a:r>
              <a:rPr lang="es-ES" sz="3200" b="1" dirty="0">
                <a:solidFill>
                  <a:schemeClr val="accent1"/>
                </a:solidFill>
              </a:rPr>
              <a:t>Correlación a Corto Plazo:</a:t>
            </a:r>
          </a:p>
          <a:p>
            <a:r>
              <a:rPr lang="es-ES" dirty="0"/>
              <a:t>Sea una serie sin tendencia, que oscila en torno a una media constante, pero cuyas observaciones sucesivas están correlacionadas positivamente, es decir, una serie en la que a una observación por encima de la media, le suele seguir otra o más observaciones por encima de la media (lo mismo, para observaciones por debajo de la media).</a:t>
            </a:r>
          </a:p>
        </p:txBody>
      </p:sp>
      <p:sp>
        <p:nvSpPr>
          <p:cNvPr id="6" name="Content Placeholder 4">
            <a:extLst>
              <a:ext uri="{FF2B5EF4-FFF2-40B4-BE49-F238E27FC236}">
                <a16:creationId xmlns:a16="http://schemas.microsoft.com/office/drawing/2014/main" id="{5719191D-DFFF-4000-8B95-DCF6DF2E6E0B}"/>
              </a:ext>
            </a:extLst>
          </p:cNvPr>
          <p:cNvSpPr txBox="1">
            <a:spLocks/>
          </p:cNvSpPr>
          <p:nvPr/>
        </p:nvSpPr>
        <p:spPr>
          <a:xfrm>
            <a:off x="6217920" y="1845734"/>
            <a:ext cx="4937760" cy="4023360"/>
          </a:xfrm>
          <a:prstGeom prst="rect">
            <a:avLst/>
          </a:prstGeom>
        </p:spPr>
        <p:txBody>
          <a:bodyPr vert="horz" lIns="0" tIns="45720" rIns="0" bIns="45720" rtlCol="0">
            <a:normAutofit/>
          </a:bodyPr>
          <a:lstStyle>
            <a:lvl1pPr marL="91440" indent="-91440" algn="just"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Ø"/>
              <a:defRPr sz="2400" kern="1200">
                <a:solidFill>
                  <a:schemeClr val="tx1">
                    <a:lumMod val="75000"/>
                    <a:lumOff val="25000"/>
                  </a:schemeClr>
                </a:solidFill>
                <a:latin typeface="+mn-lt"/>
                <a:ea typeface="+mn-ea"/>
                <a:cs typeface="+mn-cs"/>
              </a:defRPr>
            </a:lvl1pPr>
            <a:lvl2pPr marL="384048" indent="-182880" algn="just"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just"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just"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just"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s-GT" dirty="0"/>
          </a:p>
        </p:txBody>
      </p:sp>
      <p:sp>
        <p:nvSpPr>
          <p:cNvPr id="10" name="Content Placeholder 9">
            <a:extLst>
              <a:ext uri="{FF2B5EF4-FFF2-40B4-BE49-F238E27FC236}">
                <a16:creationId xmlns:a16="http://schemas.microsoft.com/office/drawing/2014/main" id="{A3481C2D-0580-4A3A-A52A-BA52C3FF48DC}"/>
              </a:ext>
            </a:extLst>
          </p:cNvPr>
          <p:cNvSpPr>
            <a:spLocks noGrp="1"/>
          </p:cNvSpPr>
          <p:nvPr>
            <p:ph sz="half" idx="2"/>
          </p:nvPr>
        </p:nvSpPr>
        <p:spPr/>
        <p:txBody>
          <a:bodyPr/>
          <a:lstStyle/>
          <a:p>
            <a:endParaRPr lang="es-GT"/>
          </a:p>
        </p:txBody>
      </p:sp>
      <p:pic>
        <p:nvPicPr>
          <p:cNvPr id="11" name="Picture 10">
            <a:extLst>
              <a:ext uri="{FF2B5EF4-FFF2-40B4-BE49-F238E27FC236}">
                <a16:creationId xmlns:a16="http://schemas.microsoft.com/office/drawing/2014/main" id="{4B7DB6FF-72C8-4BC6-BD89-F659A3DFD232}"/>
              </a:ext>
            </a:extLst>
          </p:cNvPr>
          <p:cNvPicPr>
            <a:picLocks noChangeAspect="1"/>
          </p:cNvPicPr>
          <p:nvPr/>
        </p:nvPicPr>
        <p:blipFill>
          <a:blip r:embed="rId3"/>
          <a:stretch>
            <a:fillRect/>
          </a:stretch>
        </p:blipFill>
        <p:spPr>
          <a:xfrm>
            <a:off x="7230978" y="89535"/>
            <a:ext cx="4572000" cy="3295650"/>
          </a:xfrm>
          <a:prstGeom prst="rect">
            <a:avLst/>
          </a:prstGeom>
        </p:spPr>
      </p:pic>
      <p:pic>
        <p:nvPicPr>
          <p:cNvPr id="12" name="Picture 11">
            <a:extLst>
              <a:ext uri="{FF2B5EF4-FFF2-40B4-BE49-F238E27FC236}">
                <a16:creationId xmlns:a16="http://schemas.microsoft.com/office/drawing/2014/main" id="{0478F5D5-9170-4F2F-8EDA-41F0118B55BD}"/>
              </a:ext>
            </a:extLst>
          </p:cNvPr>
          <p:cNvPicPr>
            <a:picLocks noChangeAspect="1"/>
          </p:cNvPicPr>
          <p:nvPr/>
        </p:nvPicPr>
        <p:blipFill>
          <a:blip r:embed="rId4"/>
          <a:stretch>
            <a:fillRect/>
          </a:stretch>
        </p:blipFill>
        <p:spPr>
          <a:xfrm>
            <a:off x="7316703" y="3472816"/>
            <a:ext cx="4486275" cy="3209925"/>
          </a:xfrm>
          <a:prstGeom prst="rect">
            <a:avLst/>
          </a:prstGeom>
        </p:spPr>
      </p:pic>
    </p:spTree>
    <p:extLst>
      <p:ext uri="{BB962C8B-B14F-4D97-AF65-F5344CB8AC3E}">
        <p14:creationId xmlns:p14="http://schemas.microsoft.com/office/powerpoint/2010/main" val="32589398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AC07B-CB13-4542-8857-B05FF0D044F1}"/>
              </a:ext>
            </a:extLst>
          </p:cNvPr>
          <p:cNvSpPr>
            <a:spLocks noGrp="1"/>
          </p:cNvSpPr>
          <p:nvPr>
            <p:ph type="title"/>
          </p:nvPr>
        </p:nvSpPr>
        <p:spPr/>
        <p:txBody>
          <a:bodyPr/>
          <a:lstStyle/>
          <a:p>
            <a:r>
              <a:rPr lang="es-GT" dirty="0" err="1"/>
              <a:t>Correlograma</a:t>
            </a:r>
            <a:endParaRPr lang="es-GT" dirty="0"/>
          </a:p>
        </p:txBody>
      </p:sp>
      <p:sp>
        <p:nvSpPr>
          <p:cNvPr id="3" name="Content Placeholder 2">
            <a:extLst>
              <a:ext uri="{FF2B5EF4-FFF2-40B4-BE49-F238E27FC236}">
                <a16:creationId xmlns:a16="http://schemas.microsoft.com/office/drawing/2014/main" id="{50396CEE-F35A-4AEE-9375-82F17E9EAF06}"/>
              </a:ext>
            </a:extLst>
          </p:cNvPr>
          <p:cNvSpPr>
            <a:spLocks noGrp="1"/>
          </p:cNvSpPr>
          <p:nvPr>
            <p:ph sz="half" idx="1"/>
          </p:nvPr>
        </p:nvSpPr>
        <p:spPr/>
        <p:txBody>
          <a:bodyPr/>
          <a:lstStyle/>
          <a:p>
            <a:pPr marL="0" indent="0">
              <a:buNone/>
            </a:pPr>
            <a:r>
              <a:rPr lang="es-ES" sz="3200" b="1" dirty="0">
                <a:solidFill>
                  <a:schemeClr val="accent1"/>
                </a:solidFill>
              </a:rPr>
              <a:t>Correlación a Corto Plazo:</a:t>
            </a:r>
          </a:p>
          <a:p>
            <a:r>
              <a:rPr lang="es-ES" dirty="0"/>
              <a:t>Las series sin tendencia que oscilan en torno a una media constante pero que alternan valores con observaciones sucesivas a diferentes lados de la media general, presentan un </a:t>
            </a:r>
            <a:r>
              <a:rPr lang="es-ES" dirty="0" err="1"/>
              <a:t>correlograma</a:t>
            </a:r>
            <a:r>
              <a:rPr lang="es-ES" dirty="0"/>
              <a:t> que también suele alternar los signos de sus coeficiente</a:t>
            </a:r>
          </a:p>
        </p:txBody>
      </p:sp>
      <p:sp>
        <p:nvSpPr>
          <p:cNvPr id="6" name="Content Placeholder 4">
            <a:extLst>
              <a:ext uri="{FF2B5EF4-FFF2-40B4-BE49-F238E27FC236}">
                <a16:creationId xmlns:a16="http://schemas.microsoft.com/office/drawing/2014/main" id="{5719191D-DFFF-4000-8B95-DCF6DF2E6E0B}"/>
              </a:ext>
            </a:extLst>
          </p:cNvPr>
          <p:cNvSpPr txBox="1">
            <a:spLocks/>
          </p:cNvSpPr>
          <p:nvPr/>
        </p:nvSpPr>
        <p:spPr>
          <a:xfrm>
            <a:off x="6217920" y="1845734"/>
            <a:ext cx="4937760" cy="4023360"/>
          </a:xfrm>
          <a:prstGeom prst="rect">
            <a:avLst/>
          </a:prstGeom>
        </p:spPr>
        <p:txBody>
          <a:bodyPr vert="horz" lIns="0" tIns="45720" rIns="0" bIns="45720" rtlCol="0">
            <a:normAutofit/>
          </a:bodyPr>
          <a:lstStyle>
            <a:lvl1pPr marL="91440" indent="-91440" algn="just"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Ø"/>
              <a:defRPr sz="2400" kern="1200">
                <a:solidFill>
                  <a:schemeClr val="tx1">
                    <a:lumMod val="75000"/>
                    <a:lumOff val="25000"/>
                  </a:schemeClr>
                </a:solidFill>
                <a:latin typeface="+mn-lt"/>
                <a:ea typeface="+mn-ea"/>
                <a:cs typeface="+mn-cs"/>
              </a:defRPr>
            </a:lvl1pPr>
            <a:lvl2pPr marL="384048" indent="-182880" algn="just"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just"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just"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just"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s-GT" dirty="0"/>
          </a:p>
        </p:txBody>
      </p:sp>
      <p:sp>
        <p:nvSpPr>
          <p:cNvPr id="10" name="Content Placeholder 9">
            <a:extLst>
              <a:ext uri="{FF2B5EF4-FFF2-40B4-BE49-F238E27FC236}">
                <a16:creationId xmlns:a16="http://schemas.microsoft.com/office/drawing/2014/main" id="{A3481C2D-0580-4A3A-A52A-BA52C3FF48DC}"/>
              </a:ext>
            </a:extLst>
          </p:cNvPr>
          <p:cNvSpPr>
            <a:spLocks noGrp="1"/>
          </p:cNvSpPr>
          <p:nvPr>
            <p:ph sz="half" idx="2"/>
          </p:nvPr>
        </p:nvSpPr>
        <p:spPr/>
        <p:txBody>
          <a:bodyPr/>
          <a:lstStyle/>
          <a:p>
            <a:endParaRPr lang="es-GT"/>
          </a:p>
        </p:txBody>
      </p:sp>
      <p:pic>
        <p:nvPicPr>
          <p:cNvPr id="4" name="Picture 3">
            <a:extLst>
              <a:ext uri="{FF2B5EF4-FFF2-40B4-BE49-F238E27FC236}">
                <a16:creationId xmlns:a16="http://schemas.microsoft.com/office/drawing/2014/main" id="{392E4CE0-CBDC-4F9E-8E02-432268C9E148}"/>
              </a:ext>
            </a:extLst>
          </p:cNvPr>
          <p:cNvPicPr>
            <a:picLocks noChangeAspect="1"/>
          </p:cNvPicPr>
          <p:nvPr/>
        </p:nvPicPr>
        <p:blipFill>
          <a:blip r:embed="rId3"/>
          <a:stretch>
            <a:fillRect/>
          </a:stretch>
        </p:blipFill>
        <p:spPr>
          <a:xfrm>
            <a:off x="6684744" y="150946"/>
            <a:ext cx="4653817" cy="3325625"/>
          </a:xfrm>
          <a:prstGeom prst="rect">
            <a:avLst/>
          </a:prstGeom>
        </p:spPr>
      </p:pic>
      <p:pic>
        <p:nvPicPr>
          <p:cNvPr id="5" name="Picture 4">
            <a:extLst>
              <a:ext uri="{FF2B5EF4-FFF2-40B4-BE49-F238E27FC236}">
                <a16:creationId xmlns:a16="http://schemas.microsoft.com/office/drawing/2014/main" id="{97D2E64E-7065-4541-954C-92DD7F7F9ED9}"/>
              </a:ext>
            </a:extLst>
          </p:cNvPr>
          <p:cNvPicPr>
            <a:picLocks noChangeAspect="1"/>
          </p:cNvPicPr>
          <p:nvPr/>
        </p:nvPicPr>
        <p:blipFill>
          <a:blip r:embed="rId4"/>
          <a:stretch>
            <a:fillRect/>
          </a:stretch>
        </p:blipFill>
        <p:spPr>
          <a:xfrm>
            <a:off x="6684744" y="3612227"/>
            <a:ext cx="4805414" cy="3057991"/>
          </a:xfrm>
          <a:prstGeom prst="rect">
            <a:avLst/>
          </a:prstGeom>
        </p:spPr>
      </p:pic>
    </p:spTree>
    <p:extLst>
      <p:ext uri="{BB962C8B-B14F-4D97-AF65-F5344CB8AC3E}">
        <p14:creationId xmlns:p14="http://schemas.microsoft.com/office/powerpoint/2010/main" val="369422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AC07B-CB13-4542-8857-B05FF0D044F1}"/>
              </a:ext>
            </a:extLst>
          </p:cNvPr>
          <p:cNvSpPr>
            <a:spLocks noGrp="1"/>
          </p:cNvSpPr>
          <p:nvPr>
            <p:ph type="title"/>
          </p:nvPr>
        </p:nvSpPr>
        <p:spPr/>
        <p:txBody>
          <a:bodyPr/>
          <a:lstStyle/>
          <a:p>
            <a:r>
              <a:rPr lang="es-GT" dirty="0" err="1"/>
              <a:t>Correlograma</a:t>
            </a:r>
            <a:endParaRPr lang="es-GT" dirty="0"/>
          </a:p>
        </p:txBody>
      </p:sp>
      <p:sp>
        <p:nvSpPr>
          <p:cNvPr id="3" name="Content Placeholder 2">
            <a:extLst>
              <a:ext uri="{FF2B5EF4-FFF2-40B4-BE49-F238E27FC236}">
                <a16:creationId xmlns:a16="http://schemas.microsoft.com/office/drawing/2014/main" id="{50396CEE-F35A-4AEE-9375-82F17E9EAF06}"/>
              </a:ext>
            </a:extLst>
          </p:cNvPr>
          <p:cNvSpPr>
            <a:spLocks noGrp="1"/>
          </p:cNvSpPr>
          <p:nvPr>
            <p:ph sz="half" idx="1"/>
          </p:nvPr>
        </p:nvSpPr>
        <p:spPr/>
        <p:txBody>
          <a:bodyPr>
            <a:normAutofit/>
          </a:bodyPr>
          <a:lstStyle/>
          <a:p>
            <a:pPr marL="0" indent="0">
              <a:buNone/>
            </a:pPr>
            <a:r>
              <a:rPr lang="es-ES" sz="3200" b="1" dirty="0">
                <a:solidFill>
                  <a:schemeClr val="accent1"/>
                </a:solidFill>
              </a:rPr>
              <a:t>Series con tendencia:</a:t>
            </a:r>
          </a:p>
          <a:p>
            <a:r>
              <a:rPr lang="es-ES" dirty="0"/>
              <a:t>Si la serie contiene una tendencia, es decir, cambia continuamente de nivel, los valores de </a:t>
            </a:r>
            <a:r>
              <a:rPr lang="es-ES" dirty="0" err="1"/>
              <a:t>r</a:t>
            </a:r>
            <a:r>
              <a:rPr lang="es-ES" baseline="-25000" dirty="0" err="1"/>
              <a:t>k</a:t>
            </a:r>
            <a:r>
              <a:rPr lang="es-ES" dirty="0"/>
              <a:t> no van a decrecer hacia cero rápidamente. Esto es debido a que una observación por encima de la media (o por debajo) de la media general es seguida de muchas observaciones por el mismo lado de la media debido a la tendencia.</a:t>
            </a:r>
          </a:p>
        </p:txBody>
      </p:sp>
      <p:sp>
        <p:nvSpPr>
          <p:cNvPr id="6" name="Content Placeholder 4">
            <a:extLst>
              <a:ext uri="{FF2B5EF4-FFF2-40B4-BE49-F238E27FC236}">
                <a16:creationId xmlns:a16="http://schemas.microsoft.com/office/drawing/2014/main" id="{5719191D-DFFF-4000-8B95-DCF6DF2E6E0B}"/>
              </a:ext>
            </a:extLst>
          </p:cNvPr>
          <p:cNvSpPr txBox="1">
            <a:spLocks/>
          </p:cNvSpPr>
          <p:nvPr/>
        </p:nvSpPr>
        <p:spPr>
          <a:xfrm>
            <a:off x="6217920" y="1845734"/>
            <a:ext cx="4937760" cy="4023360"/>
          </a:xfrm>
          <a:prstGeom prst="rect">
            <a:avLst/>
          </a:prstGeom>
        </p:spPr>
        <p:txBody>
          <a:bodyPr vert="horz" lIns="0" tIns="45720" rIns="0" bIns="45720" rtlCol="0">
            <a:normAutofit/>
          </a:bodyPr>
          <a:lstStyle>
            <a:lvl1pPr marL="91440" indent="-91440" algn="just"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Ø"/>
              <a:defRPr sz="2400" kern="1200">
                <a:solidFill>
                  <a:schemeClr val="tx1">
                    <a:lumMod val="75000"/>
                    <a:lumOff val="25000"/>
                  </a:schemeClr>
                </a:solidFill>
                <a:latin typeface="+mn-lt"/>
                <a:ea typeface="+mn-ea"/>
                <a:cs typeface="+mn-cs"/>
              </a:defRPr>
            </a:lvl1pPr>
            <a:lvl2pPr marL="384048" indent="-182880" algn="just"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just"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just"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just"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s-GT" dirty="0"/>
          </a:p>
        </p:txBody>
      </p:sp>
      <p:sp>
        <p:nvSpPr>
          <p:cNvPr id="10" name="Content Placeholder 9">
            <a:extLst>
              <a:ext uri="{FF2B5EF4-FFF2-40B4-BE49-F238E27FC236}">
                <a16:creationId xmlns:a16="http://schemas.microsoft.com/office/drawing/2014/main" id="{A3481C2D-0580-4A3A-A52A-BA52C3FF48DC}"/>
              </a:ext>
            </a:extLst>
          </p:cNvPr>
          <p:cNvSpPr>
            <a:spLocks noGrp="1"/>
          </p:cNvSpPr>
          <p:nvPr>
            <p:ph sz="half" idx="2"/>
          </p:nvPr>
        </p:nvSpPr>
        <p:spPr/>
        <p:txBody>
          <a:bodyPr>
            <a:normAutofit/>
          </a:bodyPr>
          <a:lstStyle/>
          <a:p>
            <a:endParaRPr lang="es-GT"/>
          </a:p>
        </p:txBody>
      </p:sp>
      <p:pic>
        <p:nvPicPr>
          <p:cNvPr id="7" name="Picture 6">
            <a:extLst>
              <a:ext uri="{FF2B5EF4-FFF2-40B4-BE49-F238E27FC236}">
                <a16:creationId xmlns:a16="http://schemas.microsoft.com/office/drawing/2014/main" id="{92D43AD7-5F6C-4070-B9A3-3D57D8E8524B}"/>
              </a:ext>
            </a:extLst>
          </p:cNvPr>
          <p:cNvPicPr>
            <a:picLocks noChangeAspect="1"/>
          </p:cNvPicPr>
          <p:nvPr/>
        </p:nvPicPr>
        <p:blipFill>
          <a:blip r:embed="rId3"/>
          <a:stretch>
            <a:fillRect/>
          </a:stretch>
        </p:blipFill>
        <p:spPr>
          <a:xfrm>
            <a:off x="6898005" y="-36094"/>
            <a:ext cx="4609813" cy="3465094"/>
          </a:xfrm>
          <a:prstGeom prst="rect">
            <a:avLst/>
          </a:prstGeom>
        </p:spPr>
      </p:pic>
      <p:pic>
        <p:nvPicPr>
          <p:cNvPr id="8" name="Picture 7">
            <a:extLst>
              <a:ext uri="{FF2B5EF4-FFF2-40B4-BE49-F238E27FC236}">
                <a16:creationId xmlns:a16="http://schemas.microsoft.com/office/drawing/2014/main" id="{E2097E80-510A-4E5E-83A4-0CFFE6E91AFF}"/>
              </a:ext>
            </a:extLst>
          </p:cNvPr>
          <p:cNvPicPr>
            <a:picLocks noChangeAspect="1"/>
          </p:cNvPicPr>
          <p:nvPr/>
        </p:nvPicPr>
        <p:blipFill>
          <a:blip r:embed="rId4"/>
          <a:stretch>
            <a:fillRect/>
          </a:stretch>
        </p:blipFill>
        <p:spPr>
          <a:xfrm>
            <a:off x="6898005" y="3573378"/>
            <a:ext cx="4754177" cy="3101437"/>
          </a:xfrm>
          <a:prstGeom prst="rect">
            <a:avLst/>
          </a:prstGeom>
        </p:spPr>
      </p:pic>
    </p:spTree>
    <p:extLst>
      <p:ext uri="{BB962C8B-B14F-4D97-AF65-F5344CB8AC3E}">
        <p14:creationId xmlns:p14="http://schemas.microsoft.com/office/powerpoint/2010/main" val="94468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6E4E02-54D8-40A6-B241-9CD2C39330AA}"/>
              </a:ext>
            </a:extLst>
          </p:cNvPr>
          <p:cNvSpPr>
            <a:spLocks noGrp="1"/>
          </p:cNvSpPr>
          <p:nvPr>
            <p:ph type="title"/>
          </p:nvPr>
        </p:nvSpPr>
        <p:spPr/>
        <p:txBody>
          <a:bodyPr/>
          <a:lstStyle/>
          <a:p>
            <a:r>
              <a:rPr lang="es-GT" dirty="0"/>
              <a:t>¿Qué es una serie de tiempo?</a:t>
            </a:r>
          </a:p>
        </p:txBody>
      </p:sp>
      <p:sp>
        <p:nvSpPr>
          <p:cNvPr id="5" name="Content Placeholder 4">
            <a:extLst>
              <a:ext uri="{FF2B5EF4-FFF2-40B4-BE49-F238E27FC236}">
                <a16:creationId xmlns:a16="http://schemas.microsoft.com/office/drawing/2014/main" id="{DF309251-A57E-43D9-9D03-9B481814516F}"/>
              </a:ext>
            </a:extLst>
          </p:cNvPr>
          <p:cNvSpPr>
            <a:spLocks noGrp="1"/>
          </p:cNvSpPr>
          <p:nvPr>
            <p:ph idx="1"/>
          </p:nvPr>
        </p:nvSpPr>
        <p:spPr/>
        <p:txBody>
          <a:bodyPr/>
          <a:lstStyle/>
          <a:p>
            <a:pPr algn="just"/>
            <a:r>
              <a:rPr lang="es-ES" dirty="0"/>
              <a:t> </a:t>
            </a:r>
            <a:r>
              <a:rPr lang="es-ES" sz="2400" dirty="0"/>
              <a:t>Es una </a:t>
            </a:r>
            <a:r>
              <a:rPr lang="es-ES" sz="2400" dirty="0">
                <a:solidFill>
                  <a:schemeClr val="accent2"/>
                </a:solidFill>
              </a:rPr>
              <a:t>secuencia de observaciones</a:t>
            </a:r>
            <a:r>
              <a:rPr lang="es-ES" sz="2400" dirty="0"/>
              <a:t>, medidas en </a:t>
            </a:r>
            <a:r>
              <a:rPr lang="es-ES" sz="2400" dirty="0">
                <a:solidFill>
                  <a:schemeClr val="accent2"/>
                </a:solidFill>
              </a:rPr>
              <a:t>determinados momentos del tiempo</a:t>
            </a:r>
            <a:r>
              <a:rPr lang="es-ES" sz="2400" dirty="0"/>
              <a:t>, </a:t>
            </a:r>
            <a:r>
              <a:rPr lang="es-ES" sz="2400" dirty="0">
                <a:solidFill>
                  <a:schemeClr val="accent2"/>
                </a:solidFill>
              </a:rPr>
              <a:t>ordenados cronológicamente </a:t>
            </a:r>
            <a:r>
              <a:rPr lang="es-ES" sz="2400" dirty="0"/>
              <a:t>y, </a:t>
            </a:r>
            <a:r>
              <a:rPr lang="es-ES" sz="2400" dirty="0">
                <a:solidFill>
                  <a:schemeClr val="accent2"/>
                </a:solidFill>
              </a:rPr>
              <a:t>espaciados entre sí de manera uniforme</a:t>
            </a:r>
            <a:r>
              <a:rPr lang="es-ES" sz="2400" dirty="0"/>
              <a:t>, así los datos usualmente son dependientes entre sí. </a:t>
            </a:r>
          </a:p>
          <a:p>
            <a:pPr algn="just"/>
            <a:endParaRPr lang="es-ES" sz="2400" dirty="0"/>
          </a:p>
          <a:p>
            <a:pPr algn="just"/>
            <a:endParaRPr lang="es-ES" sz="2400" dirty="0"/>
          </a:p>
          <a:p>
            <a:pPr algn="just"/>
            <a:r>
              <a:rPr lang="es-ES" dirty="0"/>
              <a:t>Una serie temporal es una secuencia ordenada de observaciones cada una de las cuales está asociada a un momento de tiempo.</a:t>
            </a:r>
            <a:endParaRPr lang="es-GT" dirty="0"/>
          </a:p>
        </p:txBody>
      </p:sp>
    </p:spTree>
    <p:extLst>
      <p:ext uri="{BB962C8B-B14F-4D97-AF65-F5344CB8AC3E}">
        <p14:creationId xmlns:p14="http://schemas.microsoft.com/office/powerpoint/2010/main" val="428881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AC07B-CB13-4542-8857-B05FF0D044F1}"/>
              </a:ext>
            </a:extLst>
          </p:cNvPr>
          <p:cNvSpPr>
            <a:spLocks noGrp="1"/>
          </p:cNvSpPr>
          <p:nvPr>
            <p:ph type="title"/>
          </p:nvPr>
        </p:nvSpPr>
        <p:spPr/>
        <p:txBody>
          <a:bodyPr/>
          <a:lstStyle/>
          <a:p>
            <a:r>
              <a:rPr lang="es-GT" dirty="0" err="1"/>
              <a:t>Correlograma</a:t>
            </a:r>
            <a:endParaRPr lang="es-GT" dirty="0"/>
          </a:p>
        </p:txBody>
      </p:sp>
      <p:sp>
        <p:nvSpPr>
          <p:cNvPr id="3" name="Content Placeholder 2">
            <a:extLst>
              <a:ext uri="{FF2B5EF4-FFF2-40B4-BE49-F238E27FC236}">
                <a16:creationId xmlns:a16="http://schemas.microsoft.com/office/drawing/2014/main" id="{50396CEE-F35A-4AEE-9375-82F17E9EAF06}"/>
              </a:ext>
            </a:extLst>
          </p:cNvPr>
          <p:cNvSpPr>
            <a:spLocks noGrp="1"/>
          </p:cNvSpPr>
          <p:nvPr>
            <p:ph sz="half" idx="1"/>
          </p:nvPr>
        </p:nvSpPr>
        <p:spPr/>
        <p:txBody>
          <a:bodyPr>
            <a:normAutofit/>
          </a:bodyPr>
          <a:lstStyle/>
          <a:p>
            <a:pPr marL="0" indent="0">
              <a:buNone/>
            </a:pPr>
            <a:r>
              <a:rPr lang="es-ES" sz="3200" b="1" dirty="0">
                <a:solidFill>
                  <a:schemeClr val="accent1"/>
                </a:solidFill>
              </a:rPr>
              <a:t>Series con ciclo:</a:t>
            </a:r>
          </a:p>
          <a:p>
            <a:r>
              <a:rPr lang="es-ES" dirty="0"/>
              <a:t>Si una serie presenta algún tipo de ciclo, el </a:t>
            </a:r>
            <a:r>
              <a:rPr lang="es-ES" dirty="0" err="1"/>
              <a:t>correlograma</a:t>
            </a:r>
            <a:r>
              <a:rPr lang="es-ES" dirty="0"/>
              <a:t> también presentará una oscilación a la misma frecuencia. Por ejemplo, para series mensuales, r</a:t>
            </a:r>
            <a:r>
              <a:rPr lang="es-ES" baseline="-25000" dirty="0"/>
              <a:t>6</a:t>
            </a:r>
            <a:r>
              <a:rPr lang="es-ES" dirty="0"/>
              <a:t> será grande y negativo, y r</a:t>
            </a:r>
            <a:r>
              <a:rPr lang="es-ES" baseline="-25000" dirty="0"/>
              <a:t>12</a:t>
            </a:r>
            <a:r>
              <a:rPr lang="es-ES" dirty="0"/>
              <a:t> será grande y positivo.</a:t>
            </a:r>
          </a:p>
        </p:txBody>
      </p:sp>
      <p:sp>
        <p:nvSpPr>
          <p:cNvPr id="6" name="Content Placeholder 4">
            <a:extLst>
              <a:ext uri="{FF2B5EF4-FFF2-40B4-BE49-F238E27FC236}">
                <a16:creationId xmlns:a16="http://schemas.microsoft.com/office/drawing/2014/main" id="{5719191D-DFFF-4000-8B95-DCF6DF2E6E0B}"/>
              </a:ext>
            </a:extLst>
          </p:cNvPr>
          <p:cNvSpPr txBox="1">
            <a:spLocks/>
          </p:cNvSpPr>
          <p:nvPr/>
        </p:nvSpPr>
        <p:spPr>
          <a:xfrm>
            <a:off x="6217920" y="1845734"/>
            <a:ext cx="4937760" cy="4023360"/>
          </a:xfrm>
          <a:prstGeom prst="rect">
            <a:avLst/>
          </a:prstGeom>
        </p:spPr>
        <p:txBody>
          <a:bodyPr vert="horz" lIns="0" tIns="45720" rIns="0" bIns="45720" rtlCol="0">
            <a:normAutofit/>
          </a:bodyPr>
          <a:lstStyle>
            <a:lvl1pPr marL="91440" indent="-91440" algn="just"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Ø"/>
              <a:defRPr sz="2400" kern="1200">
                <a:solidFill>
                  <a:schemeClr val="tx1">
                    <a:lumMod val="75000"/>
                    <a:lumOff val="25000"/>
                  </a:schemeClr>
                </a:solidFill>
                <a:latin typeface="+mn-lt"/>
                <a:ea typeface="+mn-ea"/>
                <a:cs typeface="+mn-cs"/>
              </a:defRPr>
            </a:lvl1pPr>
            <a:lvl2pPr marL="384048" indent="-182880" algn="just"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just"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just"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just"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s-GT" dirty="0"/>
          </a:p>
        </p:txBody>
      </p:sp>
      <p:sp>
        <p:nvSpPr>
          <p:cNvPr id="10" name="Content Placeholder 9">
            <a:extLst>
              <a:ext uri="{FF2B5EF4-FFF2-40B4-BE49-F238E27FC236}">
                <a16:creationId xmlns:a16="http://schemas.microsoft.com/office/drawing/2014/main" id="{A3481C2D-0580-4A3A-A52A-BA52C3FF48DC}"/>
              </a:ext>
            </a:extLst>
          </p:cNvPr>
          <p:cNvSpPr>
            <a:spLocks noGrp="1"/>
          </p:cNvSpPr>
          <p:nvPr>
            <p:ph sz="half" idx="2"/>
          </p:nvPr>
        </p:nvSpPr>
        <p:spPr/>
        <p:txBody>
          <a:bodyPr>
            <a:normAutofit/>
          </a:bodyPr>
          <a:lstStyle/>
          <a:p>
            <a:endParaRPr lang="es-GT"/>
          </a:p>
        </p:txBody>
      </p:sp>
      <p:pic>
        <p:nvPicPr>
          <p:cNvPr id="4" name="Picture 3">
            <a:extLst>
              <a:ext uri="{FF2B5EF4-FFF2-40B4-BE49-F238E27FC236}">
                <a16:creationId xmlns:a16="http://schemas.microsoft.com/office/drawing/2014/main" id="{6B771C2D-0D3B-41D6-97C7-CACF430A2B8B}"/>
              </a:ext>
            </a:extLst>
          </p:cNvPr>
          <p:cNvPicPr>
            <a:picLocks noChangeAspect="1"/>
          </p:cNvPicPr>
          <p:nvPr/>
        </p:nvPicPr>
        <p:blipFill>
          <a:blip r:embed="rId3"/>
          <a:stretch>
            <a:fillRect/>
          </a:stretch>
        </p:blipFill>
        <p:spPr>
          <a:xfrm>
            <a:off x="6907530" y="473792"/>
            <a:ext cx="4248150" cy="3076575"/>
          </a:xfrm>
          <a:prstGeom prst="rect">
            <a:avLst/>
          </a:prstGeom>
        </p:spPr>
      </p:pic>
      <p:pic>
        <p:nvPicPr>
          <p:cNvPr id="5" name="Picture 4">
            <a:extLst>
              <a:ext uri="{FF2B5EF4-FFF2-40B4-BE49-F238E27FC236}">
                <a16:creationId xmlns:a16="http://schemas.microsoft.com/office/drawing/2014/main" id="{6150355C-A3FE-47D9-89DD-FF40E4B591F8}"/>
              </a:ext>
            </a:extLst>
          </p:cNvPr>
          <p:cNvPicPr>
            <a:picLocks noChangeAspect="1"/>
          </p:cNvPicPr>
          <p:nvPr/>
        </p:nvPicPr>
        <p:blipFill>
          <a:blip r:embed="rId4"/>
          <a:stretch>
            <a:fillRect/>
          </a:stretch>
        </p:blipFill>
        <p:spPr>
          <a:xfrm>
            <a:off x="6156963" y="3683419"/>
            <a:ext cx="6086475" cy="2657475"/>
          </a:xfrm>
          <a:prstGeom prst="rect">
            <a:avLst/>
          </a:prstGeom>
        </p:spPr>
      </p:pic>
    </p:spTree>
    <p:extLst>
      <p:ext uri="{BB962C8B-B14F-4D97-AF65-F5344CB8AC3E}">
        <p14:creationId xmlns:p14="http://schemas.microsoft.com/office/powerpoint/2010/main" val="2659794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DA1BB8-508F-456D-82F2-1A4576A061C2}"/>
              </a:ext>
            </a:extLst>
          </p:cNvPr>
          <p:cNvSpPr>
            <a:spLocks noGrp="1"/>
          </p:cNvSpPr>
          <p:nvPr>
            <p:ph type="title"/>
          </p:nvPr>
        </p:nvSpPr>
        <p:spPr/>
        <p:txBody>
          <a:bodyPr/>
          <a:lstStyle/>
          <a:p>
            <a:r>
              <a:rPr lang="es-GT" dirty="0"/>
              <a:t>Función de Autocorrelación y proceso estocástico estacionario</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C9F5B232-3D88-4F0D-9A72-36F3FAE6B6F8}"/>
                  </a:ext>
                </a:extLst>
              </p:cNvPr>
              <p:cNvSpPr>
                <a:spLocks noGrp="1"/>
              </p:cNvSpPr>
              <p:nvPr>
                <p:ph idx="1"/>
              </p:nvPr>
            </p:nvSpPr>
            <p:spPr/>
            <p:txBody>
              <a:bodyPr/>
              <a:lstStyle/>
              <a:p>
                <a:r>
                  <a:rPr lang="es-GT" dirty="0"/>
                  <a:t>Características:</a:t>
                </a:r>
              </a:p>
              <a:p>
                <a:pPr lvl="1"/>
                <a:r>
                  <a:rPr lang="es-ES" dirty="0"/>
                  <a:t>El coeficiente de autocorrelación de orden 0 es, por definición, 1. Por eso, a menudo, no se le incluye explícitamente en la función de autocorrelación.</a:t>
                </a:r>
              </a:p>
              <a:p>
                <a:pPr lvl="1"/>
                <a:endParaRPr lang="es-ES" dirty="0"/>
              </a:p>
              <a:p>
                <a:pPr lvl="1"/>
                <a:r>
                  <a:rPr lang="es-ES" dirty="0"/>
                  <a:t>Es una función simétrica: </a:t>
                </a:r>
                <a14:m>
                  <m:oMath xmlns:m="http://schemas.openxmlformats.org/officeDocument/2006/math">
                    <m:sSub>
                      <m:sSubPr>
                        <m:ctrlPr>
                          <a:rPr lang="es-ES" i="1" smtClean="0">
                            <a:latin typeface="Cambria Math" panose="02040503050406030204" pitchFamily="18" charset="0"/>
                          </a:rPr>
                        </m:ctrlPr>
                      </m:sSubPr>
                      <m:e>
                        <m:r>
                          <a:rPr lang="es-ES" i="1" smtClean="0">
                            <a:latin typeface="Cambria Math" panose="02040503050406030204" pitchFamily="18" charset="0"/>
                            <a:ea typeface="Cambria Math" panose="02040503050406030204" pitchFamily="18" charset="0"/>
                          </a:rPr>
                          <m:t>𝜌</m:t>
                        </m:r>
                      </m:e>
                      <m:sub>
                        <m:r>
                          <a:rPr lang="es-GT" b="0" i="1" smtClean="0">
                            <a:latin typeface="Cambria Math" panose="02040503050406030204" pitchFamily="18" charset="0"/>
                          </a:rPr>
                          <m:t>𝑘</m:t>
                        </m:r>
                      </m:sub>
                    </m:sSub>
                    <m:r>
                      <a:rPr lang="es-GT" b="0" i="1" smtClean="0">
                        <a:latin typeface="Cambria Math" panose="02040503050406030204" pitchFamily="18" charset="0"/>
                      </a:rPr>
                      <m:t>=</m:t>
                    </m:r>
                    <m:f>
                      <m:fPr>
                        <m:ctrlPr>
                          <a:rPr lang="es-GT" b="0" i="1" smtClean="0">
                            <a:latin typeface="Cambria Math" panose="02040503050406030204" pitchFamily="18" charset="0"/>
                          </a:rPr>
                        </m:ctrlPr>
                      </m:fPr>
                      <m:num>
                        <m:sSub>
                          <m:sSubPr>
                            <m:ctrlPr>
                              <a:rPr lang="es-GT" b="0" i="1" smtClean="0">
                                <a:latin typeface="Cambria Math" panose="02040503050406030204" pitchFamily="18" charset="0"/>
                              </a:rPr>
                            </m:ctrlPr>
                          </m:sSubPr>
                          <m:e>
                            <m:r>
                              <a:rPr lang="es-GT" b="0" i="1" smtClean="0">
                                <a:latin typeface="Cambria Math" panose="02040503050406030204" pitchFamily="18" charset="0"/>
                                <a:ea typeface="Cambria Math" panose="02040503050406030204" pitchFamily="18" charset="0"/>
                              </a:rPr>
                              <m:t>𝛾</m:t>
                            </m:r>
                          </m:e>
                          <m:sub>
                            <m:r>
                              <a:rPr lang="es-GT" b="0" i="1" smtClean="0">
                                <a:latin typeface="Cambria Math" panose="02040503050406030204" pitchFamily="18" charset="0"/>
                              </a:rPr>
                              <m:t>𝑘</m:t>
                            </m:r>
                          </m:sub>
                        </m:sSub>
                      </m:num>
                      <m:den>
                        <m:sSub>
                          <m:sSubPr>
                            <m:ctrlPr>
                              <a:rPr lang="es-GT" b="0" i="1" smtClean="0">
                                <a:latin typeface="Cambria Math" panose="02040503050406030204" pitchFamily="18" charset="0"/>
                              </a:rPr>
                            </m:ctrlPr>
                          </m:sSubPr>
                          <m:e>
                            <m:r>
                              <a:rPr lang="es-GT" b="0" i="1" smtClean="0">
                                <a:latin typeface="Cambria Math" panose="02040503050406030204" pitchFamily="18" charset="0"/>
                                <a:ea typeface="Cambria Math" panose="02040503050406030204" pitchFamily="18" charset="0"/>
                              </a:rPr>
                              <m:t>𝛾</m:t>
                            </m:r>
                          </m:e>
                          <m:sub>
                            <m:r>
                              <a:rPr lang="es-GT" b="0" i="1" smtClean="0">
                                <a:latin typeface="Cambria Math" panose="02040503050406030204" pitchFamily="18" charset="0"/>
                              </a:rPr>
                              <m:t>0</m:t>
                            </m:r>
                          </m:sub>
                        </m:sSub>
                      </m:den>
                    </m:f>
                    <m:r>
                      <a:rPr lang="es-GT" b="0" i="1" smtClean="0">
                        <a:latin typeface="Cambria Math" panose="02040503050406030204" pitchFamily="18" charset="0"/>
                      </a:rPr>
                      <m:t>=</m:t>
                    </m:r>
                    <m:f>
                      <m:fPr>
                        <m:ctrlPr>
                          <a:rPr lang="es-GT" b="0" i="1" smtClean="0">
                            <a:latin typeface="Cambria Math" panose="02040503050406030204" pitchFamily="18" charset="0"/>
                          </a:rPr>
                        </m:ctrlPr>
                      </m:fPr>
                      <m:num>
                        <m:r>
                          <a:rPr lang="es-GT" b="0" i="1" smtClean="0">
                            <a:latin typeface="Cambria Math" panose="02040503050406030204" pitchFamily="18" charset="0"/>
                            <a:ea typeface="Cambria Math" panose="02040503050406030204" pitchFamily="18" charset="0"/>
                          </a:rPr>
                          <m:t>𝛾</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𝑘</m:t>
                        </m:r>
                      </m:num>
                      <m:den>
                        <m:sSub>
                          <m:sSubPr>
                            <m:ctrlPr>
                              <a:rPr lang="es-GT" b="0" i="1" smtClean="0">
                                <a:latin typeface="Cambria Math" panose="02040503050406030204" pitchFamily="18" charset="0"/>
                              </a:rPr>
                            </m:ctrlPr>
                          </m:sSubPr>
                          <m:e>
                            <m:r>
                              <a:rPr lang="es-GT" b="0" i="1" smtClean="0">
                                <a:latin typeface="Cambria Math" panose="02040503050406030204" pitchFamily="18" charset="0"/>
                                <a:ea typeface="Cambria Math" panose="02040503050406030204" pitchFamily="18" charset="0"/>
                              </a:rPr>
                              <m:t>𝛾</m:t>
                            </m:r>
                          </m:e>
                          <m:sub>
                            <m:r>
                              <a:rPr lang="es-GT" b="0" i="1" smtClean="0">
                                <a:latin typeface="Cambria Math" panose="02040503050406030204" pitchFamily="18" charset="0"/>
                              </a:rPr>
                              <m:t>0</m:t>
                            </m:r>
                          </m:sub>
                        </m:sSub>
                      </m:den>
                    </m:f>
                    <m:r>
                      <a:rPr lang="es-GT" b="0" i="1" smtClean="0">
                        <a:latin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𝜌</m:t>
                    </m:r>
                    <m:r>
                      <a:rPr lang="es-GT" b="0" i="1" smtClean="0">
                        <a:latin typeface="Cambria Math" panose="02040503050406030204" pitchFamily="18" charset="0"/>
                        <a:ea typeface="Cambria Math" panose="02040503050406030204" pitchFamily="18" charset="0"/>
                      </a:rPr>
                      <m:t>−</m:t>
                    </m:r>
                    <m:r>
                      <a:rPr lang="es-GT" b="0" i="1" smtClean="0">
                        <a:latin typeface="Cambria Math" panose="02040503050406030204" pitchFamily="18" charset="0"/>
                        <a:ea typeface="Cambria Math" panose="02040503050406030204" pitchFamily="18" charset="0"/>
                      </a:rPr>
                      <m:t>𝑘</m:t>
                    </m:r>
                  </m:oMath>
                </a14:m>
                <a:r>
                  <a:rPr lang="es-ES" dirty="0"/>
                  <a:t> Por ello, en el </a:t>
                </a:r>
                <a:r>
                  <a:rPr lang="es-ES" dirty="0" err="1"/>
                  <a:t>correlograma</a:t>
                </a:r>
                <a:r>
                  <a:rPr lang="es-ES" dirty="0"/>
                  <a:t> se representa la función de autocorrelación solamente para los valores positivos del retardo k. </a:t>
                </a:r>
              </a:p>
              <a:p>
                <a:pPr lvl="1"/>
                <a:endParaRPr lang="es-ES" dirty="0"/>
              </a:p>
              <a:p>
                <a:pPr lvl="1"/>
                <a:r>
                  <a:rPr lang="es-ES" dirty="0"/>
                  <a:t>La función de autocorrelación de un proceso estocástico estacionario tiende a cero rápidamente cuando k tiende a ∞</a:t>
                </a:r>
                <a:endParaRPr lang="es-GT" dirty="0"/>
              </a:p>
            </p:txBody>
          </p:sp>
        </mc:Choice>
        <mc:Fallback>
          <p:sp>
            <p:nvSpPr>
              <p:cNvPr id="6" name="Content Placeholder 5">
                <a:extLst>
                  <a:ext uri="{FF2B5EF4-FFF2-40B4-BE49-F238E27FC236}">
                    <a16:creationId xmlns:a16="http://schemas.microsoft.com/office/drawing/2014/main" id="{C9F5B232-3D88-4F0D-9A72-36F3FAE6B6F8}"/>
                  </a:ext>
                </a:extLst>
              </p:cNvPr>
              <p:cNvSpPr>
                <a:spLocks noGrp="1" noRot="1" noChangeAspect="1" noMove="1" noResize="1" noEditPoints="1" noAdjustHandles="1" noChangeArrowheads="1" noChangeShapeType="1" noTextEdit="1"/>
              </p:cNvSpPr>
              <p:nvPr>
                <p:ph idx="1"/>
              </p:nvPr>
            </p:nvSpPr>
            <p:spPr>
              <a:blipFill>
                <a:blip r:embed="rId2"/>
                <a:stretch>
                  <a:fillRect l="-1697" t="-2121" r="-1515"/>
                </a:stretch>
              </a:blipFill>
            </p:spPr>
            <p:txBody>
              <a:bodyPr/>
              <a:lstStyle/>
              <a:p>
                <a:r>
                  <a:rPr lang="es-GT">
                    <a:noFill/>
                  </a:rPr>
                  <a:t> </a:t>
                </a:r>
              </a:p>
            </p:txBody>
          </p:sp>
        </mc:Fallback>
      </mc:AlternateContent>
    </p:spTree>
    <p:extLst>
      <p:ext uri="{BB962C8B-B14F-4D97-AF65-F5344CB8AC3E}">
        <p14:creationId xmlns:p14="http://schemas.microsoft.com/office/powerpoint/2010/main" val="3659400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5A948-EE25-4BA7-8A1C-0AD4F68C1236}"/>
              </a:ext>
            </a:extLst>
          </p:cNvPr>
          <p:cNvSpPr>
            <a:spLocks noGrp="1"/>
          </p:cNvSpPr>
          <p:nvPr>
            <p:ph type="title"/>
          </p:nvPr>
        </p:nvSpPr>
        <p:spPr/>
        <p:txBody>
          <a:bodyPr/>
          <a:lstStyle/>
          <a:p>
            <a:r>
              <a:rPr lang="es-GT" dirty="0"/>
              <a:t>¿Estacionarias o no?</a:t>
            </a:r>
          </a:p>
        </p:txBody>
      </p:sp>
      <p:pic>
        <p:nvPicPr>
          <p:cNvPr id="6" name="Content Placeholder 5">
            <a:extLst>
              <a:ext uri="{FF2B5EF4-FFF2-40B4-BE49-F238E27FC236}">
                <a16:creationId xmlns:a16="http://schemas.microsoft.com/office/drawing/2014/main" id="{4A8B55C3-173C-4CB4-BF91-DA6571F3C459}"/>
              </a:ext>
            </a:extLst>
          </p:cNvPr>
          <p:cNvPicPr>
            <a:picLocks noGrp="1" noChangeAspect="1"/>
          </p:cNvPicPr>
          <p:nvPr>
            <p:ph idx="1"/>
          </p:nvPr>
        </p:nvPicPr>
        <p:blipFill>
          <a:blip r:embed="rId2"/>
          <a:stretch>
            <a:fillRect/>
          </a:stretch>
        </p:blipFill>
        <p:spPr>
          <a:xfrm>
            <a:off x="2945027" y="1951416"/>
            <a:ext cx="7092020" cy="4619981"/>
          </a:xfrm>
          <a:prstGeom prst="rect">
            <a:avLst/>
          </a:prstGeom>
        </p:spPr>
      </p:pic>
      <p:sp>
        <p:nvSpPr>
          <p:cNvPr id="7" name="Rectangle 6">
            <a:extLst>
              <a:ext uri="{FF2B5EF4-FFF2-40B4-BE49-F238E27FC236}">
                <a16:creationId xmlns:a16="http://schemas.microsoft.com/office/drawing/2014/main" id="{1EFD4F75-4002-47FE-8A60-D5E399813C9D}"/>
              </a:ext>
            </a:extLst>
          </p:cNvPr>
          <p:cNvSpPr/>
          <p:nvPr/>
        </p:nvSpPr>
        <p:spPr>
          <a:xfrm>
            <a:off x="2733879" y="1864895"/>
            <a:ext cx="7315200" cy="2346158"/>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s-GT"/>
          </a:p>
        </p:txBody>
      </p:sp>
      <p:sp>
        <p:nvSpPr>
          <p:cNvPr id="8" name="Rectangle 7">
            <a:extLst>
              <a:ext uri="{FF2B5EF4-FFF2-40B4-BE49-F238E27FC236}">
                <a16:creationId xmlns:a16="http://schemas.microsoft.com/office/drawing/2014/main" id="{C36B952C-8250-42DD-A113-B729BBA3E1C0}"/>
              </a:ext>
            </a:extLst>
          </p:cNvPr>
          <p:cNvSpPr/>
          <p:nvPr/>
        </p:nvSpPr>
        <p:spPr>
          <a:xfrm>
            <a:off x="2733878" y="4211053"/>
            <a:ext cx="3690985" cy="244686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9" name="TextBox 8">
            <a:extLst>
              <a:ext uri="{FF2B5EF4-FFF2-40B4-BE49-F238E27FC236}">
                <a16:creationId xmlns:a16="http://schemas.microsoft.com/office/drawing/2014/main" id="{0446366D-EB12-434B-AE39-CFB23498DCE2}"/>
              </a:ext>
            </a:extLst>
          </p:cNvPr>
          <p:cNvSpPr txBox="1"/>
          <p:nvPr/>
        </p:nvSpPr>
        <p:spPr>
          <a:xfrm>
            <a:off x="197427" y="2450986"/>
            <a:ext cx="2536452" cy="523220"/>
          </a:xfrm>
          <a:prstGeom prst="rect">
            <a:avLst/>
          </a:prstGeom>
          <a:noFill/>
        </p:spPr>
        <p:txBody>
          <a:bodyPr wrap="square" rtlCol="0">
            <a:spAutoFit/>
          </a:bodyPr>
          <a:lstStyle/>
          <a:p>
            <a:r>
              <a:rPr lang="es-GT" sz="2800" dirty="0">
                <a:solidFill>
                  <a:schemeClr val="accent1"/>
                </a:solidFill>
              </a:rPr>
              <a:t>ESTACIONARIAS</a:t>
            </a:r>
          </a:p>
        </p:txBody>
      </p:sp>
      <p:sp>
        <p:nvSpPr>
          <p:cNvPr id="10" name="Rectangle 9">
            <a:extLst>
              <a:ext uri="{FF2B5EF4-FFF2-40B4-BE49-F238E27FC236}">
                <a16:creationId xmlns:a16="http://schemas.microsoft.com/office/drawing/2014/main" id="{166A42F9-7C8B-4064-8BA3-155225790D77}"/>
              </a:ext>
            </a:extLst>
          </p:cNvPr>
          <p:cNvSpPr/>
          <p:nvPr/>
        </p:nvSpPr>
        <p:spPr>
          <a:xfrm>
            <a:off x="6444915" y="4211052"/>
            <a:ext cx="3690985" cy="244686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11" name="TextBox 10">
            <a:extLst>
              <a:ext uri="{FF2B5EF4-FFF2-40B4-BE49-F238E27FC236}">
                <a16:creationId xmlns:a16="http://schemas.microsoft.com/office/drawing/2014/main" id="{634F16B6-566D-4DA5-8CD9-9A3A191182E6}"/>
              </a:ext>
            </a:extLst>
          </p:cNvPr>
          <p:cNvSpPr txBox="1"/>
          <p:nvPr/>
        </p:nvSpPr>
        <p:spPr>
          <a:xfrm>
            <a:off x="9246973" y="5270017"/>
            <a:ext cx="2536452" cy="954107"/>
          </a:xfrm>
          <a:prstGeom prst="rect">
            <a:avLst/>
          </a:prstGeom>
          <a:noFill/>
        </p:spPr>
        <p:txBody>
          <a:bodyPr wrap="square" rtlCol="0">
            <a:spAutoFit/>
          </a:bodyPr>
          <a:lstStyle/>
          <a:p>
            <a:pPr algn="ctr"/>
            <a:r>
              <a:rPr lang="es-GT" sz="2800" dirty="0">
                <a:solidFill>
                  <a:srgbClr val="00B050"/>
                </a:solidFill>
              </a:rPr>
              <a:t>NO</a:t>
            </a:r>
          </a:p>
          <a:p>
            <a:pPr algn="ctr"/>
            <a:r>
              <a:rPr lang="es-GT" sz="2800" dirty="0">
                <a:solidFill>
                  <a:srgbClr val="00B050"/>
                </a:solidFill>
              </a:rPr>
              <a:t>ESTACIONARIA</a:t>
            </a:r>
          </a:p>
        </p:txBody>
      </p:sp>
    </p:spTree>
    <p:extLst>
      <p:ext uri="{BB962C8B-B14F-4D97-AF65-F5344CB8AC3E}">
        <p14:creationId xmlns:p14="http://schemas.microsoft.com/office/powerpoint/2010/main" val="57348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3FE13-7E06-4113-8D34-58AD6ABA88A8}"/>
              </a:ext>
            </a:extLst>
          </p:cNvPr>
          <p:cNvSpPr>
            <a:spLocks noGrp="1"/>
          </p:cNvSpPr>
          <p:nvPr>
            <p:ph type="title"/>
          </p:nvPr>
        </p:nvSpPr>
        <p:spPr/>
        <p:txBody>
          <a:bodyPr/>
          <a:lstStyle/>
          <a:p>
            <a:r>
              <a:rPr lang="es-GT" dirty="0"/>
              <a:t>Proceso de Ruido Blanco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84FF25-40FC-4744-83AE-268D52D9AF30}"/>
                  </a:ext>
                </a:extLst>
              </p:cNvPr>
              <p:cNvSpPr>
                <a:spLocks noGrp="1"/>
              </p:cNvSpPr>
              <p:nvPr>
                <p:ph idx="1"/>
              </p:nvPr>
            </p:nvSpPr>
            <p:spPr/>
            <p:txBody>
              <a:bodyPr>
                <a:normAutofit/>
              </a:bodyPr>
              <a:lstStyle/>
              <a:p>
                <a:r>
                  <a:rPr lang="es-ES" dirty="0"/>
                  <a:t>Es una secuencia de variables aleatorias de media cero, varianza constante y covarianzas nulas. Se denotará habitualmente por a</a:t>
                </a:r>
                <a:r>
                  <a:rPr lang="es-ES" baseline="-25000" dirty="0"/>
                  <a:t>t</a:t>
                </a:r>
                <a:r>
                  <a:rPr lang="es-ES" dirty="0"/>
                  <a:t>, t = 0, ±1, ±2, . . .:</a:t>
                </a:r>
              </a:p>
              <a:p>
                <a:endParaRPr lang="es-ES" dirty="0"/>
              </a:p>
              <a:p>
                <a:endParaRPr lang="es-ES" dirty="0"/>
              </a:p>
              <a:p>
                <a:r>
                  <a:rPr lang="es-ES" dirty="0"/>
                  <a:t>Así, un proceso ruido blanco, a</a:t>
                </a:r>
                <a:r>
                  <a:rPr lang="es-ES" baseline="-25000" dirty="0"/>
                  <a:t>t</a:t>
                </a:r>
                <a:r>
                  <a:rPr lang="es-ES" dirty="0"/>
                  <a:t> ∼ RB(0, σ</a:t>
                </a:r>
                <a:r>
                  <a:rPr lang="es-ES" baseline="30000" dirty="0"/>
                  <a:t>2</a:t>
                </a:r>
                <a:r>
                  <a:rPr lang="es-ES" dirty="0"/>
                  <a:t>) , es estacionario si la varianza σ</a:t>
                </a:r>
                <a:r>
                  <a:rPr lang="es-ES" baseline="30000" dirty="0"/>
                  <a:t>2</a:t>
                </a:r>
                <a:r>
                  <a:rPr lang="es-ES" dirty="0"/>
                  <a:t> es finita con función de autocovarianzas (FACV):</a:t>
                </a:r>
              </a:p>
              <a:p>
                <a:pPr marL="0" indent="0">
                  <a:buNone/>
                </a:pPr>
                <a14:m>
                  <m:oMathPara xmlns:m="http://schemas.openxmlformats.org/officeDocument/2006/math">
                    <m:oMathParaPr>
                      <m:jc m:val="center"/>
                    </m:oMathParaPr>
                    <m:oMath xmlns:m="http://schemas.openxmlformats.org/officeDocument/2006/math">
                      <m:sSub>
                        <m:sSubPr>
                          <m:ctrlPr>
                            <a:rPr lang="es-ES" i="1" smtClean="0">
                              <a:latin typeface="Cambria Math" panose="02040503050406030204" pitchFamily="18" charset="0"/>
                            </a:rPr>
                          </m:ctrlPr>
                        </m:sSubPr>
                        <m:e>
                          <m:r>
                            <a:rPr lang="es-ES" i="1" smtClean="0">
                              <a:latin typeface="Cambria Math" panose="02040503050406030204" pitchFamily="18" charset="0"/>
                              <a:ea typeface="Cambria Math" panose="02040503050406030204" pitchFamily="18" charset="0"/>
                            </a:rPr>
                            <m:t>𝛾</m:t>
                          </m:r>
                        </m:e>
                        <m:sub>
                          <m:r>
                            <a:rPr lang="es-GT" b="0" i="1" smtClean="0">
                              <a:latin typeface="Cambria Math" panose="02040503050406030204" pitchFamily="18" charset="0"/>
                            </a:rPr>
                            <m:t>𝑘</m:t>
                          </m:r>
                        </m:sub>
                      </m:sSub>
                      <m:r>
                        <a:rPr lang="es-GT" b="0" i="1" smtClean="0">
                          <a:latin typeface="Cambria Math" panose="02040503050406030204" pitchFamily="18" charset="0"/>
                        </a:rPr>
                        <m:t>=</m:t>
                      </m:r>
                      <m:sSup>
                        <m:sSupPr>
                          <m:ctrlPr>
                            <a:rPr lang="es-GT" b="0" i="1" smtClean="0">
                              <a:latin typeface="Cambria Math" panose="02040503050406030204" pitchFamily="18" charset="0"/>
                            </a:rPr>
                          </m:ctrlPr>
                        </m:sSupPr>
                        <m:e>
                          <m:r>
                            <a:rPr lang="es-GT" b="0" i="1" smtClean="0">
                              <a:latin typeface="Cambria Math" panose="02040503050406030204" pitchFamily="18" charset="0"/>
                              <a:ea typeface="Cambria Math" panose="02040503050406030204" pitchFamily="18" charset="0"/>
                            </a:rPr>
                            <m:t>𝜎</m:t>
                          </m:r>
                        </m:e>
                        <m:sup>
                          <m:r>
                            <a:rPr lang="es-GT" b="0" i="1" smtClean="0">
                              <a:latin typeface="Cambria Math" panose="02040503050406030204" pitchFamily="18" charset="0"/>
                            </a:rPr>
                            <m:t>2</m:t>
                          </m:r>
                        </m:sup>
                      </m:sSup>
                      <m:r>
                        <a:rPr lang="es-GT" b="0" i="1" smtClean="0">
                          <a:latin typeface="Cambria Math" panose="02040503050406030204" pitchFamily="18" charset="0"/>
                        </a:rPr>
                        <m:t>, </m:t>
                      </m:r>
                      <m:r>
                        <a:rPr lang="es-GT" b="0" i="1" smtClean="0">
                          <a:latin typeface="Cambria Math" panose="02040503050406030204" pitchFamily="18" charset="0"/>
                        </a:rPr>
                        <m:t>𝑘</m:t>
                      </m:r>
                      <m:r>
                        <a:rPr lang="es-GT" b="0" i="1" smtClean="0">
                          <a:latin typeface="Cambria Math" panose="02040503050406030204" pitchFamily="18" charset="0"/>
                        </a:rPr>
                        <m:t>=0 </m:t>
                      </m:r>
                      <m:r>
                        <a:rPr lang="es-GT" b="0" i="1" smtClean="0">
                          <a:latin typeface="Cambria Math" panose="02040503050406030204" pitchFamily="18" charset="0"/>
                        </a:rPr>
                        <m:t>𝑦</m:t>
                      </m:r>
                      <m:r>
                        <a:rPr lang="es-GT" b="0" i="1" smtClean="0">
                          <a:latin typeface="Cambria Math" panose="02040503050406030204" pitchFamily="18" charset="0"/>
                        </a:rPr>
                        <m:t> </m:t>
                      </m:r>
                      <m:sSub>
                        <m:sSubPr>
                          <m:ctrlPr>
                            <a:rPr lang="es-GT" b="0" i="1" smtClean="0">
                              <a:latin typeface="Cambria Math" panose="02040503050406030204" pitchFamily="18" charset="0"/>
                            </a:rPr>
                          </m:ctrlPr>
                        </m:sSubPr>
                        <m:e>
                          <m:r>
                            <a:rPr lang="es-GT" b="0" i="1" smtClean="0">
                              <a:latin typeface="Cambria Math" panose="02040503050406030204" pitchFamily="18" charset="0"/>
                              <a:ea typeface="Cambria Math" panose="02040503050406030204" pitchFamily="18" charset="0"/>
                            </a:rPr>
                            <m:t>𝛾</m:t>
                          </m:r>
                        </m:e>
                        <m:sub>
                          <m:r>
                            <a:rPr lang="es-GT" b="0" i="1" smtClean="0">
                              <a:latin typeface="Cambria Math" panose="02040503050406030204" pitchFamily="18" charset="0"/>
                            </a:rPr>
                            <m:t>𝑘</m:t>
                          </m:r>
                        </m:sub>
                      </m:sSub>
                      <m:r>
                        <a:rPr lang="es-GT" b="0" i="1" smtClean="0">
                          <a:latin typeface="Cambria Math" panose="02040503050406030204" pitchFamily="18" charset="0"/>
                        </a:rPr>
                        <m:t>=0, </m:t>
                      </m:r>
                      <m:r>
                        <a:rPr lang="es-GT" b="0" i="1" smtClean="0">
                          <a:latin typeface="Cambria Math" panose="02040503050406030204" pitchFamily="18" charset="0"/>
                        </a:rPr>
                        <m:t>𝑘</m:t>
                      </m:r>
                      <m:r>
                        <a:rPr lang="es-GT" b="0" i="1" smtClean="0">
                          <a:latin typeface="Cambria Math" panose="02040503050406030204" pitchFamily="18" charset="0"/>
                        </a:rPr>
                        <m:t>&gt;0</m:t>
                      </m:r>
                    </m:oMath>
                  </m:oMathPara>
                </a14:m>
                <a:endParaRPr lang="es-ES" dirty="0"/>
              </a:p>
              <a:p>
                <a:r>
                  <a:rPr lang="es-ES" dirty="0"/>
                  <a:t>Y función de autocorrelación (FAC):</a:t>
                </a:r>
              </a:p>
              <a:p>
                <a:pPr marL="0" indent="0">
                  <a:buNone/>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𝛾</m:t>
                          </m:r>
                        </m:e>
                        <m:sub>
                          <m:r>
                            <a:rPr lang="es-GT" i="1">
                              <a:latin typeface="Cambria Math" panose="02040503050406030204" pitchFamily="18" charset="0"/>
                            </a:rPr>
                            <m:t>𝑘</m:t>
                          </m:r>
                        </m:sub>
                      </m:sSub>
                      <m:r>
                        <a:rPr lang="es-GT" i="1">
                          <a:latin typeface="Cambria Math" panose="02040503050406030204" pitchFamily="18" charset="0"/>
                        </a:rPr>
                        <m:t>=</m:t>
                      </m:r>
                      <m:r>
                        <a:rPr lang="es-GT" b="0" i="1" smtClean="0">
                          <a:latin typeface="Cambria Math" panose="02040503050406030204" pitchFamily="18" charset="0"/>
                        </a:rPr>
                        <m:t>1</m:t>
                      </m:r>
                      <m:r>
                        <a:rPr lang="es-GT" i="1">
                          <a:latin typeface="Cambria Math" panose="02040503050406030204" pitchFamily="18" charset="0"/>
                        </a:rPr>
                        <m:t>, </m:t>
                      </m:r>
                      <m:r>
                        <a:rPr lang="es-GT" i="1">
                          <a:latin typeface="Cambria Math" panose="02040503050406030204" pitchFamily="18" charset="0"/>
                        </a:rPr>
                        <m:t>𝑘</m:t>
                      </m:r>
                      <m:r>
                        <a:rPr lang="es-GT" i="1">
                          <a:latin typeface="Cambria Math" panose="02040503050406030204" pitchFamily="18" charset="0"/>
                        </a:rPr>
                        <m:t>=0 </m:t>
                      </m:r>
                      <m:r>
                        <a:rPr lang="es-GT" i="1">
                          <a:latin typeface="Cambria Math" panose="02040503050406030204" pitchFamily="18" charset="0"/>
                        </a:rPr>
                        <m:t>𝑦</m:t>
                      </m:r>
                      <m:r>
                        <a:rPr lang="es-GT" i="1">
                          <a:latin typeface="Cambria Math" panose="02040503050406030204" pitchFamily="18" charset="0"/>
                        </a:rPr>
                        <m:t> </m:t>
                      </m:r>
                      <m:sSub>
                        <m:sSubPr>
                          <m:ctrlPr>
                            <a:rPr lang="es-GT" i="1">
                              <a:latin typeface="Cambria Math" panose="02040503050406030204" pitchFamily="18" charset="0"/>
                            </a:rPr>
                          </m:ctrlPr>
                        </m:sSubPr>
                        <m:e>
                          <m:r>
                            <a:rPr lang="es-GT" i="1">
                              <a:latin typeface="Cambria Math" panose="02040503050406030204" pitchFamily="18" charset="0"/>
                              <a:ea typeface="Cambria Math" panose="02040503050406030204" pitchFamily="18" charset="0"/>
                            </a:rPr>
                            <m:t>𝛾</m:t>
                          </m:r>
                        </m:e>
                        <m:sub>
                          <m:r>
                            <a:rPr lang="es-GT" i="1">
                              <a:latin typeface="Cambria Math" panose="02040503050406030204" pitchFamily="18" charset="0"/>
                            </a:rPr>
                            <m:t>𝑘</m:t>
                          </m:r>
                        </m:sub>
                      </m:sSub>
                      <m:r>
                        <a:rPr lang="es-GT" i="1">
                          <a:latin typeface="Cambria Math" panose="02040503050406030204" pitchFamily="18" charset="0"/>
                        </a:rPr>
                        <m:t>=0, </m:t>
                      </m:r>
                      <m:r>
                        <a:rPr lang="es-GT" i="1">
                          <a:latin typeface="Cambria Math" panose="02040503050406030204" pitchFamily="18" charset="0"/>
                        </a:rPr>
                        <m:t>𝑘</m:t>
                      </m:r>
                      <m:r>
                        <a:rPr lang="es-GT" i="1">
                          <a:latin typeface="Cambria Math" panose="02040503050406030204" pitchFamily="18" charset="0"/>
                        </a:rPr>
                        <m:t>&gt;0</m:t>
                      </m:r>
                    </m:oMath>
                  </m:oMathPara>
                </a14:m>
                <a:endParaRPr lang="es-ES" dirty="0"/>
              </a:p>
              <a:p>
                <a:pPr marL="0" indent="0">
                  <a:buNone/>
                </a:pPr>
                <a:endParaRPr lang="es-GT" dirty="0"/>
              </a:p>
            </p:txBody>
          </p:sp>
        </mc:Choice>
        <mc:Fallback>
          <p:sp>
            <p:nvSpPr>
              <p:cNvPr id="3" name="Content Placeholder 2">
                <a:extLst>
                  <a:ext uri="{FF2B5EF4-FFF2-40B4-BE49-F238E27FC236}">
                    <a16:creationId xmlns:a16="http://schemas.microsoft.com/office/drawing/2014/main" id="{4284FF25-40FC-4744-83AE-268D52D9AF30}"/>
                  </a:ext>
                </a:extLst>
              </p:cNvPr>
              <p:cNvSpPr>
                <a:spLocks noGrp="1" noRot="1" noChangeAspect="1" noMove="1" noResize="1" noEditPoints="1" noAdjustHandles="1" noChangeArrowheads="1" noChangeShapeType="1" noTextEdit="1"/>
              </p:cNvSpPr>
              <p:nvPr>
                <p:ph idx="1"/>
              </p:nvPr>
            </p:nvSpPr>
            <p:spPr>
              <a:blipFill>
                <a:blip r:embed="rId2"/>
                <a:stretch>
                  <a:fillRect l="-1697" t="-2121" r="-1818"/>
                </a:stretch>
              </a:blipFill>
            </p:spPr>
            <p:txBody>
              <a:bodyPr/>
              <a:lstStyle/>
              <a:p>
                <a:r>
                  <a:rPr lang="es-GT">
                    <a:noFill/>
                  </a:rPr>
                  <a:t> </a:t>
                </a:r>
              </a:p>
            </p:txBody>
          </p:sp>
        </mc:Fallback>
      </mc:AlternateContent>
      <p:pic>
        <p:nvPicPr>
          <p:cNvPr id="4" name="Picture 3">
            <a:extLst>
              <a:ext uri="{FF2B5EF4-FFF2-40B4-BE49-F238E27FC236}">
                <a16:creationId xmlns:a16="http://schemas.microsoft.com/office/drawing/2014/main" id="{6C1FE08F-2527-4F94-A5DA-C456B2F7C3BE}"/>
              </a:ext>
            </a:extLst>
          </p:cNvPr>
          <p:cNvPicPr>
            <a:picLocks noChangeAspect="1"/>
          </p:cNvPicPr>
          <p:nvPr/>
        </p:nvPicPr>
        <p:blipFill>
          <a:blip r:embed="rId3"/>
          <a:stretch>
            <a:fillRect/>
          </a:stretch>
        </p:blipFill>
        <p:spPr>
          <a:xfrm>
            <a:off x="1978524" y="2725153"/>
            <a:ext cx="8234951" cy="463216"/>
          </a:xfrm>
          <a:prstGeom prst="rect">
            <a:avLst/>
          </a:prstGeom>
        </p:spPr>
      </p:pic>
    </p:spTree>
    <p:extLst>
      <p:ext uri="{BB962C8B-B14F-4D97-AF65-F5344CB8AC3E}">
        <p14:creationId xmlns:p14="http://schemas.microsoft.com/office/powerpoint/2010/main" val="31377984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472B-5739-46F8-A6DB-760F456E32FF}"/>
              </a:ext>
            </a:extLst>
          </p:cNvPr>
          <p:cNvSpPr>
            <a:spLocks noGrp="1"/>
          </p:cNvSpPr>
          <p:nvPr>
            <p:ph type="title"/>
          </p:nvPr>
        </p:nvSpPr>
        <p:spPr/>
        <p:txBody>
          <a:bodyPr/>
          <a:lstStyle/>
          <a:p>
            <a:r>
              <a:rPr lang="es-GT" dirty="0"/>
              <a:t>Proceso de Ruido Blanco</a:t>
            </a:r>
          </a:p>
        </p:txBody>
      </p:sp>
      <p:sp>
        <p:nvSpPr>
          <p:cNvPr id="3" name="Content Placeholder 2">
            <a:extLst>
              <a:ext uri="{FF2B5EF4-FFF2-40B4-BE49-F238E27FC236}">
                <a16:creationId xmlns:a16="http://schemas.microsoft.com/office/drawing/2014/main" id="{923BD4C3-4DEB-471D-AD59-1D4892855553}"/>
              </a:ext>
            </a:extLst>
          </p:cNvPr>
          <p:cNvSpPr>
            <a:spLocks noGrp="1"/>
          </p:cNvSpPr>
          <p:nvPr>
            <p:ph idx="1"/>
          </p:nvPr>
        </p:nvSpPr>
        <p:spPr/>
        <p:txBody>
          <a:bodyPr/>
          <a:lstStyle/>
          <a:p>
            <a:r>
              <a:rPr lang="es-ES" dirty="0"/>
              <a:t>Realización de tamaño 150 de un proceso ruido blanco normal con varianza unidad, </a:t>
            </a:r>
            <a:r>
              <a:rPr lang="es-ES" i="1" dirty="0"/>
              <a:t>a</a:t>
            </a:r>
            <a:r>
              <a:rPr lang="es-ES" baseline="-25000" dirty="0"/>
              <a:t>t</a:t>
            </a:r>
            <a:r>
              <a:rPr lang="es-ES" dirty="0"/>
              <a:t> ∼ RBN(0, 1).</a:t>
            </a:r>
            <a:endParaRPr lang="es-GT" dirty="0"/>
          </a:p>
        </p:txBody>
      </p:sp>
      <p:pic>
        <p:nvPicPr>
          <p:cNvPr id="4" name="Picture 3">
            <a:extLst>
              <a:ext uri="{FF2B5EF4-FFF2-40B4-BE49-F238E27FC236}">
                <a16:creationId xmlns:a16="http://schemas.microsoft.com/office/drawing/2014/main" id="{9567018C-B28E-46EB-9633-0A12A71280AD}"/>
              </a:ext>
            </a:extLst>
          </p:cNvPr>
          <p:cNvPicPr>
            <a:picLocks noChangeAspect="1"/>
          </p:cNvPicPr>
          <p:nvPr/>
        </p:nvPicPr>
        <p:blipFill>
          <a:blip r:embed="rId2"/>
          <a:stretch>
            <a:fillRect/>
          </a:stretch>
        </p:blipFill>
        <p:spPr>
          <a:xfrm>
            <a:off x="3307431" y="2644229"/>
            <a:ext cx="5577138" cy="3631625"/>
          </a:xfrm>
          <a:prstGeom prst="rect">
            <a:avLst/>
          </a:prstGeom>
        </p:spPr>
      </p:pic>
    </p:spTree>
    <p:extLst>
      <p:ext uri="{BB962C8B-B14F-4D97-AF65-F5344CB8AC3E}">
        <p14:creationId xmlns:p14="http://schemas.microsoft.com/office/powerpoint/2010/main" val="29212233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F864D-F9DE-4E34-B2C4-48E432407373}"/>
              </a:ext>
            </a:extLst>
          </p:cNvPr>
          <p:cNvSpPr>
            <a:spLocks noGrp="1"/>
          </p:cNvSpPr>
          <p:nvPr>
            <p:ph type="title"/>
          </p:nvPr>
        </p:nvSpPr>
        <p:spPr/>
        <p:txBody>
          <a:bodyPr/>
          <a:lstStyle/>
          <a:p>
            <a:r>
              <a:rPr lang="es-GT" dirty="0"/>
              <a:t>Modelo Lineal General</a:t>
            </a:r>
          </a:p>
        </p:txBody>
      </p:sp>
      <p:sp>
        <p:nvSpPr>
          <p:cNvPr id="3" name="Text Placeholder 2">
            <a:extLst>
              <a:ext uri="{FF2B5EF4-FFF2-40B4-BE49-F238E27FC236}">
                <a16:creationId xmlns:a16="http://schemas.microsoft.com/office/drawing/2014/main" id="{22920D2E-2B3E-4EB1-BA8B-5C5A1DF60C52}"/>
              </a:ext>
            </a:extLst>
          </p:cNvPr>
          <p:cNvSpPr>
            <a:spLocks noGrp="1"/>
          </p:cNvSpPr>
          <p:nvPr>
            <p:ph type="body" idx="1"/>
          </p:nvPr>
        </p:nvSpPr>
        <p:spPr/>
        <p:txBody>
          <a:bodyPr/>
          <a:lstStyle/>
          <a:p>
            <a:endParaRPr lang="es-GT"/>
          </a:p>
        </p:txBody>
      </p:sp>
    </p:spTree>
    <p:extLst>
      <p:ext uri="{BB962C8B-B14F-4D97-AF65-F5344CB8AC3E}">
        <p14:creationId xmlns:p14="http://schemas.microsoft.com/office/powerpoint/2010/main" val="8341606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1555-B148-46DE-9681-4773D95B5725}"/>
              </a:ext>
            </a:extLst>
          </p:cNvPr>
          <p:cNvSpPr>
            <a:spLocks noGrp="1"/>
          </p:cNvSpPr>
          <p:nvPr>
            <p:ph type="title"/>
          </p:nvPr>
        </p:nvSpPr>
        <p:spPr/>
        <p:txBody>
          <a:bodyPr/>
          <a:lstStyle/>
          <a:p>
            <a:r>
              <a:rPr lang="es-GT" dirty="0"/>
              <a:t>Modelo Lineal General</a:t>
            </a:r>
          </a:p>
        </p:txBody>
      </p:sp>
      <p:sp>
        <p:nvSpPr>
          <p:cNvPr id="3" name="Content Placeholder 2">
            <a:extLst>
              <a:ext uri="{FF2B5EF4-FFF2-40B4-BE49-F238E27FC236}">
                <a16:creationId xmlns:a16="http://schemas.microsoft.com/office/drawing/2014/main" id="{B2AA60E0-9733-476F-8AC1-E9D774C84263}"/>
              </a:ext>
            </a:extLst>
          </p:cNvPr>
          <p:cNvSpPr>
            <a:spLocks noGrp="1"/>
          </p:cNvSpPr>
          <p:nvPr>
            <p:ph idx="1"/>
          </p:nvPr>
        </p:nvSpPr>
        <p:spPr/>
        <p:txBody>
          <a:bodyPr/>
          <a:lstStyle/>
          <a:p>
            <a:r>
              <a:rPr lang="es-ES" dirty="0"/>
              <a:t>En un modelo de series temporales univariante se descompone la serie </a:t>
            </a:r>
            <a:r>
              <a:rPr lang="es-ES" dirty="0" err="1"/>
              <a:t>Y</a:t>
            </a:r>
            <a:r>
              <a:rPr lang="es-ES" baseline="-25000" dirty="0" err="1"/>
              <a:t>t</a:t>
            </a:r>
            <a:r>
              <a:rPr lang="es-ES" dirty="0"/>
              <a:t> en dos partes, una que recoge el patrón de regularidad, o </a:t>
            </a:r>
            <a:r>
              <a:rPr lang="es-ES" i="1" dirty="0"/>
              <a:t>parte sistemática</a:t>
            </a:r>
            <a:r>
              <a:rPr lang="es-ES" dirty="0"/>
              <a:t>, y otra parte puramente aleatoria, denominada también </a:t>
            </a:r>
            <a:r>
              <a:rPr lang="es-ES" i="1" dirty="0"/>
              <a:t>innovación</a:t>
            </a:r>
            <a:r>
              <a:rPr lang="es-ES" dirty="0"/>
              <a:t>:</a:t>
            </a:r>
          </a:p>
          <a:p>
            <a:pPr marL="0" indent="0">
              <a:buNone/>
            </a:pPr>
            <a:endParaRPr lang="es-GT" dirty="0"/>
          </a:p>
        </p:txBody>
      </p:sp>
      <p:pic>
        <p:nvPicPr>
          <p:cNvPr id="4" name="Picture 3">
            <a:extLst>
              <a:ext uri="{FF2B5EF4-FFF2-40B4-BE49-F238E27FC236}">
                <a16:creationId xmlns:a16="http://schemas.microsoft.com/office/drawing/2014/main" id="{EAEBE505-8DFE-43CE-AC58-3C48AAC1B177}"/>
              </a:ext>
            </a:extLst>
          </p:cNvPr>
          <p:cNvPicPr>
            <a:picLocks noChangeAspect="1"/>
          </p:cNvPicPr>
          <p:nvPr/>
        </p:nvPicPr>
        <p:blipFill>
          <a:blip r:embed="rId2"/>
          <a:stretch>
            <a:fillRect/>
          </a:stretch>
        </p:blipFill>
        <p:spPr>
          <a:xfrm>
            <a:off x="3378411" y="3578683"/>
            <a:ext cx="5435177" cy="704560"/>
          </a:xfrm>
          <a:prstGeom prst="rect">
            <a:avLst/>
          </a:prstGeom>
        </p:spPr>
      </p:pic>
    </p:spTree>
    <p:extLst>
      <p:ext uri="{BB962C8B-B14F-4D97-AF65-F5344CB8AC3E}">
        <p14:creationId xmlns:p14="http://schemas.microsoft.com/office/powerpoint/2010/main" val="21068043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1555-B148-46DE-9681-4773D95B5725}"/>
              </a:ext>
            </a:extLst>
          </p:cNvPr>
          <p:cNvSpPr>
            <a:spLocks noGrp="1"/>
          </p:cNvSpPr>
          <p:nvPr>
            <p:ph type="title"/>
          </p:nvPr>
        </p:nvSpPr>
        <p:spPr/>
        <p:txBody>
          <a:bodyPr/>
          <a:lstStyle/>
          <a:p>
            <a:r>
              <a:rPr lang="es-GT" dirty="0"/>
              <a:t>Modelo Lineal General</a:t>
            </a:r>
          </a:p>
        </p:txBody>
      </p:sp>
      <p:sp>
        <p:nvSpPr>
          <p:cNvPr id="3" name="Content Placeholder 2">
            <a:extLst>
              <a:ext uri="{FF2B5EF4-FFF2-40B4-BE49-F238E27FC236}">
                <a16:creationId xmlns:a16="http://schemas.microsoft.com/office/drawing/2014/main" id="{B2AA60E0-9733-476F-8AC1-E9D774C84263}"/>
              </a:ext>
            </a:extLst>
          </p:cNvPr>
          <p:cNvSpPr>
            <a:spLocks noGrp="1"/>
          </p:cNvSpPr>
          <p:nvPr>
            <p:ph idx="1"/>
          </p:nvPr>
        </p:nvSpPr>
        <p:spPr/>
        <p:txBody>
          <a:bodyPr>
            <a:normAutofit/>
          </a:bodyPr>
          <a:lstStyle/>
          <a:p>
            <a:r>
              <a:rPr lang="es-ES" dirty="0"/>
              <a:t>La parte sistemática es la parte predecible con el conjunto de información que se utiliza para construir el modelo.</a:t>
            </a:r>
          </a:p>
          <a:p>
            <a:r>
              <a:rPr lang="es-ES" dirty="0"/>
              <a:t> La innovación respecto al conjunto de información con el que se construye el modelo, es una parte aleatoria en la que sus valores no tienen ninguna relación o dependencia entre sí. </a:t>
            </a:r>
            <a:endParaRPr lang="es-GT" dirty="0"/>
          </a:p>
        </p:txBody>
      </p:sp>
    </p:spTree>
    <p:extLst>
      <p:ext uri="{BB962C8B-B14F-4D97-AF65-F5344CB8AC3E}">
        <p14:creationId xmlns:p14="http://schemas.microsoft.com/office/powerpoint/2010/main" val="3295640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1555-B148-46DE-9681-4773D95B5725}"/>
              </a:ext>
            </a:extLst>
          </p:cNvPr>
          <p:cNvSpPr>
            <a:spLocks noGrp="1"/>
          </p:cNvSpPr>
          <p:nvPr>
            <p:ph type="title"/>
          </p:nvPr>
        </p:nvSpPr>
        <p:spPr/>
        <p:txBody>
          <a:bodyPr/>
          <a:lstStyle/>
          <a:p>
            <a:r>
              <a:rPr lang="es-GT" dirty="0"/>
              <a:t>Modelo Lineal General</a:t>
            </a:r>
          </a:p>
        </p:txBody>
      </p:sp>
      <p:sp>
        <p:nvSpPr>
          <p:cNvPr id="3" name="Content Placeholder 2">
            <a:extLst>
              <a:ext uri="{FF2B5EF4-FFF2-40B4-BE49-F238E27FC236}">
                <a16:creationId xmlns:a16="http://schemas.microsoft.com/office/drawing/2014/main" id="{B2AA60E0-9733-476F-8AC1-E9D774C84263}"/>
              </a:ext>
            </a:extLst>
          </p:cNvPr>
          <p:cNvSpPr>
            <a:spLocks noGrp="1"/>
          </p:cNvSpPr>
          <p:nvPr>
            <p:ph idx="1"/>
          </p:nvPr>
        </p:nvSpPr>
        <p:spPr/>
        <p:txBody>
          <a:bodyPr>
            <a:normAutofit/>
          </a:bodyPr>
          <a:lstStyle/>
          <a:p>
            <a:r>
              <a:rPr lang="es-ES" dirty="0"/>
              <a:t>La innovación:</a:t>
            </a:r>
          </a:p>
          <a:p>
            <a:pPr lvl="1"/>
            <a:r>
              <a:rPr lang="es-ES" dirty="0"/>
              <a:t>En el momento t no está relacionada ni con las innovaciones anteriores ni con las posteriores, ni con la parte sistemática del modelo. </a:t>
            </a:r>
          </a:p>
          <a:p>
            <a:pPr lvl="1"/>
            <a:r>
              <a:rPr lang="es-ES" dirty="0"/>
              <a:t>Es impredecible, es decir, su predicción es siempre cero. </a:t>
            </a:r>
          </a:p>
          <a:p>
            <a:pPr lvl="1"/>
            <a:r>
              <a:rPr lang="es-ES" dirty="0"/>
              <a:t>A la hora de construir un modelo estadístico para una variable económica, el problema es formular la parte sistemática de tal manera que el elemento residual sea una innovación, en el mundo Normal, un ruido blanco.</a:t>
            </a:r>
            <a:endParaRPr lang="es-GT" dirty="0"/>
          </a:p>
        </p:txBody>
      </p:sp>
    </p:spTree>
    <p:extLst>
      <p:ext uri="{BB962C8B-B14F-4D97-AF65-F5344CB8AC3E}">
        <p14:creationId xmlns:p14="http://schemas.microsoft.com/office/powerpoint/2010/main" val="12964771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1555-B148-46DE-9681-4773D95B5725}"/>
              </a:ext>
            </a:extLst>
          </p:cNvPr>
          <p:cNvSpPr>
            <a:spLocks noGrp="1"/>
          </p:cNvSpPr>
          <p:nvPr>
            <p:ph type="title"/>
          </p:nvPr>
        </p:nvSpPr>
        <p:spPr/>
        <p:txBody>
          <a:bodyPr/>
          <a:lstStyle/>
          <a:p>
            <a:r>
              <a:rPr lang="es-GT" dirty="0"/>
              <a:t>Modelo Lineal General</a:t>
            </a:r>
          </a:p>
        </p:txBody>
      </p:sp>
      <p:sp>
        <p:nvSpPr>
          <p:cNvPr id="3" name="Content Placeholder 2">
            <a:extLst>
              <a:ext uri="{FF2B5EF4-FFF2-40B4-BE49-F238E27FC236}">
                <a16:creationId xmlns:a16="http://schemas.microsoft.com/office/drawing/2014/main" id="{B2AA60E0-9733-476F-8AC1-E9D774C84263}"/>
              </a:ext>
            </a:extLst>
          </p:cNvPr>
          <p:cNvSpPr>
            <a:spLocks noGrp="1"/>
          </p:cNvSpPr>
          <p:nvPr>
            <p:ph idx="1"/>
          </p:nvPr>
        </p:nvSpPr>
        <p:spPr/>
        <p:txBody>
          <a:bodyPr>
            <a:normAutofit/>
          </a:bodyPr>
          <a:lstStyle/>
          <a:p>
            <a:r>
              <a:rPr lang="es-ES" dirty="0"/>
              <a:t>Dada una serie temporal de media cero, como el valor de Y en el momento t depende de su pasado, un modelo teórico capaz de describir su comportamiento sería: </a:t>
            </a:r>
          </a:p>
          <a:p>
            <a:endParaRPr lang="es-ES" dirty="0"/>
          </a:p>
          <a:p>
            <a:pPr marL="0" indent="0" algn="ctr">
              <a:buNone/>
            </a:pPr>
            <a:r>
              <a:rPr lang="es-ES" i="1" dirty="0" err="1"/>
              <a:t>Y</a:t>
            </a:r>
            <a:r>
              <a:rPr lang="es-ES" i="1" baseline="-25000" dirty="0" err="1"/>
              <a:t>t</a:t>
            </a:r>
            <a:r>
              <a:rPr lang="es-ES" i="1" baseline="-25000" dirty="0"/>
              <a:t> </a:t>
            </a:r>
            <a:r>
              <a:rPr lang="es-ES" i="1" dirty="0"/>
              <a:t>= f(Y</a:t>
            </a:r>
            <a:r>
              <a:rPr lang="es-ES" i="1" baseline="-25000" dirty="0"/>
              <a:t>t−1</a:t>
            </a:r>
            <a:r>
              <a:rPr lang="es-ES" i="1" dirty="0"/>
              <a:t>, Y</a:t>
            </a:r>
            <a:r>
              <a:rPr lang="es-ES" i="1" baseline="-25000" dirty="0"/>
              <a:t>t−2</a:t>
            </a:r>
            <a:r>
              <a:rPr lang="es-ES" i="1" dirty="0"/>
              <a:t>, Y</a:t>
            </a:r>
            <a:r>
              <a:rPr lang="es-ES" i="1" baseline="-25000" dirty="0"/>
              <a:t>t−3</a:t>
            </a:r>
            <a:r>
              <a:rPr lang="es-ES" i="1" dirty="0"/>
              <a:t>, . . .) + a</a:t>
            </a:r>
            <a:r>
              <a:rPr lang="es-ES" i="1" baseline="-25000" dirty="0"/>
              <a:t>t      </a:t>
            </a:r>
            <a:r>
              <a:rPr lang="es-ES" dirty="0"/>
              <a:t>t = 1, 2, . . .</a:t>
            </a:r>
          </a:p>
          <a:p>
            <a:pPr marL="0" indent="0" algn="ctr">
              <a:buNone/>
            </a:pPr>
            <a:endParaRPr lang="es-ES" dirty="0"/>
          </a:p>
          <a:p>
            <a:r>
              <a:rPr lang="es-ES" dirty="0"/>
              <a:t>donde se exige que el comportamiento de </a:t>
            </a:r>
            <a:r>
              <a:rPr lang="es-ES" dirty="0" err="1"/>
              <a:t>Y</a:t>
            </a:r>
            <a:r>
              <a:rPr lang="es-ES" baseline="-25000" dirty="0" err="1"/>
              <a:t>t</a:t>
            </a:r>
            <a:r>
              <a:rPr lang="es-ES" dirty="0"/>
              <a:t> sea función de sus valores pasados, posiblemente infinitos.</a:t>
            </a:r>
          </a:p>
        </p:txBody>
      </p:sp>
    </p:spTree>
    <p:extLst>
      <p:ext uri="{BB962C8B-B14F-4D97-AF65-F5344CB8AC3E}">
        <p14:creationId xmlns:p14="http://schemas.microsoft.com/office/powerpoint/2010/main" val="2781911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7811-70B1-43EB-A381-86CE4C8B242D}"/>
              </a:ext>
            </a:extLst>
          </p:cNvPr>
          <p:cNvSpPr>
            <a:spLocks noGrp="1"/>
          </p:cNvSpPr>
          <p:nvPr>
            <p:ph type="title"/>
          </p:nvPr>
        </p:nvSpPr>
        <p:spPr/>
        <p:txBody>
          <a:bodyPr/>
          <a:lstStyle/>
          <a:p>
            <a:r>
              <a:rPr lang="es-GT" dirty="0"/>
              <a:t>¿Dónde se utilizan?</a:t>
            </a:r>
          </a:p>
        </p:txBody>
      </p:sp>
      <p:sp>
        <p:nvSpPr>
          <p:cNvPr id="3" name="Content Placeholder 2">
            <a:extLst>
              <a:ext uri="{FF2B5EF4-FFF2-40B4-BE49-F238E27FC236}">
                <a16:creationId xmlns:a16="http://schemas.microsoft.com/office/drawing/2014/main" id="{BAD46B86-1A51-433C-A43C-E1F3C4027607}"/>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s-ES" dirty="0"/>
              <a:t> Economía y Marketing</a:t>
            </a:r>
          </a:p>
          <a:p>
            <a:pPr lvl="1">
              <a:buFont typeface="Wingdings" panose="05000000000000000000" pitchFamily="2" charset="2"/>
              <a:buChar char="Ø"/>
            </a:pPr>
            <a:r>
              <a:rPr lang="es-ES" dirty="0"/>
              <a:t>Proyecciones del empleo y desempleo.</a:t>
            </a:r>
          </a:p>
          <a:p>
            <a:pPr lvl="1">
              <a:buFont typeface="Wingdings" panose="05000000000000000000" pitchFamily="2" charset="2"/>
              <a:buChar char="Ø"/>
            </a:pPr>
            <a:r>
              <a:rPr lang="es-ES" dirty="0"/>
              <a:t>Evolución del índice de precios de la leche. </a:t>
            </a:r>
          </a:p>
          <a:p>
            <a:pPr lvl="1">
              <a:buFont typeface="Wingdings" panose="05000000000000000000" pitchFamily="2" charset="2"/>
              <a:buChar char="Ø"/>
            </a:pPr>
            <a:r>
              <a:rPr lang="es-ES" dirty="0"/>
              <a:t>Beneficios netos mensuales de cierta entidad bancaria. </a:t>
            </a:r>
          </a:p>
          <a:p>
            <a:pPr lvl="1">
              <a:buFont typeface="Wingdings" panose="05000000000000000000" pitchFamily="2" charset="2"/>
              <a:buChar char="Ø"/>
            </a:pPr>
            <a:r>
              <a:rPr lang="es-ES" dirty="0"/>
              <a:t>Índices del precio del petróleo. </a:t>
            </a:r>
          </a:p>
          <a:p>
            <a:pPr>
              <a:buFont typeface="Wingdings" panose="05000000000000000000" pitchFamily="2" charset="2"/>
              <a:buChar char="v"/>
            </a:pPr>
            <a:r>
              <a:rPr lang="es-ES" dirty="0"/>
              <a:t>Demografía</a:t>
            </a:r>
          </a:p>
          <a:p>
            <a:pPr lvl="1">
              <a:buFont typeface="Wingdings" panose="05000000000000000000" pitchFamily="2" charset="2"/>
              <a:buChar char="Ø"/>
            </a:pPr>
            <a:r>
              <a:rPr lang="es-ES" dirty="0"/>
              <a:t>Número de habitantes por año. </a:t>
            </a:r>
          </a:p>
          <a:p>
            <a:pPr lvl="1">
              <a:buFont typeface="Wingdings" panose="05000000000000000000" pitchFamily="2" charset="2"/>
              <a:buChar char="Ø"/>
            </a:pPr>
            <a:r>
              <a:rPr lang="es-ES" dirty="0"/>
              <a:t>Tasa de mortalidad infantil por año. </a:t>
            </a:r>
          </a:p>
          <a:p>
            <a:pPr>
              <a:buFont typeface="Wingdings" panose="05000000000000000000" pitchFamily="2" charset="2"/>
              <a:buChar char="v"/>
            </a:pPr>
            <a:r>
              <a:rPr lang="es-ES" dirty="0"/>
              <a:t>Medioambiente</a:t>
            </a:r>
          </a:p>
          <a:p>
            <a:pPr lvl="1">
              <a:buFont typeface="Wingdings" panose="05000000000000000000" pitchFamily="2" charset="2"/>
              <a:buChar char="Ø"/>
            </a:pPr>
            <a:r>
              <a:rPr lang="es-ES" dirty="0"/>
              <a:t>Evolución horaria de niveles de óxido de azufre y de niveles de óxido de nitrógeno en una ciudad durante una serie de años. </a:t>
            </a:r>
          </a:p>
          <a:p>
            <a:pPr lvl="1">
              <a:buFont typeface="Wingdings" panose="05000000000000000000" pitchFamily="2" charset="2"/>
              <a:buChar char="Ø"/>
            </a:pPr>
            <a:r>
              <a:rPr lang="es-ES" dirty="0"/>
              <a:t>Lluvia recogida diariamente en una localidad.</a:t>
            </a:r>
          </a:p>
          <a:p>
            <a:pPr lvl="1">
              <a:buFont typeface="Wingdings" panose="05000000000000000000" pitchFamily="2" charset="2"/>
              <a:buChar char="Ø"/>
            </a:pPr>
            <a:r>
              <a:rPr lang="es-ES" dirty="0"/>
              <a:t> Temperatura media mensual.  Medición diaria del contenido en residuos tóxicos en un río</a:t>
            </a:r>
            <a:endParaRPr lang="es-GT" dirty="0"/>
          </a:p>
        </p:txBody>
      </p:sp>
    </p:spTree>
    <p:extLst>
      <p:ext uri="{BB962C8B-B14F-4D97-AF65-F5344CB8AC3E}">
        <p14:creationId xmlns:p14="http://schemas.microsoft.com/office/powerpoint/2010/main" val="422415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1555-B148-46DE-9681-4773D95B5725}"/>
              </a:ext>
            </a:extLst>
          </p:cNvPr>
          <p:cNvSpPr>
            <a:spLocks noGrp="1"/>
          </p:cNvSpPr>
          <p:nvPr>
            <p:ph type="title"/>
          </p:nvPr>
        </p:nvSpPr>
        <p:spPr/>
        <p:txBody>
          <a:bodyPr/>
          <a:lstStyle/>
          <a:p>
            <a:r>
              <a:rPr lang="es-GT" dirty="0"/>
              <a:t>Modelo Lineal General</a:t>
            </a:r>
          </a:p>
        </p:txBody>
      </p:sp>
      <p:sp>
        <p:nvSpPr>
          <p:cNvPr id="3" name="Content Placeholder 2">
            <a:extLst>
              <a:ext uri="{FF2B5EF4-FFF2-40B4-BE49-F238E27FC236}">
                <a16:creationId xmlns:a16="http://schemas.microsoft.com/office/drawing/2014/main" id="{B2AA60E0-9733-476F-8AC1-E9D774C84263}"/>
              </a:ext>
            </a:extLst>
          </p:cNvPr>
          <p:cNvSpPr>
            <a:spLocks noGrp="1"/>
          </p:cNvSpPr>
          <p:nvPr>
            <p:ph idx="1"/>
          </p:nvPr>
        </p:nvSpPr>
        <p:spPr/>
        <p:txBody>
          <a:bodyPr>
            <a:normAutofit/>
          </a:bodyPr>
          <a:lstStyle/>
          <a:p>
            <a:r>
              <a:rPr lang="es-ES" dirty="0"/>
              <a:t>En el caso de los procesos estacionarios con distribución normal y media cero, la teoría de procesos estocásticos señala que, bajo condiciones muy generales, </a:t>
            </a:r>
            <a:r>
              <a:rPr lang="es-ES" i="1" dirty="0" err="1"/>
              <a:t>Y</a:t>
            </a:r>
            <a:r>
              <a:rPr lang="es-ES" i="1" baseline="-25000" dirty="0" err="1"/>
              <a:t>t</a:t>
            </a:r>
            <a:r>
              <a:rPr lang="es-ES" dirty="0"/>
              <a:t> se puede expresar como combinación lineal de los valores pasados infinitos de </a:t>
            </a:r>
            <a:r>
              <a:rPr lang="es-ES" i="1" dirty="0"/>
              <a:t>Y</a:t>
            </a:r>
            <a:r>
              <a:rPr lang="es-ES" dirty="0"/>
              <a:t> más una innovación ruido blanco:</a:t>
            </a:r>
          </a:p>
        </p:txBody>
      </p:sp>
      <p:pic>
        <p:nvPicPr>
          <p:cNvPr id="4" name="Picture 3">
            <a:extLst>
              <a:ext uri="{FF2B5EF4-FFF2-40B4-BE49-F238E27FC236}">
                <a16:creationId xmlns:a16="http://schemas.microsoft.com/office/drawing/2014/main" id="{72F01786-24E2-45D5-B125-703A812DF208}"/>
              </a:ext>
            </a:extLst>
          </p:cNvPr>
          <p:cNvPicPr>
            <a:picLocks noChangeAspect="1"/>
          </p:cNvPicPr>
          <p:nvPr/>
        </p:nvPicPr>
        <p:blipFill>
          <a:blip r:embed="rId2"/>
          <a:stretch>
            <a:fillRect/>
          </a:stretch>
        </p:blipFill>
        <p:spPr>
          <a:xfrm>
            <a:off x="1492918" y="3609474"/>
            <a:ext cx="9413694" cy="493294"/>
          </a:xfrm>
          <a:prstGeom prst="rect">
            <a:avLst/>
          </a:prstGeom>
        </p:spPr>
      </p:pic>
    </p:spTree>
    <p:extLst>
      <p:ext uri="{BB962C8B-B14F-4D97-AF65-F5344CB8AC3E}">
        <p14:creationId xmlns:p14="http://schemas.microsoft.com/office/powerpoint/2010/main" val="18583506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1555-B148-46DE-9681-4773D95B5725}"/>
              </a:ext>
            </a:extLst>
          </p:cNvPr>
          <p:cNvSpPr>
            <a:spLocks noGrp="1"/>
          </p:cNvSpPr>
          <p:nvPr>
            <p:ph type="title"/>
          </p:nvPr>
        </p:nvSpPr>
        <p:spPr/>
        <p:txBody>
          <a:bodyPr/>
          <a:lstStyle/>
          <a:p>
            <a:r>
              <a:rPr lang="es-GT" dirty="0"/>
              <a:t>Modelo Lineal General</a:t>
            </a:r>
          </a:p>
        </p:txBody>
      </p:sp>
      <p:sp>
        <p:nvSpPr>
          <p:cNvPr id="3" name="Content Placeholder 2">
            <a:extLst>
              <a:ext uri="{FF2B5EF4-FFF2-40B4-BE49-F238E27FC236}">
                <a16:creationId xmlns:a16="http://schemas.microsoft.com/office/drawing/2014/main" id="{B2AA60E0-9733-476F-8AC1-E9D774C84263}"/>
              </a:ext>
            </a:extLst>
          </p:cNvPr>
          <p:cNvSpPr>
            <a:spLocks noGrp="1"/>
          </p:cNvSpPr>
          <p:nvPr>
            <p:ph idx="1"/>
          </p:nvPr>
        </p:nvSpPr>
        <p:spPr/>
        <p:txBody>
          <a:bodyPr>
            <a:normAutofit/>
          </a:bodyPr>
          <a:lstStyle/>
          <a:p>
            <a:r>
              <a:rPr lang="es-ES" dirty="0"/>
              <a:t>Las condiciones generales que ha de cumplir el proceso son:</a:t>
            </a:r>
          </a:p>
          <a:p>
            <a:pPr marL="457200" indent="-457200">
              <a:buFont typeface="+mj-lt"/>
              <a:buAutoNum type="alphaLcParenR"/>
            </a:pPr>
            <a:r>
              <a:rPr lang="es-ES" dirty="0"/>
              <a:t>Que el proceso sea no anticipante, es decir, que el presente no venga determinado por el futuro, luego el valor de </a:t>
            </a:r>
            <a:r>
              <a:rPr lang="es-ES" i="1" dirty="0"/>
              <a:t>Y</a:t>
            </a:r>
            <a:r>
              <a:rPr lang="es-ES" dirty="0"/>
              <a:t> en el momento </a:t>
            </a:r>
            <a:r>
              <a:rPr lang="es-ES" i="1" dirty="0"/>
              <a:t>t</a:t>
            </a:r>
            <a:r>
              <a:rPr lang="es-ES" dirty="0"/>
              <a:t> no puede depender de valores futuros de </a:t>
            </a:r>
            <a:r>
              <a:rPr lang="es-ES" i="1" dirty="0"/>
              <a:t>Y</a:t>
            </a:r>
            <a:r>
              <a:rPr lang="es-ES" dirty="0"/>
              <a:t> o de las innovaciones </a:t>
            </a:r>
            <a:r>
              <a:rPr lang="es-ES" i="1" dirty="0"/>
              <a:t>a</a:t>
            </a:r>
            <a:r>
              <a:rPr lang="es-ES" dirty="0"/>
              <a:t>.</a:t>
            </a:r>
          </a:p>
          <a:p>
            <a:pPr marL="457200" indent="-457200">
              <a:buFont typeface="+mj-lt"/>
              <a:buAutoNum type="alphaLcParenR"/>
            </a:pPr>
            <a:r>
              <a:rPr lang="es-ES" dirty="0"/>
              <a:t>Que el proceso sea invertible, es decir, que el presente dependa de forma convergente de su propio pasado lo que implica que la influencia de </a:t>
            </a:r>
            <a:r>
              <a:rPr lang="es-ES" i="1" dirty="0" err="1"/>
              <a:t>Y</a:t>
            </a:r>
            <a:r>
              <a:rPr lang="es-ES" i="1" baseline="-25000" dirty="0" err="1"/>
              <a:t>t</a:t>
            </a:r>
            <a:r>
              <a:rPr lang="es-ES" i="1" baseline="-25000" dirty="0"/>
              <a:t>−k</a:t>
            </a:r>
            <a:r>
              <a:rPr lang="es-ES" dirty="0"/>
              <a:t> en </a:t>
            </a:r>
            <a:r>
              <a:rPr lang="es-ES" i="1" dirty="0" err="1"/>
              <a:t>Y</a:t>
            </a:r>
            <a:r>
              <a:rPr lang="es-ES" i="1" baseline="-25000" dirty="0" err="1"/>
              <a:t>t</a:t>
            </a:r>
            <a:r>
              <a:rPr lang="es-ES" i="1" dirty="0"/>
              <a:t> </a:t>
            </a:r>
            <a:r>
              <a:rPr lang="es-ES" dirty="0"/>
              <a:t>ha de ir disminuyendo conforme nos alejemos en el pasado. Esta condición se cumple si los parámetros del modelo general cumplen la siguiente restricción:</a:t>
            </a:r>
          </a:p>
          <a:p>
            <a:pPr marL="0" indent="0">
              <a:buNone/>
            </a:pPr>
            <a:endParaRPr lang="es-ES" dirty="0"/>
          </a:p>
        </p:txBody>
      </p:sp>
      <p:pic>
        <p:nvPicPr>
          <p:cNvPr id="4" name="Picture 3">
            <a:extLst>
              <a:ext uri="{FF2B5EF4-FFF2-40B4-BE49-F238E27FC236}">
                <a16:creationId xmlns:a16="http://schemas.microsoft.com/office/drawing/2014/main" id="{72F01786-24E2-45D5-B125-703A812DF208}"/>
              </a:ext>
            </a:extLst>
          </p:cNvPr>
          <p:cNvPicPr>
            <a:picLocks noChangeAspect="1"/>
          </p:cNvPicPr>
          <p:nvPr/>
        </p:nvPicPr>
        <p:blipFill>
          <a:blip r:embed="rId2"/>
          <a:stretch>
            <a:fillRect/>
          </a:stretch>
        </p:blipFill>
        <p:spPr>
          <a:xfrm>
            <a:off x="1036320" y="160182"/>
            <a:ext cx="9413694" cy="493294"/>
          </a:xfrm>
          <a:prstGeom prst="rect">
            <a:avLst/>
          </a:prstGeom>
        </p:spPr>
      </p:pic>
      <p:pic>
        <p:nvPicPr>
          <p:cNvPr id="5" name="Picture 4">
            <a:extLst>
              <a:ext uri="{FF2B5EF4-FFF2-40B4-BE49-F238E27FC236}">
                <a16:creationId xmlns:a16="http://schemas.microsoft.com/office/drawing/2014/main" id="{82087211-F639-4E75-B890-2628C537783C}"/>
              </a:ext>
            </a:extLst>
          </p:cNvPr>
          <p:cNvPicPr>
            <a:picLocks noChangeAspect="1"/>
          </p:cNvPicPr>
          <p:nvPr/>
        </p:nvPicPr>
        <p:blipFill>
          <a:blip r:embed="rId3"/>
          <a:stretch>
            <a:fillRect/>
          </a:stretch>
        </p:blipFill>
        <p:spPr>
          <a:xfrm>
            <a:off x="5276850" y="5202845"/>
            <a:ext cx="1638300" cy="971550"/>
          </a:xfrm>
          <a:prstGeom prst="rect">
            <a:avLst/>
          </a:prstGeom>
        </p:spPr>
      </p:pic>
    </p:spTree>
    <p:extLst>
      <p:ext uri="{BB962C8B-B14F-4D97-AF65-F5344CB8AC3E}">
        <p14:creationId xmlns:p14="http://schemas.microsoft.com/office/powerpoint/2010/main" val="20290778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E7A21-522A-4E5E-8B21-C17CA411FBC8}"/>
              </a:ext>
            </a:extLst>
          </p:cNvPr>
          <p:cNvSpPr>
            <a:spLocks noGrp="1"/>
          </p:cNvSpPr>
          <p:nvPr>
            <p:ph type="title"/>
          </p:nvPr>
        </p:nvSpPr>
        <p:spPr/>
        <p:txBody>
          <a:bodyPr/>
          <a:lstStyle/>
          <a:p>
            <a:r>
              <a:rPr lang="es-GT" dirty="0"/>
              <a:t>Forma simplificada</a:t>
            </a:r>
          </a:p>
        </p:txBody>
      </p:sp>
      <p:sp>
        <p:nvSpPr>
          <p:cNvPr id="3" name="Content Placeholder 2">
            <a:extLst>
              <a:ext uri="{FF2B5EF4-FFF2-40B4-BE49-F238E27FC236}">
                <a16:creationId xmlns:a16="http://schemas.microsoft.com/office/drawing/2014/main" id="{E02BD078-3110-4ECA-B55A-D5EC958BB826}"/>
              </a:ext>
            </a:extLst>
          </p:cNvPr>
          <p:cNvSpPr>
            <a:spLocks noGrp="1"/>
          </p:cNvSpPr>
          <p:nvPr>
            <p:ph idx="1"/>
          </p:nvPr>
        </p:nvSpPr>
        <p:spPr/>
        <p:txBody>
          <a:bodyPr/>
          <a:lstStyle/>
          <a:p>
            <a:r>
              <a:rPr lang="es-GT" dirty="0"/>
              <a:t>Expresada en términos del operador de retardos</a:t>
            </a:r>
          </a:p>
        </p:txBody>
      </p:sp>
      <p:pic>
        <p:nvPicPr>
          <p:cNvPr id="5" name="Picture 4">
            <a:extLst>
              <a:ext uri="{FF2B5EF4-FFF2-40B4-BE49-F238E27FC236}">
                <a16:creationId xmlns:a16="http://schemas.microsoft.com/office/drawing/2014/main" id="{B45F89E8-FC29-4481-9DE5-7CAE51992480}"/>
              </a:ext>
            </a:extLst>
          </p:cNvPr>
          <p:cNvPicPr>
            <a:picLocks noChangeAspect="1"/>
          </p:cNvPicPr>
          <p:nvPr/>
        </p:nvPicPr>
        <p:blipFill>
          <a:blip r:embed="rId3"/>
          <a:stretch>
            <a:fillRect/>
          </a:stretch>
        </p:blipFill>
        <p:spPr>
          <a:xfrm>
            <a:off x="158917" y="3507738"/>
            <a:ext cx="8553450" cy="1295400"/>
          </a:xfrm>
          <a:prstGeom prst="rect">
            <a:avLst/>
          </a:prstGeom>
        </p:spPr>
      </p:pic>
      <p:pic>
        <p:nvPicPr>
          <p:cNvPr id="6" name="Picture 5">
            <a:extLst>
              <a:ext uri="{FF2B5EF4-FFF2-40B4-BE49-F238E27FC236}">
                <a16:creationId xmlns:a16="http://schemas.microsoft.com/office/drawing/2014/main" id="{EAB47D20-7FF2-447E-8224-D6FFE0C31129}"/>
              </a:ext>
            </a:extLst>
          </p:cNvPr>
          <p:cNvPicPr>
            <a:picLocks noChangeAspect="1"/>
          </p:cNvPicPr>
          <p:nvPr/>
        </p:nvPicPr>
        <p:blipFill>
          <a:blip r:embed="rId4"/>
          <a:stretch>
            <a:fillRect/>
          </a:stretch>
        </p:blipFill>
        <p:spPr>
          <a:xfrm>
            <a:off x="1389153" y="2753939"/>
            <a:ext cx="9413694" cy="493294"/>
          </a:xfrm>
          <a:prstGeom prst="rect">
            <a:avLst/>
          </a:prstGeom>
        </p:spPr>
      </p:pic>
      <p:pic>
        <p:nvPicPr>
          <p:cNvPr id="7" name="Picture 6">
            <a:extLst>
              <a:ext uri="{FF2B5EF4-FFF2-40B4-BE49-F238E27FC236}">
                <a16:creationId xmlns:a16="http://schemas.microsoft.com/office/drawing/2014/main" id="{6F4C2B0E-25CF-4842-9AC0-149B02D36ADC}"/>
              </a:ext>
            </a:extLst>
          </p:cNvPr>
          <p:cNvPicPr>
            <a:picLocks noChangeAspect="1"/>
          </p:cNvPicPr>
          <p:nvPr/>
        </p:nvPicPr>
        <p:blipFill>
          <a:blip r:embed="rId5"/>
          <a:stretch>
            <a:fillRect/>
          </a:stretch>
        </p:blipFill>
        <p:spPr>
          <a:xfrm>
            <a:off x="10331918" y="5296401"/>
            <a:ext cx="1762125" cy="933450"/>
          </a:xfrm>
          <a:prstGeom prst="rect">
            <a:avLst/>
          </a:prstGeom>
        </p:spPr>
      </p:pic>
      <p:sp>
        <p:nvSpPr>
          <p:cNvPr id="8" name="TextBox 7">
            <a:extLst>
              <a:ext uri="{FF2B5EF4-FFF2-40B4-BE49-F238E27FC236}">
                <a16:creationId xmlns:a16="http://schemas.microsoft.com/office/drawing/2014/main" id="{BA59CC0F-64C4-4554-AE42-F06C7F21863E}"/>
              </a:ext>
            </a:extLst>
          </p:cNvPr>
          <p:cNvSpPr txBox="1"/>
          <p:nvPr/>
        </p:nvSpPr>
        <p:spPr>
          <a:xfrm>
            <a:off x="818147" y="5823375"/>
            <a:ext cx="6858000" cy="523220"/>
          </a:xfrm>
          <a:prstGeom prst="rect">
            <a:avLst/>
          </a:prstGeom>
          <a:noFill/>
        </p:spPr>
        <p:txBody>
          <a:bodyPr wrap="square" rtlCol="0">
            <a:spAutoFit/>
          </a:bodyPr>
          <a:lstStyle/>
          <a:p>
            <a:r>
              <a:rPr lang="es-GT" sz="2800" dirty="0"/>
              <a:t>Parte aleatoria a partir de parte sistemática</a:t>
            </a:r>
          </a:p>
        </p:txBody>
      </p:sp>
    </p:spTree>
    <p:extLst>
      <p:ext uri="{BB962C8B-B14F-4D97-AF65-F5344CB8AC3E}">
        <p14:creationId xmlns:p14="http://schemas.microsoft.com/office/powerpoint/2010/main" val="4146865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6D83-5F1C-47F5-A8D8-10FC3CE7FB00}"/>
              </a:ext>
            </a:extLst>
          </p:cNvPr>
          <p:cNvSpPr>
            <a:spLocks noGrp="1"/>
          </p:cNvSpPr>
          <p:nvPr>
            <p:ph type="title"/>
          </p:nvPr>
        </p:nvSpPr>
        <p:spPr/>
        <p:txBody>
          <a:bodyPr/>
          <a:lstStyle/>
          <a:p>
            <a:r>
              <a:rPr lang="es-GT" dirty="0"/>
              <a:t>Otra forma de escribir el modelo</a:t>
            </a:r>
          </a:p>
        </p:txBody>
      </p:sp>
      <p:pic>
        <p:nvPicPr>
          <p:cNvPr id="4" name="Content Placeholder 3">
            <a:extLst>
              <a:ext uri="{FF2B5EF4-FFF2-40B4-BE49-F238E27FC236}">
                <a16:creationId xmlns:a16="http://schemas.microsoft.com/office/drawing/2014/main" id="{F7FCA495-34A8-4C82-AFF5-F15C4889DE98}"/>
              </a:ext>
            </a:extLst>
          </p:cNvPr>
          <p:cNvPicPr>
            <a:picLocks noGrp="1" noChangeAspect="1"/>
          </p:cNvPicPr>
          <p:nvPr>
            <p:ph idx="1"/>
          </p:nvPr>
        </p:nvPicPr>
        <p:blipFill>
          <a:blip r:embed="rId3"/>
          <a:stretch>
            <a:fillRect/>
          </a:stretch>
        </p:blipFill>
        <p:spPr>
          <a:xfrm>
            <a:off x="836529" y="2101968"/>
            <a:ext cx="9773229" cy="1659605"/>
          </a:xfrm>
          <a:prstGeom prst="rect">
            <a:avLst/>
          </a:prstGeom>
        </p:spPr>
      </p:pic>
      <p:pic>
        <p:nvPicPr>
          <p:cNvPr id="5" name="Picture 4">
            <a:extLst>
              <a:ext uri="{FF2B5EF4-FFF2-40B4-BE49-F238E27FC236}">
                <a16:creationId xmlns:a16="http://schemas.microsoft.com/office/drawing/2014/main" id="{7749DD54-2823-4314-BF49-FA6BC123D228}"/>
              </a:ext>
            </a:extLst>
          </p:cNvPr>
          <p:cNvPicPr>
            <a:picLocks noChangeAspect="1"/>
          </p:cNvPicPr>
          <p:nvPr/>
        </p:nvPicPr>
        <p:blipFill>
          <a:blip r:embed="rId4"/>
          <a:stretch>
            <a:fillRect/>
          </a:stretch>
        </p:blipFill>
        <p:spPr>
          <a:xfrm>
            <a:off x="10118558" y="5120641"/>
            <a:ext cx="1808997" cy="1026156"/>
          </a:xfrm>
          <a:prstGeom prst="rect">
            <a:avLst/>
          </a:prstGeom>
        </p:spPr>
      </p:pic>
      <p:sp>
        <p:nvSpPr>
          <p:cNvPr id="6" name="TextBox 5">
            <a:extLst>
              <a:ext uri="{FF2B5EF4-FFF2-40B4-BE49-F238E27FC236}">
                <a16:creationId xmlns:a16="http://schemas.microsoft.com/office/drawing/2014/main" id="{69F9038A-856B-41BC-846A-5AEFEF92C1A1}"/>
              </a:ext>
            </a:extLst>
          </p:cNvPr>
          <p:cNvSpPr txBox="1"/>
          <p:nvPr/>
        </p:nvSpPr>
        <p:spPr>
          <a:xfrm>
            <a:off x="818146" y="5474369"/>
            <a:ext cx="7351295" cy="523220"/>
          </a:xfrm>
          <a:prstGeom prst="rect">
            <a:avLst/>
          </a:prstGeom>
          <a:noFill/>
        </p:spPr>
        <p:txBody>
          <a:bodyPr wrap="square" rtlCol="0">
            <a:spAutoFit/>
          </a:bodyPr>
          <a:lstStyle/>
          <a:p>
            <a:r>
              <a:rPr lang="es-GT" sz="2800" dirty="0"/>
              <a:t>Parte Sistemática a partir de parte aleatoria</a:t>
            </a:r>
          </a:p>
        </p:txBody>
      </p:sp>
    </p:spTree>
    <p:extLst>
      <p:ext uri="{BB962C8B-B14F-4D97-AF65-F5344CB8AC3E}">
        <p14:creationId xmlns:p14="http://schemas.microsoft.com/office/powerpoint/2010/main" val="22622444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E7A21-522A-4E5E-8B21-C17CA411FBC8}"/>
              </a:ext>
            </a:extLst>
          </p:cNvPr>
          <p:cNvSpPr>
            <a:spLocks noGrp="1"/>
          </p:cNvSpPr>
          <p:nvPr>
            <p:ph type="title"/>
          </p:nvPr>
        </p:nvSpPr>
        <p:spPr/>
        <p:txBody>
          <a:bodyPr/>
          <a:lstStyle/>
          <a:p>
            <a:r>
              <a:rPr lang="es-GT" dirty="0"/>
              <a:t>Para Series Finitas</a:t>
            </a:r>
          </a:p>
        </p:txBody>
      </p:sp>
      <p:sp>
        <p:nvSpPr>
          <p:cNvPr id="3" name="Content Placeholder 2">
            <a:extLst>
              <a:ext uri="{FF2B5EF4-FFF2-40B4-BE49-F238E27FC236}">
                <a16:creationId xmlns:a16="http://schemas.microsoft.com/office/drawing/2014/main" id="{E02BD078-3110-4ECA-B55A-D5EC958BB826}"/>
              </a:ext>
            </a:extLst>
          </p:cNvPr>
          <p:cNvSpPr>
            <a:spLocks noGrp="1"/>
          </p:cNvSpPr>
          <p:nvPr>
            <p:ph idx="1"/>
          </p:nvPr>
        </p:nvSpPr>
        <p:spPr/>
        <p:txBody>
          <a:bodyPr/>
          <a:lstStyle/>
          <a:p>
            <a:r>
              <a:rPr lang="es-ES" dirty="0"/>
              <a:t>Como en la práctica se va a trabajar con series finitas, los modelos no van a poder expresar dependencias infinitas sin restricciones sino que tendrán que especificar una dependencia en el tiempo acotada y con restricciones. </a:t>
            </a:r>
          </a:p>
          <a:p>
            <a:endParaRPr lang="es-ES" dirty="0"/>
          </a:p>
          <a:p>
            <a:r>
              <a:rPr lang="es-ES" dirty="0"/>
              <a:t>Simplificación del modelo general de forma que tengan un número finito de parámetros. Acudiendo a la teoría de polinomios, bajo condiciones muy generales, se puede aproximar un polinomio de orden infinito mediante un cociente de polinomios finitos:</a:t>
            </a:r>
            <a:endParaRPr lang="es-GT" dirty="0"/>
          </a:p>
        </p:txBody>
      </p:sp>
    </p:spTree>
    <p:extLst>
      <p:ext uri="{BB962C8B-B14F-4D97-AF65-F5344CB8AC3E}">
        <p14:creationId xmlns:p14="http://schemas.microsoft.com/office/powerpoint/2010/main" val="10492165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6AA5B-DE83-4512-AE87-A198CA951D87}"/>
              </a:ext>
            </a:extLst>
          </p:cNvPr>
          <p:cNvSpPr>
            <a:spLocks noGrp="1"/>
          </p:cNvSpPr>
          <p:nvPr>
            <p:ph type="title"/>
          </p:nvPr>
        </p:nvSpPr>
        <p:spPr/>
        <p:txBody>
          <a:bodyPr/>
          <a:lstStyle/>
          <a:p>
            <a:r>
              <a:rPr lang="es-GT" dirty="0"/>
              <a:t>Para Series Finitas</a:t>
            </a:r>
          </a:p>
        </p:txBody>
      </p:sp>
      <p:pic>
        <p:nvPicPr>
          <p:cNvPr id="4" name="Content Placeholder 3">
            <a:extLst>
              <a:ext uri="{FF2B5EF4-FFF2-40B4-BE49-F238E27FC236}">
                <a16:creationId xmlns:a16="http://schemas.microsoft.com/office/drawing/2014/main" id="{85115F64-CECC-47BE-8E19-BAB9C1F906E8}"/>
              </a:ext>
            </a:extLst>
          </p:cNvPr>
          <p:cNvPicPr>
            <a:picLocks noGrp="1" noChangeAspect="1"/>
          </p:cNvPicPr>
          <p:nvPr>
            <p:ph idx="1"/>
          </p:nvPr>
        </p:nvPicPr>
        <p:blipFill>
          <a:blip r:embed="rId2"/>
          <a:stretch>
            <a:fillRect/>
          </a:stretch>
        </p:blipFill>
        <p:spPr>
          <a:xfrm>
            <a:off x="808522" y="2127439"/>
            <a:ext cx="10883360" cy="2603122"/>
          </a:xfrm>
          <a:prstGeom prst="rect">
            <a:avLst/>
          </a:prstGeom>
        </p:spPr>
      </p:pic>
      <p:pic>
        <p:nvPicPr>
          <p:cNvPr id="5" name="Picture 4">
            <a:extLst>
              <a:ext uri="{FF2B5EF4-FFF2-40B4-BE49-F238E27FC236}">
                <a16:creationId xmlns:a16="http://schemas.microsoft.com/office/drawing/2014/main" id="{7DD03E87-87A6-4CBE-8A41-73B37557F54D}"/>
              </a:ext>
            </a:extLst>
          </p:cNvPr>
          <p:cNvPicPr>
            <a:picLocks noChangeAspect="1"/>
          </p:cNvPicPr>
          <p:nvPr/>
        </p:nvPicPr>
        <p:blipFill>
          <a:blip r:embed="rId3"/>
          <a:stretch>
            <a:fillRect/>
          </a:stretch>
        </p:blipFill>
        <p:spPr>
          <a:xfrm>
            <a:off x="1706679" y="4909135"/>
            <a:ext cx="8778642" cy="1082592"/>
          </a:xfrm>
          <a:prstGeom prst="rect">
            <a:avLst/>
          </a:prstGeom>
        </p:spPr>
      </p:pic>
    </p:spTree>
    <p:extLst>
      <p:ext uri="{BB962C8B-B14F-4D97-AF65-F5344CB8AC3E}">
        <p14:creationId xmlns:p14="http://schemas.microsoft.com/office/powerpoint/2010/main" val="24369534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4AE988-3383-4A5A-9563-BDC7FE8C4D65}"/>
              </a:ext>
            </a:extLst>
          </p:cNvPr>
          <p:cNvPicPr>
            <a:picLocks noChangeAspect="1"/>
          </p:cNvPicPr>
          <p:nvPr/>
        </p:nvPicPr>
        <p:blipFill>
          <a:blip r:embed="rId2"/>
          <a:stretch>
            <a:fillRect/>
          </a:stretch>
        </p:blipFill>
        <p:spPr>
          <a:xfrm>
            <a:off x="976078" y="4148668"/>
            <a:ext cx="10118642" cy="2444565"/>
          </a:xfrm>
          <a:prstGeom prst="rect">
            <a:avLst/>
          </a:prstGeom>
        </p:spPr>
      </p:pic>
      <p:sp>
        <p:nvSpPr>
          <p:cNvPr id="2" name="Title 1">
            <a:extLst>
              <a:ext uri="{FF2B5EF4-FFF2-40B4-BE49-F238E27FC236}">
                <a16:creationId xmlns:a16="http://schemas.microsoft.com/office/drawing/2014/main" id="{F033C57A-81CA-4CEE-B6C0-055F66F36EB2}"/>
              </a:ext>
            </a:extLst>
          </p:cNvPr>
          <p:cNvSpPr>
            <a:spLocks noGrp="1"/>
          </p:cNvSpPr>
          <p:nvPr>
            <p:ph type="title"/>
          </p:nvPr>
        </p:nvSpPr>
        <p:spPr/>
        <p:txBody>
          <a:bodyPr/>
          <a:lstStyle/>
          <a:p>
            <a:r>
              <a:rPr lang="es-GT" dirty="0"/>
              <a:t>Modelo Lineal General</a:t>
            </a:r>
          </a:p>
        </p:txBody>
      </p:sp>
      <p:sp>
        <p:nvSpPr>
          <p:cNvPr id="3" name="Content Placeholder 2">
            <a:extLst>
              <a:ext uri="{FF2B5EF4-FFF2-40B4-BE49-F238E27FC236}">
                <a16:creationId xmlns:a16="http://schemas.microsoft.com/office/drawing/2014/main" id="{FDF0C809-5A6D-4C43-B523-F5786CFF7979}"/>
              </a:ext>
            </a:extLst>
          </p:cNvPr>
          <p:cNvSpPr>
            <a:spLocks noGrp="1"/>
          </p:cNvSpPr>
          <p:nvPr>
            <p:ph idx="1"/>
          </p:nvPr>
        </p:nvSpPr>
        <p:spPr/>
        <p:txBody>
          <a:bodyPr/>
          <a:lstStyle/>
          <a:p>
            <a:r>
              <a:rPr lang="es-ES" dirty="0"/>
              <a:t>Por lo tanto, el modelo lineal general admite tres representaciones, todas igualmente válidas bajo los supuestos señalados:</a:t>
            </a:r>
          </a:p>
          <a:p>
            <a:pPr lvl="1"/>
            <a:r>
              <a:rPr lang="es-ES" b="1" dirty="0">
                <a:solidFill>
                  <a:schemeClr val="accent1"/>
                </a:solidFill>
              </a:rPr>
              <a:t>Representación puramente autorregresiva</a:t>
            </a:r>
            <a:r>
              <a:rPr lang="es-ES" dirty="0"/>
              <a:t> AR(∞): el valor presente de la variable se representa en función de su propio pasado más una innovación contemporánea. </a:t>
            </a:r>
          </a:p>
          <a:p>
            <a:pPr lvl="1"/>
            <a:r>
              <a:rPr lang="es-ES" b="1" dirty="0">
                <a:solidFill>
                  <a:schemeClr val="accent1"/>
                </a:solidFill>
              </a:rPr>
              <a:t>Representación puramente de medias móviles</a:t>
            </a:r>
            <a:r>
              <a:rPr lang="es-ES" dirty="0"/>
              <a:t> MA(∞): el valor presente de la variable se representa en función de todas las innovaciones presente y pasadas. </a:t>
            </a:r>
          </a:p>
          <a:p>
            <a:r>
              <a:rPr lang="es-ES" dirty="0"/>
              <a:t>Representación finita: </a:t>
            </a:r>
            <a:endParaRPr lang="es-GT" dirty="0"/>
          </a:p>
        </p:txBody>
      </p:sp>
    </p:spTree>
    <p:extLst>
      <p:ext uri="{BB962C8B-B14F-4D97-AF65-F5344CB8AC3E}">
        <p14:creationId xmlns:p14="http://schemas.microsoft.com/office/powerpoint/2010/main" val="9133981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FEAEC-4355-4E01-A1B3-398E3EE8BE0B}"/>
              </a:ext>
            </a:extLst>
          </p:cNvPr>
          <p:cNvSpPr>
            <a:spLocks noGrp="1"/>
          </p:cNvSpPr>
          <p:nvPr>
            <p:ph type="title"/>
          </p:nvPr>
        </p:nvSpPr>
        <p:spPr/>
        <p:txBody>
          <a:bodyPr/>
          <a:lstStyle/>
          <a:p>
            <a:r>
              <a:rPr lang="es-GT" dirty="0"/>
              <a:t>Modelo Lineal Central. Representación finita</a:t>
            </a:r>
          </a:p>
        </p:txBody>
      </p:sp>
      <p:sp>
        <p:nvSpPr>
          <p:cNvPr id="3" name="Content Placeholder 2">
            <a:extLst>
              <a:ext uri="{FF2B5EF4-FFF2-40B4-BE49-F238E27FC236}">
                <a16:creationId xmlns:a16="http://schemas.microsoft.com/office/drawing/2014/main" id="{B5D407A6-D2C7-432B-A1C8-D743B92906AB}"/>
              </a:ext>
            </a:extLst>
          </p:cNvPr>
          <p:cNvSpPr>
            <a:spLocks noGrp="1"/>
          </p:cNvSpPr>
          <p:nvPr>
            <p:ph idx="1"/>
          </p:nvPr>
        </p:nvSpPr>
        <p:spPr/>
        <p:txBody>
          <a:bodyPr>
            <a:normAutofit/>
          </a:bodyPr>
          <a:lstStyle/>
          <a:p>
            <a:r>
              <a:rPr lang="es-GT" dirty="0"/>
              <a:t>El valor de </a:t>
            </a:r>
            <a:r>
              <a:rPr lang="es-GT" i="1" dirty="0" err="1"/>
              <a:t>Yt</a:t>
            </a:r>
            <a:r>
              <a:rPr lang="es-GT" dirty="0"/>
              <a:t> depende del pasado de </a:t>
            </a:r>
            <a:r>
              <a:rPr lang="es-GT" i="1" dirty="0"/>
              <a:t>Y</a:t>
            </a:r>
            <a:r>
              <a:rPr lang="es-GT" dirty="0"/>
              <a:t> hasta el momento t − p (parte autorregresiva), de la innovación contemporánea y su pasado hasta el momento t − q (parte medias móviles). </a:t>
            </a:r>
          </a:p>
          <a:p>
            <a:endParaRPr lang="es-GT" dirty="0"/>
          </a:p>
          <a:p>
            <a:r>
              <a:rPr lang="es-GT" dirty="0"/>
              <a:t>Este modelo se denomina </a:t>
            </a:r>
            <a:r>
              <a:rPr lang="es-GT" b="1" dirty="0">
                <a:solidFill>
                  <a:schemeClr val="accent1"/>
                </a:solidFill>
              </a:rPr>
              <a:t>Autorregresivo de Medias Móviles de orden (p, q), </a:t>
            </a:r>
            <a:r>
              <a:rPr lang="es-GT" dirty="0"/>
              <a:t>y se denota por </a:t>
            </a:r>
            <a:r>
              <a:rPr lang="es-GT" b="1" dirty="0">
                <a:solidFill>
                  <a:schemeClr val="accent1"/>
                </a:solidFill>
              </a:rPr>
              <a:t>ARMA(p, q)</a:t>
            </a:r>
            <a:r>
              <a:rPr lang="es-GT" dirty="0"/>
              <a:t>.</a:t>
            </a:r>
          </a:p>
        </p:txBody>
      </p:sp>
      <p:pic>
        <p:nvPicPr>
          <p:cNvPr id="5" name="Picture 4">
            <a:extLst>
              <a:ext uri="{FF2B5EF4-FFF2-40B4-BE49-F238E27FC236}">
                <a16:creationId xmlns:a16="http://schemas.microsoft.com/office/drawing/2014/main" id="{17C704EF-1F51-499D-AEF4-1A77F393D9F1}"/>
              </a:ext>
            </a:extLst>
          </p:cNvPr>
          <p:cNvPicPr>
            <a:picLocks noChangeAspect="1"/>
          </p:cNvPicPr>
          <p:nvPr/>
        </p:nvPicPr>
        <p:blipFill>
          <a:blip r:embed="rId2"/>
          <a:stretch>
            <a:fillRect/>
          </a:stretch>
        </p:blipFill>
        <p:spPr>
          <a:xfrm>
            <a:off x="3128210" y="4402602"/>
            <a:ext cx="8977162" cy="2168795"/>
          </a:xfrm>
          <a:prstGeom prst="rect">
            <a:avLst/>
          </a:prstGeom>
        </p:spPr>
      </p:pic>
    </p:spTree>
    <p:extLst>
      <p:ext uri="{BB962C8B-B14F-4D97-AF65-F5344CB8AC3E}">
        <p14:creationId xmlns:p14="http://schemas.microsoft.com/office/powerpoint/2010/main" val="10578249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F83A9C-2D0E-4087-B6F6-F0E51DFCA077}"/>
              </a:ext>
            </a:extLst>
          </p:cNvPr>
          <p:cNvSpPr>
            <a:spLocks noGrp="1"/>
          </p:cNvSpPr>
          <p:nvPr>
            <p:ph type="title"/>
          </p:nvPr>
        </p:nvSpPr>
        <p:spPr/>
        <p:txBody>
          <a:bodyPr/>
          <a:lstStyle/>
          <a:p>
            <a:r>
              <a:rPr lang="es-GT" dirty="0"/>
              <a:t>Procesos no estacionarios</a:t>
            </a:r>
          </a:p>
        </p:txBody>
      </p:sp>
      <p:sp>
        <p:nvSpPr>
          <p:cNvPr id="5" name="Text Placeholder 4">
            <a:extLst>
              <a:ext uri="{FF2B5EF4-FFF2-40B4-BE49-F238E27FC236}">
                <a16:creationId xmlns:a16="http://schemas.microsoft.com/office/drawing/2014/main" id="{F807A645-1145-4B6B-8E08-9C3B5FF923B5}"/>
              </a:ext>
            </a:extLst>
          </p:cNvPr>
          <p:cNvSpPr>
            <a:spLocks noGrp="1"/>
          </p:cNvSpPr>
          <p:nvPr>
            <p:ph type="body" idx="1"/>
          </p:nvPr>
        </p:nvSpPr>
        <p:spPr/>
        <p:txBody>
          <a:bodyPr/>
          <a:lstStyle/>
          <a:p>
            <a:endParaRPr lang="es-GT"/>
          </a:p>
        </p:txBody>
      </p:sp>
    </p:spTree>
    <p:extLst>
      <p:ext uri="{BB962C8B-B14F-4D97-AF65-F5344CB8AC3E}">
        <p14:creationId xmlns:p14="http://schemas.microsoft.com/office/powerpoint/2010/main" val="21687388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DC4F-04B8-4E32-B384-B6D0B255C7CF}"/>
              </a:ext>
            </a:extLst>
          </p:cNvPr>
          <p:cNvSpPr>
            <a:spLocks noGrp="1"/>
          </p:cNvSpPr>
          <p:nvPr>
            <p:ph type="title"/>
          </p:nvPr>
        </p:nvSpPr>
        <p:spPr/>
        <p:txBody>
          <a:bodyPr/>
          <a:lstStyle/>
          <a:p>
            <a:r>
              <a:rPr lang="es-GT" dirty="0"/>
              <a:t>¿Qué pasa cuando los procesos son no estacionarios?</a:t>
            </a:r>
          </a:p>
        </p:txBody>
      </p:sp>
      <p:sp>
        <p:nvSpPr>
          <p:cNvPr id="3" name="Content Placeholder 2">
            <a:extLst>
              <a:ext uri="{FF2B5EF4-FFF2-40B4-BE49-F238E27FC236}">
                <a16:creationId xmlns:a16="http://schemas.microsoft.com/office/drawing/2014/main" id="{74DF2C90-0B4D-4923-82D4-11AF74BCD313}"/>
              </a:ext>
            </a:extLst>
          </p:cNvPr>
          <p:cNvSpPr>
            <a:spLocks noGrp="1"/>
          </p:cNvSpPr>
          <p:nvPr>
            <p:ph idx="1"/>
          </p:nvPr>
        </p:nvSpPr>
        <p:spPr/>
        <p:txBody>
          <a:bodyPr/>
          <a:lstStyle/>
          <a:p>
            <a:r>
              <a:rPr lang="es-ES" dirty="0"/>
              <a:t>No estacionariedad en varianza</a:t>
            </a:r>
          </a:p>
          <a:p>
            <a:pPr lvl="1"/>
            <a:r>
              <a:rPr lang="es-ES" dirty="0"/>
              <a:t>No se puede sostener el supuesto de que ha sido generada por un proceso con varianza constante en el tiempo, la solución es transformar la serie mediante algún método que estabilice la varianza.</a:t>
            </a:r>
          </a:p>
          <a:p>
            <a:r>
              <a:rPr lang="es-ES" dirty="0"/>
              <a:t>No estacionariedad en media.</a:t>
            </a:r>
          </a:p>
          <a:p>
            <a:pPr lvl="1"/>
            <a:r>
              <a:rPr lang="es-ES" dirty="0"/>
              <a:t>Las series que presentan un comportamiento sistemático que tiene tendencia no son estacionarias, no evolucionan en torno a un nivel constante.</a:t>
            </a:r>
            <a:endParaRPr lang="es-GT" dirty="0"/>
          </a:p>
        </p:txBody>
      </p:sp>
    </p:spTree>
    <p:extLst>
      <p:ext uri="{BB962C8B-B14F-4D97-AF65-F5344CB8AC3E}">
        <p14:creationId xmlns:p14="http://schemas.microsoft.com/office/powerpoint/2010/main" val="3890217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1D5568-AFCA-4D52-84FC-BE8FD33E5891}"/>
              </a:ext>
            </a:extLst>
          </p:cNvPr>
          <p:cNvSpPr>
            <a:spLocks noGrp="1"/>
          </p:cNvSpPr>
          <p:nvPr>
            <p:ph type="title"/>
          </p:nvPr>
        </p:nvSpPr>
        <p:spPr>
          <a:xfrm>
            <a:off x="7859485" y="634946"/>
            <a:ext cx="3690257" cy="1450757"/>
          </a:xfrm>
        </p:spPr>
        <p:txBody>
          <a:bodyPr>
            <a:normAutofit/>
          </a:bodyPr>
          <a:lstStyle/>
          <a:p>
            <a:r>
              <a:rPr lang="es-GT" sz="3400"/>
              <a:t>Características de las series temporales</a:t>
            </a:r>
          </a:p>
        </p:txBody>
      </p:sp>
      <p:pic>
        <p:nvPicPr>
          <p:cNvPr id="4" name="Picture 3">
            <a:extLst>
              <a:ext uri="{FF2B5EF4-FFF2-40B4-BE49-F238E27FC236}">
                <a16:creationId xmlns:a16="http://schemas.microsoft.com/office/drawing/2014/main" id="{410415B1-B0A1-45FA-9F18-52248DDF0ED1}"/>
              </a:ext>
            </a:extLst>
          </p:cNvPr>
          <p:cNvPicPr>
            <a:picLocks noChangeAspect="1"/>
          </p:cNvPicPr>
          <p:nvPr/>
        </p:nvPicPr>
        <p:blipFill>
          <a:blip r:embed="rId3"/>
          <a:stretch>
            <a:fillRect/>
          </a:stretch>
        </p:blipFill>
        <p:spPr>
          <a:xfrm>
            <a:off x="633999" y="732020"/>
            <a:ext cx="6909801" cy="5130527"/>
          </a:xfrm>
          <a:prstGeom prst="rect">
            <a:avLst/>
          </a:prstGeom>
        </p:spPr>
      </p:pic>
      <p:cxnSp>
        <p:nvCxnSpPr>
          <p:cNvPr id="11"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81FFD96-5CE9-403B-B667-0F6788345543}"/>
              </a:ext>
            </a:extLst>
          </p:cNvPr>
          <p:cNvSpPr>
            <a:spLocks noGrp="1"/>
          </p:cNvSpPr>
          <p:nvPr>
            <p:ph idx="1"/>
          </p:nvPr>
        </p:nvSpPr>
        <p:spPr>
          <a:xfrm>
            <a:off x="7859485" y="2198914"/>
            <a:ext cx="3690257" cy="3670180"/>
          </a:xfrm>
        </p:spPr>
        <p:txBody>
          <a:bodyPr>
            <a:normAutofit lnSpcReduction="10000"/>
          </a:bodyPr>
          <a:lstStyle/>
          <a:p>
            <a:pPr>
              <a:buFont typeface="Wingdings" panose="05000000000000000000" pitchFamily="2" charset="2"/>
              <a:buChar char="Ø"/>
            </a:pPr>
            <a:r>
              <a:rPr lang="es-ES" dirty="0"/>
              <a:t>El orden es fundamental: Se tiene un conjunto de datos ordenado </a:t>
            </a:r>
            <a:endParaRPr lang="es-ES"/>
          </a:p>
          <a:p>
            <a:pPr>
              <a:buFont typeface="Wingdings" panose="05000000000000000000" pitchFamily="2" charset="2"/>
              <a:buChar char="Ø"/>
            </a:pPr>
            <a:r>
              <a:rPr lang="es-ES" dirty="0"/>
              <a:t>El supuesto de independencia no se sostiene ya que, en general, las observaciones son dependientes entre sí y la naturaleza de su dependencia es de interés en sí misma</a:t>
            </a:r>
            <a:endParaRPr lang="es-GT"/>
          </a:p>
        </p:txBody>
      </p:sp>
      <p:sp>
        <p:nvSpPr>
          <p:cNvPr id="13"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09176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367AA-8BE7-404A-AC0D-94429352E750}"/>
              </a:ext>
            </a:extLst>
          </p:cNvPr>
          <p:cNvSpPr>
            <a:spLocks noGrp="1"/>
          </p:cNvSpPr>
          <p:nvPr>
            <p:ph type="title"/>
          </p:nvPr>
        </p:nvSpPr>
        <p:spPr/>
        <p:txBody>
          <a:bodyPr/>
          <a:lstStyle/>
          <a:p>
            <a:r>
              <a:rPr lang="es-GT" dirty="0"/>
              <a:t>Modelos ARIMA</a:t>
            </a:r>
          </a:p>
        </p:txBody>
      </p:sp>
      <p:sp>
        <p:nvSpPr>
          <p:cNvPr id="3" name="Content Placeholder 2">
            <a:extLst>
              <a:ext uri="{FF2B5EF4-FFF2-40B4-BE49-F238E27FC236}">
                <a16:creationId xmlns:a16="http://schemas.microsoft.com/office/drawing/2014/main" id="{735BF6DE-7172-4AEC-9A32-9397F6992372}"/>
              </a:ext>
            </a:extLst>
          </p:cNvPr>
          <p:cNvSpPr>
            <a:spLocks noGrp="1"/>
          </p:cNvSpPr>
          <p:nvPr>
            <p:ph idx="1"/>
          </p:nvPr>
        </p:nvSpPr>
        <p:spPr/>
        <p:txBody>
          <a:bodyPr/>
          <a:lstStyle/>
          <a:p>
            <a:r>
              <a:rPr lang="es-ES" dirty="0"/>
              <a:t>Son modelos paramétricos que tratan de obtener la representación de la serie en términos de la interrelación temporal de sus elementos. </a:t>
            </a:r>
          </a:p>
          <a:p>
            <a:endParaRPr lang="es-ES" dirty="0"/>
          </a:p>
          <a:p>
            <a:pPr algn="just"/>
            <a:r>
              <a:rPr lang="es-ES" dirty="0"/>
              <a:t>Fue propuesto por Yule y </a:t>
            </a:r>
            <a:r>
              <a:rPr lang="es-ES" dirty="0" err="1"/>
              <a:t>Slutzky</a:t>
            </a:r>
            <a:r>
              <a:rPr lang="es-ES" dirty="0"/>
              <a:t> en la década de los 20. Fueron la base de los procesos de medias móviles y autorregresivos que han tenido un desarrollo espectacular tras la publicación en 1970 del libro de Box-Jenkins sobre modelos ARIMA.</a:t>
            </a:r>
            <a:endParaRPr lang="es-GT" dirty="0"/>
          </a:p>
        </p:txBody>
      </p:sp>
    </p:spTree>
    <p:extLst>
      <p:ext uri="{BB962C8B-B14F-4D97-AF65-F5344CB8AC3E}">
        <p14:creationId xmlns:p14="http://schemas.microsoft.com/office/powerpoint/2010/main" val="16445118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F1CC-0701-4445-8587-F940E1F47D10}"/>
              </a:ext>
            </a:extLst>
          </p:cNvPr>
          <p:cNvSpPr>
            <a:spLocks noGrp="1"/>
          </p:cNvSpPr>
          <p:nvPr>
            <p:ph type="title"/>
          </p:nvPr>
        </p:nvSpPr>
        <p:spPr/>
        <p:txBody>
          <a:bodyPr/>
          <a:lstStyle/>
          <a:p>
            <a:r>
              <a:rPr lang="es-GT" dirty="0"/>
              <a:t>No estacionariedad en varianza</a:t>
            </a:r>
          </a:p>
        </p:txBody>
      </p:sp>
      <p:sp>
        <p:nvSpPr>
          <p:cNvPr id="3" name="Content Placeholder 2">
            <a:extLst>
              <a:ext uri="{FF2B5EF4-FFF2-40B4-BE49-F238E27FC236}">
                <a16:creationId xmlns:a16="http://schemas.microsoft.com/office/drawing/2014/main" id="{321EDFCB-E74B-47C9-A156-90C863DCE2E4}"/>
              </a:ext>
            </a:extLst>
          </p:cNvPr>
          <p:cNvSpPr>
            <a:spLocks noGrp="1"/>
          </p:cNvSpPr>
          <p:nvPr>
            <p:ph idx="1"/>
          </p:nvPr>
        </p:nvSpPr>
        <p:spPr/>
        <p:txBody>
          <a:bodyPr>
            <a:normAutofit lnSpcReduction="10000"/>
          </a:bodyPr>
          <a:lstStyle/>
          <a:p>
            <a:r>
              <a:rPr lang="es-ES" dirty="0"/>
              <a:t>Suponemos que la varianza del proceso la podemos expresar como alguna función del nivel: </a:t>
            </a:r>
            <a:r>
              <a:rPr lang="de-DE" i="1" dirty="0"/>
              <a:t>V(Y</a:t>
            </a:r>
            <a:r>
              <a:rPr lang="de-DE" i="1" baseline="-25000" dirty="0"/>
              <a:t>t</a:t>
            </a:r>
            <a:r>
              <a:rPr lang="de-DE" i="1" dirty="0"/>
              <a:t>) = k f(µ</a:t>
            </a:r>
            <a:r>
              <a:rPr lang="de-DE" i="1" baseline="-25000" dirty="0"/>
              <a:t>t</a:t>
            </a:r>
            <a:r>
              <a:rPr lang="de-DE" i="1" dirty="0"/>
              <a:t>). </a:t>
            </a:r>
            <a:r>
              <a:rPr lang="de-DE" dirty="0"/>
              <a:t>Siendo </a:t>
            </a:r>
            <a:r>
              <a:rPr lang="de-DE" i="1" dirty="0"/>
              <a:t>k</a:t>
            </a:r>
            <a:r>
              <a:rPr lang="de-DE" dirty="0"/>
              <a:t> una constante positiva y </a:t>
            </a:r>
            <a:r>
              <a:rPr lang="de-DE" i="1" dirty="0"/>
              <a:t>f</a:t>
            </a:r>
            <a:r>
              <a:rPr lang="de-DE" dirty="0"/>
              <a:t> una función conocida</a:t>
            </a:r>
          </a:p>
          <a:p>
            <a:endParaRPr lang="de-DE" dirty="0"/>
          </a:p>
          <a:p>
            <a:r>
              <a:rPr lang="es-ES" dirty="0"/>
              <a:t>El objetivo es conseguir alguna función que transforme la serie de forma que </a:t>
            </a:r>
            <a:r>
              <a:rPr lang="es-ES" i="1" dirty="0"/>
              <a:t>h(</a:t>
            </a:r>
            <a:r>
              <a:rPr lang="es-ES" i="1" dirty="0" err="1"/>
              <a:t>Y</a:t>
            </a:r>
            <a:r>
              <a:rPr lang="es-ES" i="1" baseline="-25000" dirty="0" err="1"/>
              <a:t>t</a:t>
            </a:r>
            <a:r>
              <a:rPr lang="es-ES" i="1" dirty="0"/>
              <a:t>) </a:t>
            </a:r>
            <a:r>
              <a:rPr lang="es-ES" dirty="0"/>
              <a:t>tenga varianza constante.</a:t>
            </a:r>
          </a:p>
          <a:p>
            <a:endParaRPr lang="es-ES" dirty="0"/>
          </a:p>
          <a:p>
            <a:r>
              <a:rPr lang="es-ES" dirty="0"/>
              <a:t>Transformaciones:</a:t>
            </a:r>
          </a:p>
          <a:p>
            <a:pPr lvl="1"/>
            <a:r>
              <a:rPr lang="es-ES" dirty="0"/>
              <a:t>Logaritmo</a:t>
            </a:r>
          </a:p>
          <a:p>
            <a:pPr lvl="1"/>
            <a:r>
              <a:rPr lang="es-ES" dirty="0"/>
              <a:t>Box-Cox</a:t>
            </a:r>
          </a:p>
          <a:p>
            <a:pPr lvl="1"/>
            <a:endParaRPr lang="es-GT" dirty="0"/>
          </a:p>
        </p:txBody>
      </p:sp>
    </p:spTree>
    <p:extLst>
      <p:ext uri="{BB962C8B-B14F-4D97-AF65-F5344CB8AC3E}">
        <p14:creationId xmlns:p14="http://schemas.microsoft.com/office/powerpoint/2010/main" val="15115050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E4B2C11-53BF-4E41-9864-ECFC63579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0464" y="1737360"/>
            <a:ext cx="6336632" cy="45261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987F1CC-0701-4445-8587-F940E1F47D10}"/>
              </a:ext>
            </a:extLst>
          </p:cNvPr>
          <p:cNvSpPr>
            <a:spLocks noGrp="1"/>
          </p:cNvSpPr>
          <p:nvPr>
            <p:ph type="title"/>
          </p:nvPr>
        </p:nvSpPr>
        <p:spPr/>
        <p:txBody>
          <a:bodyPr/>
          <a:lstStyle/>
          <a:p>
            <a:r>
              <a:rPr lang="es-GT" dirty="0"/>
              <a:t>No estacionariedad en varianza</a:t>
            </a:r>
          </a:p>
        </p:txBody>
      </p:sp>
      <p:sp>
        <p:nvSpPr>
          <p:cNvPr id="3" name="Content Placeholder 2">
            <a:extLst>
              <a:ext uri="{FF2B5EF4-FFF2-40B4-BE49-F238E27FC236}">
                <a16:creationId xmlns:a16="http://schemas.microsoft.com/office/drawing/2014/main" id="{321EDFCB-E74B-47C9-A156-90C863DCE2E4}"/>
              </a:ext>
            </a:extLst>
          </p:cNvPr>
          <p:cNvSpPr>
            <a:spLocks noGrp="1"/>
          </p:cNvSpPr>
          <p:nvPr>
            <p:ph idx="1"/>
          </p:nvPr>
        </p:nvSpPr>
        <p:spPr/>
        <p:txBody>
          <a:bodyPr>
            <a:normAutofit/>
          </a:bodyPr>
          <a:lstStyle/>
          <a:p>
            <a:r>
              <a:rPr lang="es-GT" dirty="0" err="1"/>
              <a:t>tseries_log</a:t>
            </a:r>
            <a:r>
              <a:rPr lang="es-GT" dirty="0"/>
              <a:t> &lt;- log(</a:t>
            </a:r>
            <a:r>
              <a:rPr lang="es-GT" dirty="0" err="1"/>
              <a:t>tseries_h</a:t>
            </a:r>
            <a:r>
              <a:rPr lang="es-GT" dirty="0"/>
              <a:t>)</a:t>
            </a:r>
          </a:p>
          <a:p>
            <a:r>
              <a:rPr lang="es-GT" dirty="0" err="1"/>
              <a:t>tm</a:t>
            </a:r>
            <a:r>
              <a:rPr lang="es-GT" dirty="0"/>
              <a:t> &lt;-</a:t>
            </a:r>
            <a:r>
              <a:rPr lang="es-GT" dirty="0" err="1"/>
              <a:t>cbind</a:t>
            </a:r>
            <a:r>
              <a:rPr lang="es-GT" dirty="0"/>
              <a:t>(</a:t>
            </a:r>
            <a:r>
              <a:rPr lang="es-GT" dirty="0" err="1"/>
              <a:t>tseries_h</a:t>
            </a:r>
            <a:r>
              <a:rPr lang="es-GT" dirty="0"/>
              <a:t>, </a:t>
            </a:r>
            <a:r>
              <a:rPr lang="es-GT" dirty="0" err="1"/>
              <a:t>tseries_log</a:t>
            </a:r>
            <a:r>
              <a:rPr lang="es-GT" dirty="0"/>
              <a:t>)</a:t>
            </a:r>
          </a:p>
          <a:p>
            <a:r>
              <a:rPr lang="es-GT" dirty="0" err="1"/>
              <a:t>plot.ts</a:t>
            </a:r>
            <a:r>
              <a:rPr lang="es-GT" dirty="0"/>
              <a:t>(</a:t>
            </a:r>
            <a:r>
              <a:rPr lang="es-GT" dirty="0" err="1"/>
              <a:t>tm</a:t>
            </a:r>
            <a:r>
              <a:rPr lang="es-GT" dirty="0"/>
              <a:t>)</a:t>
            </a:r>
          </a:p>
        </p:txBody>
      </p:sp>
    </p:spTree>
    <p:extLst>
      <p:ext uri="{BB962C8B-B14F-4D97-AF65-F5344CB8AC3E}">
        <p14:creationId xmlns:p14="http://schemas.microsoft.com/office/powerpoint/2010/main" val="31447857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F1CC-0701-4445-8587-F940E1F47D10}"/>
              </a:ext>
            </a:extLst>
          </p:cNvPr>
          <p:cNvSpPr>
            <a:spLocks noGrp="1"/>
          </p:cNvSpPr>
          <p:nvPr>
            <p:ph type="title"/>
          </p:nvPr>
        </p:nvSpPr>
        <p:spPr/>
        <p:txBody>
          <a:bodyPr/>
          <a:lstStyle/>
          <a:p>
            <a:r>
              <a:rPr lang="es-GT" dirty="0"/>
              <a:t>No estacionariedad en varianza</a:t>
            </a:r>
          </a:p>
        </p:txBody>
      </p:sp>
      <p:sp>
        <p:nvSpPr>
          <p:cNvPr id="3" name="Content Placeholder 2">
            <a:extLst>
              <a:ext uri="{FF2B5EF4-FFF2-40B4-BE49-F238E27FC236}">
                <a16:creationId xmlns:a16="http://schemas.microsoft.com/office/drawing/2014/main" id="{321EDFCB-E74B-47C9-A156-90C863DCE2E4}"/>
              </a:ext>
            </a:extLst>
          </p:cNvPr>
          <p:cNvSpPr>
            <a:spLocks noGrp="1"/>
          </p:cNvSpPr>
          <p:nvPr>
            <p:ph idx="1"/>
          </p:nvPr>
        </p:nvSpPr>
        <p:spPr/>
        <p:txBody>
          <a:bodyPr>
            <a:normAutofit/>
          </a:bodyPr>
          <a:lstStyle/>
          <a:p>
            <a:r>
              <a:rPr lang="es-GT" dirty="0"/>
              <a:t>Box-Cox</a:t>
            </a:r>
          </a:p>
          <a:p>
            <a:pPr lvl="1"/>
            <a:r>
              <a:rPr lang="es-GT" dirty="0" err="1"/>
              <a:t>library</a:t>
            </a:r>
            <a:r>
              <a:rPr lang="es-GT" dirty="0"/>
              <a:t>(</a:t>
            </a:r>
            <a:r>
              <a:rPr lang="es-GT" dirty="0" err="1"/>
              <a:t>forecast</a:t>
            </a:r>
            <a:r>
              <a:rPr lang="es-GT" dirty="0"/>
              <a:t>)</a:t>
            </a:r>
          </a:p>
          <a:p>
            <a:pPr lvl="1"/>
            <a:r>
              <a:rPr lang="es-GT" dirty="0" err="1"/>
              <a:t>plot.ts</a:t>
            </a:r>
            <a:r>
              <a:rPr lang="es-GT" dirty="0"/>
              <a:t>(</a:t>
            </a:r>
            <a:r>
              <a:rPr lang="es-GT" dirty="0" err="1"/>
              <a:t>BoxCox</a:t>
            </a:r>
            <a:r>
              <a:rPr lang="es-GT" dirty="0"/>
              <a:t>(</a:t>
            </a:r>
            <a:r>
              <a:rPr lang="es-GT" dirty="0" err="1"/>
              <a:t>tseries_h</a:t>
            </a:r>
            <a:r>
              <a:rPr lang="es-GT" dirty="0"/>
              <a:t>, lambda = 0.5))</a:t>
            </a:r>
          </a:p>
          <a:p>
            <a:pPr lvl="1"/>
            <a:endParaRPr lang="es-GT" dirty="0"/>
          </a:p>
        </p:txBody>
      </p:sp>
      <p:pic>
        <p:nvPicPr>
          <p:cNvPr id="4" name="Picture 3">
            <a:extLst>
              <a:ext uri="{FF2B5EF4-FFF2-40B4-BE49-F238E27FC236}">
                <a16:creationId xmlns:a16="http://schemas.microsoft.com/office/drawing/2014/main" id="{14ACD7B3-719B-4DAB-812E-337BF0B53433}"/>
              </a:ext>
            </a:extLst>
          </p:cNvPr>
          <p:cNvPicPr>
            <a:picLocks noChangeAspect="1"/>
          </p:cNvPicPr>
          <p:nvPr/>
        </p:nvPicPr>
        <p:blipFill>
          <a:blip r:embed="rId2"/>
          <a:stretch>
            <a:fillRect/>
          </a:stretch>
        </p:blipFill>
        <p:spPr>
          <a:xfrm>
            <a:off x="8873296" y="89285"/>
            <a:ext cx="3318704" cy="1361813"/>
          </a:xfrm>
          <a:prstGeom prst="rect">
            <a:avLst/>
          </a:prstGeom>
        </p:spPr>
      </p:pic>
      <p:pic>
        <p:nvPicPr>
          <p:cNvPr id="2050" name="Picture 2">
            <a:extLst>
              <a:ext uri="{FF2B5EF4-FFF2-40B4-BE49-F238E27FC236}">
                <a16:creationId xmlns:a16="http://schemas.microsoft.com/office/drawing/2014/main" id="{69239DCB-E1E1-4572-B04F-572854B6A8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5232" y="2552277"/>
            <a:ext cx="5626768" cy="401912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CD64970F-8E56-4AB7-9747-75ABE7324F33}"/>
              </a:ext>
            </a:extLst>
          </p:cNvPr>
          <p:cNvSpPr/>
          <p:nvPr/>
        </p:nvSpPr>
        <p:spPr>
          <a:xfrm rot="9142927">
            <a:off x="6497053" y="3584425"/>
            <a:ext cx="6172200" cy="1588168"/>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8" name="TextBox 7">
            <a:extLst>
              <a:ext uri="{FF2B5EF4-FFF2-40B4-BE49-F238E27FC236}">
                <a16:creationId xmlns:a16="http://schemas.microsoft.com/office/drawing/2014/main" id="{032E2042-B05B-42B6-BF81-B81738FF0748}"/>
              </a:ext>
            </a:extLst>
          </p:cNvPr>
          <p:cNvSpPr txBox="1"/>
          <p:nvPr/>
        </p:nvSpPr>
        <p:spPr>
          <a:xfrm>
            <a:off x="7605561" y="2552277"/>
            <a:ext cx="3920691" cy="369332"/>
          </a:xfrm>
          <a:prstGeom prst="rect">
            <a:avLst/>
          </a:prstGeom>
          <a:noFill/>
        </p:spPr>
        <p:txBody>
          <a:bodyPr wrap="square" rtlCol="0">
            <a:spAutoFit/>
          </a:bodyPr>
          <a:lstStyle/>
          <a:p>
            <a:r>
              <a:rPr lang="es-GT" b="1" dirty="0">
                <a:solidFill>
                  <a:schemeClr val="accent1"/>
                </a:solidFill>
              </a:rPr>
              <a:t>Todavía no es constante la varianza</a:t>
            </a:r>
          </a:p>
        </p:txBody>
      </p:sp>
    </p:spTree>
    <p:extLst>
      <p:ext uri="{BB962C8B-B14F-4D97-AF65-F5344CB8AC3E}">
        <p14:creationId xmlns:p14="http://schemas.microsoft.com/office/powerpoint/2010/main" val="386739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C8F3C16-1F3F-4BF7-A33F-075EA7FC2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570" y="2244272"/>
            <a:ext cx="5927558" cy="42339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987F1CC-0701-4445-8587-F940E1F47D10}"/>
              </a:ext>
            </a:extLst>
          </p:cNvPr>
          <p:cNvSpPr>
            <a:spLocks noGrp="1"/>
          </p:cNvSpPr>
          <p:nvPr>
            <p:ph type="title"/>
          </p:nvPr>
        </p:nvSpPr>
        <p:spPr/>
        <p:txBody>
          <a:bodyPr/>
          <a:lstStyle/>
          <a:p>
            <a:r>
              <a:rPr lang="es-GT" dirty="0"/>
              <a:t>No estacionariedad en varianza</a:t>
            </a:r>
          </a:p>
        </p:txBody>
      </p:sp>
      <p:sp>
        <p:nvSpPr>
          <p:cNvPr id="3" name="Content Placeholder 2">
            <a:extLst>
              <a:ext uri="{FF2B5EF4-FFF2-40B4-BE49-F238E27FC236}">
                <a16:creationId xmlns:a16="http://schemas.microsoft.com/office/drawing/2014/main" id="{321EDFCB-E74B-47C9-A156-90C863DCE2E4}"/>
              </a:ext>
            </a:extLst>
          </p:cNvPr>
          <p:cNvSpPr>
            <a:spLocks noGrp="1"/>
          </p:cNvSpPr>
          <p:nvPr>
            <p:ph idx="1"/>
          </p:nvPr>
        </p:nvSpPr>
        <p:spPr/>
        <p:txBody>
          <a:bodyPr>
            <a:normAutofit/>
          </a:bodyPr>
          <a:lstStyle/>
          <a:p>
            <a:r>
              <a:rPr lang="es-GT" dirty="0"/>
              <a:t>Box-Cox</a:t>
            </a:r>
          </a:p>
          <a:p>
            <a:pPr lvl="1"/>
            <a:r>
              <a:rPr lang="es-GT" dirty="0"/>
              <a:t>¿Cómo saber el valor adecuado de </a:t>
            </a:r>
            <a:r>
              <a:rPr lang="el-GR" dirty="0">
                <a:latin typeface="Cambria Math" panose="02040503050406030204" pitchFamily="18" charset="0"/>
                <a:ea typeface="Cambria Math" panose="02040503050406030204" pitchFamily="18" charset="0"/>
              </a:rPr>
              <a:t>λ</a:t>
            </a:r>
            <a:r>
              <a:rPr lang="es-GT" dirty="0"/>
              <a:t>?</a:t>
            </a:r>
          </a:p>
          <a:p>
            <a:pPr lvl="1"/>
            <a:endParaRPr lang="es-GT" dirty="0"/>
          </a:p>
          <a:p>
            <a:pPr lvl="1"/>
            <a:r>
              <a:rPr lang="es-GT" dirty="0"/>
              <a:t>lambda &lt;- </a:t>
            </a:r>
            <a:r>
              <a:rPr lang="es-GT" dirty="0" err="1"/>
              <a:t>BoxCox.lambda</a:t>
            </a:r>
            <a:r>
              <a:rPr lang="es-GT" dirty="0"/>
              <a:t>(</a:t>
            </a:r>
            <a:r>
              <a:rPr lang="es-GT" dirty="0" err="1"/>
              <a:t>tseries_h</a:t>
            </a:r>
            <a:r>
              <a:rPr lang="es-GT" dirty="0"/>
              <a:t>)</a:t>
            </a:r>
          </a:p>
          <a:p>
            <a:pPr lvl="1"/>
            <a:r>
              <a:rPr lang="es-GT" dirty="0" err="1"/>
              <a:t>print</a:t>
            </a:r>
            <a:r>
              <a:rPr lang="es-GT" dirty="0"/>
              <a:t>(lambda)</a:t>
            </a:r>
          </a:p>
          <a:p>
            <a:pPr lvl="1"/>
            <a:r>
              <a:rPr lang="es-GT" dirty="0" err="1"/>
              <a:t>plot.ts</a:t>
            </a:r>
            <a:r>
              <a:rPr lang="es-GT" dirty="0"/>
              <a:t>(</a:t>
            </a:r>
            <a:r>
              <a:rPr lang="es-GT" dirty="0" err="1"/>
              <a:t>BoxCox</a:t>
            </a:r>
            <a:r>
              <a:rPr lang="es-GT" dirty="0"/>
              <a:t>(</a:t>
            </a:r>
            <a:r>
              <a:rPr lang="es-GT" dirty="0" err="1"/>
              <a:t>tseries_h</a:t>
            </a:r>
            <a:r>
              <a:rPr lang="es-GT" dirty="0"/>
              <a:t>, lambda = lambda))</a:t>
            </a:r>
          </a:p>
        </p:txBody>
      </p:sp>
      <p:pic>
        <p:nvPicPr>
          <p:cNvPr id="4" name="Picture 3">
            <a:extLst>
              <a:ext uri="{FF2B5EF4-FFF2-40B4-BE49-F238E27FC236}">
                <a16:creationId xmlns:a16="http://schemas.microsoft.com/office/drawing/2014/main" id="{14ACD7B3-719B-4DAB-812E-337BF0B53433}"/>
              </a:ext>
            </a:extLst>
          </p:cNvPr>
          <p:cNvPicPr>
            <a:picLocks noChangeAspect="1"/>
          </p:cNvPicPr>
          <p:nvPr/>
        </p:nvPicPr>
        <p:blipFill>
          <a:blip r:embed="rId3"/>
          <a:stretch>
            <a:fillRect/>
          </a:stretch>
        </p:blipFill>
        <p:spPr>
          <a:xfrm>
            <a:off x="8873296" y="89285"/>
            <a:ext cx="3318704" cy="1361813"/>
          </a:xfrm>
          <a:prstGeom prst="rect">
            <a:avLst/>
          </a:prstGeom>
        </p:spPr>
      </p:pic>
      <p:sp>
        <p:nvSpPr>
          <p:cNvPr id="7" name="Oval 6">
            <a:extLst>
              <a:ext uri="{FF2B5EF4-FFF2-40B4-BE49-F238E27FC236}">
                <a16:creationId xmlns:a16="http://schemas.microsoft.com/office/drawing/2014/main" id="{CD64970F-8E56-4AB7-9747-75ABE7324F33}"/>
              </a:ext>
            </a:extLst>
          </p:cNvPr>
          <p:cNvSpPr/>
          <p:nvPr/>
        </p:nvSpPr>
        <p:spPr>
          <a:xfrm rot="9142927">
            <a:off x="6497053" y="3584425"/>
            <a:ext cx="6172200" cy="1588168"/>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8" name="TextBox 7">
            <a:extLst>
              <a:ext uri="{FF2B5EF4-FFF2-40B4-BE49-F238E27FC236}">
                <a16:creationId xmlns:a16="http://schemas.microsoft.com/office/drawing/2014/main" id="{032E2042-B05B-42B6-BF81-B81738FF0748}"/>
              </a:ext>
            </a:extLst>
          </p:cNvPr>
          <p:cNvSpPr txBox="1"/>
          <p:nvPr/>
        </p:nvSpPr>
        <p:spPr>
          <a:xfrm>
            <a:off x="7605561" y="2552277"/>
            <a:ext cx="3920691" cy="369332"/>
          </a:xfrm>
          <a:prstGeom prst="rect">
            <a:avLst/>
          </a:prstGeom>
          <a:noFill/>
        </p:spPr>
        <p:txBody>
          <a:bodyPr wrap="square" rtlCol="0">
            <a:spAutoFit/>
          </a:bodyPr>
          <a:lstStyle/>
          <a:p>
            <a:r>
              <a:rPr lang="es-GT" b="1" dirty="0">
                <a:solidFill>
                  <a:schemeClr val="accent1"/>
                </a:solidFill>
              </a:rPr>
              <a:t>Ahora Sí</a:t>
            </a:r>
          </a:p>
        </p:txBody>
      </p:sp>
    </p:spTree>
    <p:extLst>
      <p:ext uri="{BB962C8B-B14F-4D97-AF65-F5344CB8AC3E}">
        <p14:creationId xmlns:p14="http://schemas.microsoft.com/office/powerpoint/2010/main" val="246607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5429-8BBF-4384-A149-36208AC8A2D9}"/>
              </a:ext>
            </a:extLst>
          </p:cNvPr>
          <p:cNvSpPr>
            <a:spLocks noGrp="1"/>
          </p:cNvSpPr>
          <p:nvPr>
            <p:ph type="title"/>
          </p:nvPr>
        </p:nvSpPr>
        <p:spPr/>
        <p:txBody>
          <a:bodyPr/>
          <a:lstStyle/>
          <a:p>
            <a:r>
              <a:rPr lang="es-GT" dirty="0"/>
              <a:t>No estacionariedad en media</a:t>
            </a:r>
          </a:p>
        </p:txBody>
      </p:sp>
      <p:sp>
        <p:nvSpPr>
          <p:cNvPr id="3" name="Content Placeholder 2">
            <a:extLst>
              <a:ext uri="{FF2B5EF4-FFF2-40B4-BE49-F238E27FC236}">
                <a16:creationId xmlns:a16="http://schemas.microsoft.com/office/drawing/2014/main" id="{993DA731-3480-420E-B784-A04022E7340E}"/>
              </a:ext>
            </a:extLst>
          </p:cNvPr>
          <p:cNvSpPr>
            <a:spLocks noGrp="1"/>
          </p:cNvSpPr>
          <p:nvPr>
            <p:ph idx="1"/>
          </p:nvPr>
        </p:nvSpPr>
        <p:spPr/>
        <p:txBody>
          <a:bodyPr/>
          <a:lstStyle/>
          <a:p>
            <a:r>
              <a:rPr lang="es-ES" dirty="0"/>
              <a:t>La tendencia es el movimiento a largo plazo de la serie una vez eliminados los ciclos y el término irregular.</a:t>
            </a:r>
          </a:p>
          <a:p>
            <a:r>
              <a:rPr lang="es-ES" dirty="0"/>
              <a:t>Este comportamiento tendencial puede ser creciente o decreciente, exponencial o aproximadamente lineal. </a:t>
            </a:r>
          </a:p>
          <a:p>
            <a:r>
              <a:rPr lang="es-ES" dirty="0"/>
              <a:t>Las series que presentan un comportamiento sistemático de este tipo no son estacionarias, no evolucionan en torno a un nivel constante.</a:t>
            </a:r>
            <a:endParaRPr lang="es-GT" dirty="0"/>
          </a:p>
        </p:txBody>
      </p:sp>
    </p:spTree>
    <p:extLst>
      <p:ext uri="{BB962C8B-B14F-4D97-AF65-F5344CB8AC3E}">
        <p14:creationId xmlns:p14="http://schemas.microsoft.com/office/powerpoint/2010/main" val="19663563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D8CA2-61A2-41DD-BEB0-48753CF0122B}"/>
              </a:ext>
            </a:extLst>
          </p:cNvPr>
          <p:cNvSpPr>
            <a:spLocks noGrp="1"/>
          </p:cNvSpPr>
          <p:nvPr>
            <p:ph type="title"/>
          </p:nvPr>
        </p:nvSpPr>
        <p:spPr/>
        <p:txBody>
          <a:bodyPr/>
          <a:lstStyle/>
          <a:p>
            <a:r>
              <a:rPr lang="es-GT" dirty="0"/>
              <a:t>No estacionariedad en Media</a:t>
            </a:r>
          </a:p>
        </p:txBody>
      </p:sp>
      <p:sp>
        <p:nvSpPr>
          <p:cNvPr id="3" name="Content Placeholder 2">
            <a:extLst>
              <a:ext uri="{FF2B5EF4-FFF2-40B4-BE49-F238E27FC236}">
                <a16:creationId xmlns:a16="http://schemas.microsoft.com/office/drawing/2014/main" id="{915DF3DB-10BA-47F4-AAD9-FF878BB54979}"/>
              </a:ext>
            </a:extLst>
          </p:cNvPr>
          <p:cNvSpPr>
            <a:spLocks noGrp="1"/>
          </p:cNvSpPr>
          <p:nvPr>
            <p:ph idx="1"/>
          </p:nvPr>
        </p:nvSpPr>
        <p:spPr/>
        <p:txBody>
          <a:bodyPr/>
          <a:lstStyle/>
          <a:p>
            <a:r>
              <a:rPr lang="es-ES" dirty="0"/>
              <a:t>Un modelo ARMA(p, q) no es estacionario si las raíces de su polinomio AR no satisfacen la condición de estacionariedad, es decir, si alguna de sus raíces no está fuera del círculo unidad:</a:t>
            </a:r>
          </a:p>
          <a:p>
            <a:pPr lvl="1"/>
            <a:r>
              <a:rPr lang="es-ES" dirty="0"/>
              <a:t>El módulo de alguna raíz está dentro del círculo unidad: ∃ i | |Li| &lt; 1. El comportamiento de las series generadas por estos procesos es explosivo, crecen o decrecen a gran velocidad hacia infinito. </a:t>
            </a:r>
          </a:p>
          <a:p>
            <a:pPr lvl="1"/>
            <a:r>
              <a:rPr lang="es-ES" dirty="0"/>
              <a:t>El módulo de alguna raíz es exactamente igual a la unidad: ∃ i | Li = 1. Este tipo de modelos genera comportamientos no estacionarios que no son explosivos, sino que las realizaciones se comportan de forma similar a lo largo del tiempo, salvo porque cambian de nivel. Modelos ARMA(p, q) no estacionarios porque tienen al menos una raíz exactamente igual a la unidad, denominada </a:t>
            </a:r>
            <a:r>
              <a:rPr lang="es-ES" i="1" dirty="0"/>
              <a:t>raíz unitaria.</a:t>
            </a:r>
            <a:endParaRPr lang="es-GT" i="1" dirty="0"/>
          </a:p>
        </p:txBody>
      </p:sp>
    </p:spTree>
    <p:extLst>
      <p:ext uri="{BB962C8B-B14F-4D97-AF65-F5344CB8AC3E}">
        <p14:creationId xmlns:p14="http://schemas.microsoft.com/office/powerpoint/2010/main" val="27619232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52EE3B-F34D-48F1-98A6-68A5577986CD}"/>
              </a:ext>
            </a:extLst>
          </p:cNvPr>
          <p:cNvSpPr>
            <a:spLocks noGrp="1"/>
          </p:cNvSpPr>
          <p:nvPr>
            <p:ph type="title"/>
          </p:nvPr>
        </p:nvSpPr>
        <p:spPr/>
        <p:txBody>
          <a:bodyPr/>
          <a:lstStyle/>
          <a:p>
            <a:r>
              <a:rPr lang="es-GT" dirty="0"/>
              <a:t>Modelos ARMA</a:t>
            </a:r>
          </a:p>
        </p:txBody>
      </p:sp>
      <p:sp>
        <p:nvSpPr>
          <p:cNvPr id="5" name="Text Placeholder 4">
            <a:extLst>
              <a:ext uri="{FF2B5EF4-FFF2-40B4-BE49-F238E27FC236}">
                <a16:creationId xmlns:a16="http://schemas.microsoft.com/office/drawing/2014/main" id="{B888B3EE-0FFF-43F3-B062-E1F23C2E3A5E}"/>
              </a:ext>
            </a:extLst>
          </p:cNvPr>
          <p:cNvSpPr>
            <a:spLocks noGrp="1"/>
          </p:cNvSpPr>
          <p:nvPr>
            <p:ph type="body" idx="1"/>
          </p:nvPr>
        </p:nvSpPr>
        <p:spPr/>
        <p:txBody>
          <a:bodyPr/>
          <a:lstStyle/>
          <a:p>
            <a:endParaRPr lang="es-GT"/>
          </a:p>
        </p:txBody>
      </p:sp>
    </p:spTree>
    <p:extLst>
      <p:ext uri="{BB962C8B-B14F-4D97-AF65-F5344CB8AC3E}">
        <p14:creationId xmlns:p14="http://schemas.microsoft.com/office/powerpoint/2010/main" val="32074937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C3AC-F18B-4957-8BDD-EEE109562FFF}"/>
              </a:ext>
            </a:extLst>
          </p:cNvPr>
          <p:cNvSpPr>
            <a:spLocks noGrp="1"/>
          </p:cNvSpPr>
          <p:nvPr>
            <p:ph type="title"/>
          </p:nvPr>
        </p:nvSpPr>
        <p:spPr/>
        <p:txBody>
          <a:bodyPr/>
          <a:lstStyle/>
          <a:p>
            <a:r>
              <a:rPr lang="es-GT" dirty="0"/>
              <a:t>Modelo ARMA(</a:t>
            </a:r>
            <a:r>
              <a:rPr lang="es-GT" dirty="0" err="1"/>
              <a:t>p,q</a:t>
            </a:r>
            <a:r>
              <a:rPr lang="es-GT" dirty="0"/>
              <a:t>)</a:t>
            </a:r>
          </a:p>
        </p:txBody>
      </p:sp>
      <p:sp>
        <p:nvSpPr>
          <p:cNvPr id="3" name="Content Placeholder 2">
            <a:extLst>
              <a:ext uri="{FF2B5EF4-FFF2-40B4-BE49-F238E27FC236}">
                <a16:creationId xmlns:a16="http://schemas.microsoft.com/office/drawing/2014/main" id="{9A6F58D3-6A47-4626-8B39-9263FCB2C0A9}"/>
              </a:ext>
            </a:extLst>
          </p:cNvPr>
          <p:cNvSpPr>
            <a:spLocks noGrp="1"/>
          </p:cNvSpPr>
          <p:nvPr>
            <p:ph idx="1"/>
          </p:nvPr>
        </p:nvSpPr>
        <p:spPr/>
        <p:txBody>
          <a:bodyPr/>
          <a:lstStyle/>
          <a:p>
            <a:r>
              <a:rPr lang="es-GT" dirty="0"/>
              <a:t>Casos particulares </a:t>
            </a:r>
          </a:p>
          <a:p>
            <a:pPr lvl="1"/>
            <a:r>
              <a:rPr lang="es-GT" b="1" dirty="0"/>
              <a:t>AR(p):</a:t>
            </a:r>
            <a:r>
              <a:rPr lang="es-GT" dirty="0"/>
              <a:t> Solo presenta la parte autorregresiva, el polinomio de medias móviles es del orden 0</a:t>
            </a:r>
          </a:p>
          <a:p>
            <a:pPr lvl="1"/>
            <a:endParaRPr lang="es-GT" dirty="0"/>
          </a:p>
          <a:p>
            <a:pPr lvl="1"/>
            <a:endParaRPr lang="es-GT" dirty="0"/>
          </a:p>
          <a:p>
            <a:pPr lvl="1"/>
            <a:endParaRPr lang="es-GT" dirty="0"/>
          </a:p>
          <a:p>
            <a:pPr lvl="1"/>
            <a:endParaRPr lang="es-GT" dirty="0"/>
          </a:p>
          <a:p>
            <a:pPr lvl="1"/>
            <a:r>
              <a:rPr lang="es-GT" b="1" dirty="0"/>
              <a:t>MA(q): </a:t>
            </a:r>
            <a:r>
              <a:rPr lang="es-ES" dirty="0"/>
              <a:t>solo presenta parte medias móviles, es decir, el polinomio autorregresivo es de orden 0:</a:t>
            </a:r>
            <a:endParaRPr lang="es-GT" dirty="0"/>
          </a:p>
        </p:txBody>
      </p:sp>
      <p:pic>
        <p:nvPicPr>
          <p:cNvPr id="4" name="Picture 3">
            <a:extLst>
              <a:ext uri="{FF2B5EF4-FFF2-40B4-BE49-F238E27FC236}">
                <a16:creationId xmlns:a16="http://schemas.microsoft.com/office/drawing/2014/main" id="{642F7633-0586-423E-BCDA-30B168C04993}"/>
              </a:ext>
            </a:extLst>
          </p:cNvPr>
          <p:cNvPicPr>
            <a:picLocks noChangeAspect="1"/>
          </p:cNvPicPr>
          <p:nvPr/>
        </p:nvPicPr>
        <p:blipFill>
          <a:blip r:embed="rId2"/>
          <a:stretch>
            <a:fillRect/>
          </a:stretch>
        </p:blipFill>
        <p:spPr>
          <a:xfrm>
            <a:off x="1631157" y="3029200"/>
            <a:ext cx="8929686" cy="532147"/>
          </a:xfrm>
          <a:prstGeom prst="rect">
            <a:avLst/>
          </a:prstGeom>
        </p:spPr>
      </p:pic>
      <p:pic>
        <p:nvPicPr>
          <p:cNvPr id="5" name="Picture 4">
            <a:extLst>
              <a:ext uri="{FF2B5EF4-FFF2-40B4-BE49-F238E27FC236}">
                <a16:creationId xmlns:a16="http://schemas.microsoft.com/office/drawing/2014/main" id="{C81EBA82-93A3-45EA-B402-4387E0A8D23D}"/>
              </a:ext>
            </a:extLst>
          </p:cNvPr>
          <p:cNvPicPr>
            <a:picLocks noChangeAspect="1"/>
          </p:cNvPicPr>
          <p:nvPr/>
        </p:nvPicPr>
        <p:blipFill>
          <a:blip r:embed="rId3"/>
          <a:stretch>
            <a:fillRect/>
          </a:stretch>
        </p:blipFill>
        <p:spPr>
          <a:xfrm>
            <a:off x="1631156" y="4913897"/>
            <a:ext cx="8929685" cy="676886"/>
          </a:xfrm>
          <a:prstGeom prst="rect">
            <a:avLst/>
          </a:prstGeom>
        </p:spPr>
      </p:pic>
    </p:spTree>
    <p:extLst>
      <p:ext uri="{BB962C8B-B14F-4D97-AF65-F5344CB8AC3E}">
        <p14:creationId xmlns:p14="http://schemas.microsoft.com/office/powerpoint/2010/main" val="6787314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02950-F29B-4F1C-A388-F199334902A2}"/>
              </a:ext>
            </a:extLst>
          </p:cNvPr>
          <p:cNvSpPr>
            <a:spLocks noGrp="1"/>
          </p:cNvSpPr>
          <p:nvPr>
            <p:ph type="title"/>
          </p:nvPr>
        </p:nvSpPr>
        <p:spPr/>
        <p:txBody>
          <a:bodyPr/>
          <a:lstStyle/>
          <a:p>
            <a:r>
              <a:rPr lang="es-GT" dirty="0"/>
              <a:t>Procesos Autorregresivos AR(p)</a:t>
            </a:r>
          </a:p>
        </p:txBody>
      </p:sp>
      <p:sp>
        <p:nvSpPr>
          <p:cNvPr id="3" name="Content Placeholder 2">
            <a:extLst>
              <a:ext uri="{FF2B5EF4-FFF2-40B4-BE49-F238E27FC236}">
                <a16:creationId xmlns:a16="http://schemas.microsoft.com/office/drawing/2014/main" id="{2FD6D488-44AC-4AAA-B1B3-3D45423BBAEE}"/>
              </a:ext>
            </a:extLst>
          </p:cNvPr>
          <p:cNvSpPr>
            <a:spLocks noGrp="1"/>
          </p:cNvSpPr>
          <p:nvPr>
            <p:ph idx="1"/>
          </p:nvPr>
        </p:nvSpPr>
        <p:spPr/>
        <p:txBody>
          <a:bodyPr/>
          <a:lstStyle/>
          <a:p>
            <a:r>
              <a:rPr lang="es-GT" dirty="0"/>
              <a:t>AR(1): </a:t>
            </a:r>
            <a:r>
              <a:rPr lang="es-ES" i="1" dirty="0" err="1"/>
              <a:t>Y</a:t>
            </a:r>
            <a:r>
              <a:rPr lang="es-ES" i="1" baseline="-25000" dirty="0" err="1"/>
              <a:t>t</a:t>
            </a:r>
            <a:r>
              <a:rPr lang="es-ES" dirty="0"/>
              <a:t> viene determinada </a:t>
            </a:r>
            <a:r>
              <a:rPr lang="es-ES" dirty="0" err="1"/>
              <a:t>unicamente</a:t>
            </a:r>
            <a:r>
              <a:rPr lang="es-ES" dirty="0"/>
              <a:t> por su valor pasado, </a:t>
            </a:r>
            <a:r>
              <a:rPr lang="es-ES" i="1" dirty="0"/>
              <a:t>Y</a:t>
            </a:r>
            <a:r>
              <a:rPr lang="es-ES" i="1" baseline="-25000" dirty="0"/>
              <a:t>t−1</a:t>
            </a:r>
            <a:r>
              <a:rPr lang="es-ES" i="1" dirty="0"/>
              <a:t> </a:t>
            </a:r>
            <a:r>
              <a:rPr lang="es-ES" dirty="0"/>
              <a:t>, y la perturbación contemporánea, </a:t>
            </a:r>
            <a:r>
              <a:rPr lang="es-ES" i="1" dirty="0"/>
              <a:t>a</a:t>
            </a:r>
            <a:r>
              <a:rPr lang="es-ES" i="1" baseline="-25000" dirty="0"/>
              <a:t>t</a:t>
            </a:r>
            <a:r>
              <a:rPr lang="es-ES" dirty="0"/>
              <a:t>:</a:t>
            </a:r>
            <a:endParaRPr lang="es-GT" dirty="0"/>
          </a:p>
          <a:p>
            <a:endParaRPr lang="es-GT" dirty="0"/>
          </a:p>
        </p:txBody>
      </p:sp>
      <p:pic>
        <p:nvPicPr>
          <p:cNvPr id="4" name="Picture 3">
            <a:extLst>
              <a:ext uri="{FF2B5EF4-FFF2-40B4-BE49-F238E27FC236}">
                <a16:creationId xmlns:a16="http://schemas.microsoft.com/office/drawing/2014/main" id="{4166925B-F5F9-4299-920A-85D6828052D4}"/>
              </a:ext>
            </a:extLst>
          </p:cNvPr>
          <p:cNvPicPr>
            <a:picLocks noChangeAspect="1"/>
          </p:cNvPicPr>
          <p:nvPr/>
        </p:nvPicPr>
        <p:blipFill>
          <a:blip r:embed="rId2"/>
          <a:stretch>
            <a:fillRect/>
          </a:stretch>
        </p:blipFill>
        <p:spPr>
          <a:xfrm>
            <a:off x="2962275" y="2621671"/>
            <a:ext cx="7300662" cy="831392"/>
          </a:xfrm>
          <a:prstGeom prst="rect">
            <a:avLst/>
          </a:prstGeom>
        </p:spPr>
      </p:pic>
    </p:spTree>
    <p:extLst>
      <p:ext uri="{BB962C8B-B14F-4D97-AF65-F5344CB8AC3E}">
        <p14:creationId xmlns:p14="http://schemas.microsoft.com/office/powerpoint/2010/main" val="252732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8CF9-6F6C-44FB-B8E1-AF0EC64B4FE0}"/>
              </a:ext>
            </a:extLst>
          </p:cNvPr>
          <p:cNvSpPr>
            <a:spLocks noGrp="1"/>
          </p:cNvSpPr>
          <p:nvPr>
            <p:ph type="title"/>
          </p:nvPr>
        </p:nvSpPr>
        <p:spPr/>
        <p:txBody>
          <a:bodyPr/>
          <a:lstStyle/>
          <a:p>
            <a:r>
              <a:rPr lang="es-GT" dirty="0"/>
              <a:t>Ejemplos</a:t>
            </a:r>
          </a:p>
        </p:txBody>
      </p:sp>
      <p:pic>
        <p:nvPicPr>
          <p:cNvPr id="4" name="Content Placeholder 3">
            <a:extLst>
              <a:ext uri="{FF2B5EF4-FFF2-40B4-BE49-F238E27FC236}">
                <a16:creationId xmlns:a16="http://schemas.microsoft.com/office/drawing/2014/main" id="{C00000B0-77BB-4EBB-BE03-022BA0DECB66}"/>
              </a:ext>
            </a:extLst>
          </p:cNvPr>
          <p:cNvPicPr>
            <a:picLocks noGrp="1" noChangeAspect="1"/>
          </p:cNvPicPr>
          <p:nvPr>
            <p:ph idx="1"/>
          </p:nvPr>
        </p:nvPicPr>
        <p:blipFill>
          <a:blip r:embed="rId2"/>
          <a:stretch>
            <a:fillRect/>
          </a:stretch>
        </p:blipFill>
        <p:spPr>
          <a:xfrm>
            <a:off x="3837007" y="1846263"/>
            <a:ext cx="4578311" cy="4022725"/>
          </a:xfrm>
          <a:prstGeom prst="rect">
            <a:avLst/>
          </a:prstGeom>
        </p:spPr>
      </p:pic>
      <p:sp>
        <p:nvSpPr>
          <p:cNvPr id="5" name="Oval 4">
            <a:extLst>
              <a:ext uri="{FF2B5EF4-FFF2-40B4-BE49-F238E27FC236}">
                <a16:creationId xmlns:a16="http://schemas.microsoft.com/office/drawing/2014/main" id="{8AE35860-16C2-41E8-B8E2-BE5339A8C1E6}"/>
              </a:ext>
            </a:extLst>
          </p:cNvPr>
          <p:cNvSpPr/>
          <p:nvPr/>
        </p:nvSpPr>
        <p:spPr>
          <a:xfrm rot="21097562">
            <a:off x="7333123" y="2998556"/>
            <a:ext cx="439202" cy="241734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6" name="TextBox 5">
            <a:extLst>
              <a:ext uri="{FF2B5EF4-FFF2-40B4-BE49-F238E27FC236}">
                <a16:creationId xmlns:a16="http://schemas.microsoft.com/office/drawing/2014/main" id="{95BAF009-122E-4DA8-86AF-8ECAF7AFAB99}"/>
              </a:ext>
            </a:extLst>
          </p:cNvPr>
          <p:cNvSpPr txBox="1"/>
          <p:nvPr/>
        </p:nvSpPr>
        <p:spPr>
          <a:xfrm>
            <a:off x="8753856" y="2560320"/>
            <a:ext cx="1840992" cy="369332"/>
          </a:xfrm>
          <a:prstGeom prst="rect">
            <a:avLst/>
          </a:prstGeom>
          <a:noFill/>
        </p:spPr>
        <p:txBody>
          <a:bodyPr wrap="square" rtlCol="0">
            <a:spAutoFit/>
          </a:bodyPr>
          <a:lstStyle/>
          <a:p>
            <a:r>
              <a:rPr lang="es-GT" dirty="0"/>
              <a:t>Crisis</a:t>
            </a:r>
          </a:p>
        </p:txBody>
      </p:sp>
      <p:cxnSp>
        <p:nvCxnSpPr>
          <p:cNvPr id="8" name="Straight Arrow Connector 7">
            <a:extLst>
              <a:ext uri="{FF2B5EF4-FFF2-40B4-BE49-F238E27FC236}">
                <a16:creationId xmlns:a16="http://schemas.microsoft.com/office/drawing/2014/main" id="{0978FC3E-EF24-4BDA-AF78-18DF55230809}"/>
              </a:ext>
            </a:extLst>
          </p:cNvPr>
          <p:cNvCxnSpPr>
            <a:stCxn id="6" idx="1"/>
            <a:endCxn id="5" idx="6"/>
          </p:cNvCxnSpPr>
          <p:nvPr/>
        </p:nvCxnSpPr>
        <p:spPr>
          <a:xfrm flipH="1">
            <a:off x="7769984" y="2744986"/>
            <a:ext cx="983872" cy="1430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226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02950-F29B-4F1C-A388-F199334902A2}"/>
              </a:ext>
            </a:extLst>
          </p:cNvPr>
          <p:cNvSpPr>
            <a:spLocks noGrp="1"/>
          </p:cNvSpPr>
          <p:nvPr>
            <p:ph type="title"/>
          </p:nvPr>
        </p:nvSpPr>
        <p:spPr/>
        <p:txBody>
          <a:bodyPr/>
          <a:lstStyle/>
          <a:p>
            <a:r>
              <a:rPr lang="es-GT" dirty="0"/>
              <a:t>AR(1)</a:t>
            </a:r>
          </a:p>
        </p:txBody>
      </p:sp>
      <p:pic>
        <p:nvPicPr>
          <p:cNvPr id="4" name="Picture 3">
            <a:extLst>
              <a:ext uri="{FF2B5EF4-FFF2-40B4-BE49-F238E27FC236}">
                <a16:creationId xmlns:a16="http://schemas.microsoft.com/office/drawing/2014/main" id="{4166925B-F5F9-4299-920A-85D6828052D4}"/>
              </a:ext>
            </a:extLst>
          </p:cNvPr>
          <p:cNvPicPr>
            <a:picLocks noChangeAspect="1"/>
          </p:cNvPicPr>
          <p:nvPr/>
        </p:nvPicPr>
        <p:blipFill>
          <a:blip r:embed="rId2"/>
          <a:stretch>
            <a:fillRect/>
          </a:stretch>
        </p:blipFill>
        <p:spPr>
          <a:xfrm>
            <a:off x="2962275" y="2621671"/>
            <a:ext cx="7300662" cy="831392"/>
          </a:xfrm>
          <a:prstGeom prst="rect">
            <a:avLst/>
          </a:prstGeom>
        </p:spPr>
      </p:pic>
      <p:pic>
        <p:nvPicPr>
          <p:cNvPr id="5" name="Picture 4">
            <a:extLst>
              <a:ext uri="{FF2B5EF4-FFF2-40B4-BE49-F238E27FC236}">
                <a16:creationId xmlns:a16="http://schemas.microsoft.com/office/drawing/2014/main" id="{81D8D364-3B7C-4CCC-A575-11AAC67CABB2}"/>
              </a:ext>
            </a:extLst>
          </p:cNvPr>
          <p:cNvPicPr>
            <a:picLocks noChangeAspect="1"/>
          </p:cNvPicPr>
          <p:nvPr/>
        </p:nvPicPr>
        <p:blipFill>
          <a:blip r:embed="rId3"/>
          <a:stretch>
            <a:fillRect/>
          </a:stretch>
        </p:blipFill>
        <p:spPr>
          <a:xfrm>
            <a:off x="3732797" y="414589"/>
            <a:ext cx="8648700" cy="5619750"/>
          </a:xfrm>
          <a:prstGeom prst="rect">
            <a:avLst/>
          </a:prstGeom>
        </p:spPr>
      </p:pic>
      <p:sp>
        <p:nvSpPr>
          <p:cNvPr id="7" name="Content Placeholder 6">
            <a:extLst>
              <a:ext uri="{FF2B5EF4-FFF2-40B4-BE49-F238E27FC236}">
                <a16:creationId xmlns:a16="http://schemas.microsoft.com/office/drawing/2014/main" id="{382DD3D2-518C-4AFE-A76E-699933BC3B2B}"/>
              </a:ext>
            </a:extLst>
          </p:cNvPr>
          <p:cNvSpPr>
            <a:spLocks noGrp="1"/>
          </p:cNvSpPr>
          <p:nvPr>
            <p:ph idx="1"/>
          </p:nvPr>
        </p:nvSpPr>
        <p:spPr>
          <a:xfrm>
            <a:off x="1097280" y="1845734"/>
            <a:ext cx="2091088" cy="4023360"/>
          </a:xfrm>
        </p:spPr>
        <p:txBody>
          <a:bodyPr/>
          <a:lstStyle/>
          <a:p>
            <a:r>
              <a:rPr lang="es-GT" dirty="0"/>
              <a:t>Decrecimiento exponencial pronunciado</a:t>
            </a:r>
          </a:p>
        </p:txBody>
      </p:sp>
      <p:sp>
        <p:nvSpPr>
          <p:cNvPr id="9" name="TextBox 8">
            <a:extLst>
              <a:ext uri="{FF2B5EF4-FFF2-40B4-BE49-F238E27FC236}">
                <a16:creationId xmlns:a16="http://schemas.microsoft.com/office/drawing/2014/main" id="{3CC81664-CDC2-46D1-AAC0-D1D504B10217}"/>
              </a:ext>
            </a:extLst>
          </p:cNvPr>
          <p:cNvSpPr txBox="1"/>
          <p:nvPr/>
        </p:nvSpPr>
        <p:spPr>
          <a:xfrm>
            <a:off x="360947" y="4403558"/>
            <a:ext cx="3068053"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GT" sz="3600" dirty="0">
                <a:solidFill>
                  <a:schemeClr val="accent1"/>
                </a:solidFill>
              </a:rPr>
              <a:t>Estacionarios</a:t>
            </a:r>
            <a:endParaRPr lang="es-GT" dirty="0">
              <a:solidFill>
                <a:schemeClr val="accent1"/>
              </a:solidFill>
            </a:endParaRPr>
          </a:p>
        </p:txBody>
      </p:sp>
    </p:spTree>
    <p:extLst>
      <p:ext uri="{BB962C8B-B14F-4D97-AF65-F5344CB8AC3E}">
        <p14:creationId xmlns:p14="http://schemas.microsoft.com/office/powerpoint/2010/main" val="40123597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00D40B-1853-4E35-8A85-425591C5278B}"/>
              </a:ext>
            </a:extLst>
          </p:cNvPr>
          <p:cNvPicPr>
            <a:picLocks noChangeAspect="1"/>
          </p:cNvPicPr>
          <p:nvPr/>
        </p:nvPicPr>
        <p:blipFill>
          <a:blip r:embed="rId2"/>
          <a:stretch>
            <a:fillRect/>
          </a:stretch>
        </p:blipFill>
        <p:spPr>
          <a:xfrm>
            <a:off x="1097279" y="3564285"/>
            <a:ext cx="10527690" cy="3293715"/>
          </a:xfrm>
          <a:prstGeom prst="rect">
            <a:avLst/>
          </a:prstGeom>
        </p:spPr>
      </p:pic>
      <p:sp>
        <p:nvSpPr>
          <p:cNvPr id="2" name="Title 1">
            <a:extLst>
              <a:ext uri="{FF2B5EF4-FFF2-40B4-BE49-F238E27FC236}">
                <a16:creationId xmlns:a16="http://schemas.microsoft.com/office/drawing/2014/main" id="{68802950-F29B-4F1C-A388-F199334902A2}"/>
              </a:ext>
            </a:extLst>
          </p:cNvPr>
          <p:cNvSpPr>
            <a:spLocks noGrp="1"/>
          </p:cNvSpPr>
          <p:nvPr>
            <p:ph type="title"/>
          </p:nvPr>
        </p:nvSpPr>
        <p:spPr/>
        <p:txBody>
          <a:bodyPr/>
          <a:lstStyle/>
          <a:p>
            <a:r>
              <a:rPr lang="es-GT" dirty="0"/>
              <a:t>AR(2)</a:t>
            </a:r>
          </a:p>
        </p:txBody>
      </p:sp>
      <p:sp>
        <p:nvSpPr>
          <p:cNvPr id="7" name="Content Placeholder 6">
            <a:extLst>
              <a:ext uri="{FF2B5EF4-FFF2-40B4-BE49-F238E27FC236}">
                <a16:creationId xmlns:a16="http://schemas.microsoft.com/office/drawing/2014/main" id="{382DD3D2-518C-4AFE-A76E-699933BC3B2B}"/>
              </a:ext>
            </a:extLst>
          </p:cNvPr>
          <p:cNvSpPr>
            <a:spLocks noGrp="1"/>
          </p:cNvSpPr>
          <p:nvPr>
            <p:ph idx="1"/>
          </p:nvPr>
        </p:nvSpPr>
        <p:spPr>
          <a:xfrm>
            <a:off x="1097279" y="1845734"/>
            <a:ext cx="9851457" cy="4023360"/>
          </a:xfrm>
        </p:spPr>
        <p:txBody>
          <a:bodyPr/>
          <a:lstStyle/>
          <a:p>
            <a:r>
              <a:rPr lang="es-ES" dirty="0"/>
              <a:t>Cuando las raíces del polinomio autorregresivo φ2(L) son reales, la función de autocorrelación es una función que decrece exponencialmente con todos los coeficientes positivos o con alternancia de signos. Si las raíces del polinomio autorregresivo son complejas entonces la función de autocorrelación decrece exponencialmente hacia cero pero con forma de onda seno-coseno.</a:t>
            </a:r>
            <a:endParaRPr lang="es-GT" dirty="0"/>
          </a:p>
        </p:txBody>
      </p:sp>
      <p:pic>
        <p:nvPicPr>
          <p:cNvPr id="6" name="Picture 5">
            <a:extLst>
              <a:ext uri="{FF2B5EF4-FFF2-40B4-BE49-F238E27FC236}">
                <a16:creationId xmlns:a16="http://schemas.microsoft.com/office/drawing/2014/main" id="{C7AB9D65-578D-4B22-BED9-3D37AAFF83CB}"/>
              </a:ext>
            </a:extLst>
          </p:cNvPr>
          <p:cNvPicPr>
            <a:picLocks noChangeAspect="1"/>
          </p:cNvPicPr>
          <p:nvPr/>
        </p:nvPicPr>
        <p:blipFill>
          <a:blip r:embed="rId3"/>
          <a:stretch>
            <a:fillRect/>
          </a:stretch>
        </p:blipFill>
        <p:spPr>
          <a:xfrm>
            <a:off x="4337269" y="176074"/>
            <a:ext cx="7560070" cy="648006"/>
          </a:xfrm>
          <a:prstGeom prst="rect">
            <a:avLst/>
          </a:prstGeom>
        </p:spPr>
      </p:pic>
      <p:sp>
        <p:nvSpPr>
          <p:cNvPr id="9" name="TextBox 8">
            <a:extLst>
              <a:ext uri="{FF2B5EF4-FFF2-40B4-BE49-F238E27FC236}">
                <a16:creationId xmlns:a16="http://schemas.microsoft.com/office/drawing/2014/main" id="{B0D89EF1-8145-4509-ACEA-7E1CE3F0A258}"/>
              </a:ext>
            </a:extLst>
          </p:cNvPr>
          <p:cNvSpPr txBox="1"/>
          <p:nvPr/>
        </p:nvSpPr>
        <p:spPr>
          <a:xfrm>
            <a:off x="9131969" y="921751"/>
            <a:ext cx="27653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GT" sz="3600" dirty="0">
                <a:solidFill>
                  <a:schemeClr val="accent1"/>
                </a:solidFill>
              </a:rPr>
              <a:t>Estacionarios</a:t>
            </a:r>
            <a:endParaRPr lang="es-GT" dirty="0">
              <a:solidFill>
                <a:schemeClr val="accent1"/>
              </a:solidFill>
            </a:endParaRPr>
          </a:p>
        </p:txBody>
      </p:sp>
    </p:spTree>
    <p:extLst>
      <p:ext uri="{BB962C8B-B14F-4D97-AF65-F5344CB8AC3E}">
        <p14:creationId xmlns:p14="http://schemas.microsoft.com/office/powerpoint/2010/main" val="18135310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BD97E-F833-4BC5-9AB9-E24D22793009}"/>
              </a:ext>
            </a:extLst>
          </p:cNvPr>
          <p:cNvSpPr>
            <a:spLocks noGrp="1"/>
          </p:cNvSpPr>
          <p:nvPr>
            <p:ph type="title"/>
          </p:nvPr>
        </p:nvSpPr>
        <p:spPr/>
        <p:txBody>
          <a:bodyPr/>
          <a:lstStyle/>
          <a:p>
            <a:r>
              <a:rPr lang="es-GT" dirty="0"/>
              <a:t>MA(1)</a:t>
            </a:r>
          </a:p>
        </p:txBody>
      </p:sp>
      <p:sp>
        <p:nvSpPr>
          <p:cNvPr id="3" name="Content Placeholder 2">
            <a:extLst>
              <a:ext uri="{FF2B5EF4-FFF2-40B4-BE49-F238E27FC236}">
                <a16:creationId xmlns:a16="http://schemas.microsoft.com/office/drawing/2014/main" id="{9FC055A6-07A7-410B-9A3F-6DBF910E32E8}"/>
              </a:ext>
            </a:extLst>
          </p:cNvPr>
          <p:cNvSpPr>
            <a:spLocks noGrp="1"/>
          </p:cNvSpPr>
          <p:nvPr>
            <p:ph idx="1"/>
          </p:nvPr>
        </p:nvSpPr>
        <p:spPr/>
        <p:txBody>
          <a:bodyPr/>
          <a:lstStyle/>
          <a:p>
            <a:r>
              <a:rPr lang="es-GT" dirty="0"/>
              <a:t>Los procesos de medias móviles se suelen denominar procesos de memoria corta, mientras que a los autorregresivos se les denomina procesos de memoria larga</a:t>
            </a:r>
          </a:p>
        </p:txBody>
      </p:sp>
      <p:pic>
        <p:nvPicPr>
          <p:cNvPr id="4" name="Picture 3">
            <a:extLst>
              <a:ext uri="{FF2B5EF4-FFF2-40B4-BE49-F238E27FC236}">
                <a16:creationId xmlns:a16="http://schemas.microsoft.com/office/drawing/2014/main" id="{2F3D648C-3AC1-49B0-87CD-9A6143C287F8}"/>
              </a:ext>
            </a:extLst>
          </p:cNvPr>
          <p:cNvPicPr>
            <a:picLocks noChangeAspect="1"/>
          </p:cNvPicPr>
          <p:nvPr/>
        </p:nvPicPr>
        <p:blipFill>
          <a:blip r:embed="rId2"/>
          <a:stretch>
            <a:fillRect/>
          </a:stretch>
        </p:blipFill>
        <p:spPr>
          <a:xfrm>
            <a:off x="4824663" y="0"/>
            <a:ext cx="7555080" cy="672116"/>
          </a:xfrm>
          <a:prstGeom prst="rect">
            <a:avLst/>
          </a:prstGeom>
        </p:spPr>
      </p:pic>
      <p:pic>
        <p:nvPicPr>
          <p:cNvPr id="5" name="Picture 4">
            <a:extLst>
              <a:ext uri="{FF2B5EF4-FFF2-40B4-BE49-F238E27FC236}">
                <a16:creationId xmlns:a16="http://schemas.microsoft.com/office/drawing/2014/main" id="{6A3B2958-7077-4372-A7C6-473744873D0E}"/>
              </a:ext>
            </a:extLst>
          </p:cNvPr>
          <p:cNvPicPr>
            <a:picLocks noChangeAspect="1"/>
          </p:cNvPicPr>
          <p:nvPr/>
        </p:nvPicPr>
        <p:blipFill>
          <a:blip r:embed="rId3"/>
          <a:stretch>
            <a:fillRect/>
          </a:stretch>
        </p:blipFill>
        <p:spPr>
          <a:xfrm>
            <a:off x="5149516" y="2818350"/>
            <a:ext cx="6204786" cy="4039650"/>
          </a:xfrm>
          <a:prstGeom prst="rect">
            <a:avLst/>
          </a:prstGeom>
        </p:spPr>
      </p:pic>
      <p:sp>
        <p:nvSpPr>
          <p:cNvPr id="6" name="TextBox 5">
            <a:extLst>
              <a:ext uri="{FF2B5EF4-FFF2-40B4-BE49-F238E27FC236}">
                <a16:creationId xmlns:a16="http://schemas.microsoft.com/office/drawing/2014/main" id="{5CB03EB1-FC01-4288-98BF-587B77CC9E2C}"/>
              </a:ext>
            </a:extLst>
          </p:cNvPr>
          <p:cNvSpPr txBox="1"/>
          <p:nvPr/>
        </p:nvSpPr>
        <p:spPr>
          <a:xfrm>
            <a:off x="9131969" y="921751"/>
            <a:ext cx="27653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GT" sz="3600" dirty="0">
                <a:solidFill>
                  <a:schemeClr val="accent1"/>
                </a:solidFill>
              </a:rPr>
              <a:t>Estacionarios</a:t>
            </a:r>
            <a:endParaRPr lang="es-GT" dirty="0">
              <a:solidFill>
                <a:schemeClr val="accent1"/>
              </a:solidFill>
            </a:endParaRPr>
          </a:p>
        </p:txBody>
      </p:sp>
    </p:spTree>
    <p:extLst>
      <p:ext uri="{BB962C8B-B14F-4D97-AF65-F5344CB8AC3E}">
        <p14:creationId xmlns:p14="http://schemas.microsoft.com/office/powerpoint/2010/main" val="31733356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F6AB8-9039-45C9-939C-82377BB6396E}"/>
              </a:ext>
            </a:extLst>
          </p:cNvPr>
          <p:cNvSpPr>
            <a:spLocks noGrp="1"/>
          </p:cNvSpPr>
          <p:nvPr>
            <p:ph type="title"/>
          </p:nvPr>
        </p:nvSpPr>
        <p:spPr/>
        <p:txBody>
          <a:bodyPr/>
          <a:lstStyle/>
          <a:p>
            <a:r>
              <a:rPr lang="es-GT" dirty="0"/>
              <a:t>MA(2)</a:t>
            </a:r>
          </a:p>
        </p:txBody>
      </p:sp>
      <p:sp>
        <p:nvSpPr>
          <p:cNvPr id="3" name="Content Placeholder 2">
            <a:extLst>
              <a:ext uri="{FF2B5EF4-FFF2-40B4-BE49-F238E27FC236}">
                <a16:creationId xmlns:a16="http://schemas.microsoft.com/office/drawing/2014/main" id="{1BC571E1-9144-4001-8806-7F48938CEEBE}"/>
              </a:ext>
            </a:extLst>
          </p:cNvPr>
          <p:cNvSpPr>
            <a:spLocks noGrp="1"/>
          </p:cNvSpPr>
          <p:nvPr>
            <p:ph idx="1"/>
          </p:nvPr>
        </p:nvSpPr>
        <p:spPr/>
        <p:txBody>
          <a:bodyPr/>
          <a:lstStyle/>
          <a:p>
            <a:r>
              <a:rPr lang="es-GT" dirty="0"/>
              <a:t>La FAC de un proceso MA(2) es una función truncada en el retardo 2. Los coeficientes de autocorrelación pueden ser positivos, negativos o de distinto signo dependiendo de los valores de los parámetros regresivos.</a:t>
            </a:r>
          </a:p>
        </p:txBody>
      </p:sp>
      <p:pic>
        <p:nvPicPr>
          <p:cNvPr id="4" name="Picture 3">
            <a:extLst>
              <a:ext uri="{FF2B5EF4-FFF2-40B4-BE49-F238E27FC236}">
                <a16:creationId xmlns:a16="http://schemas.microsoft.com/office/drawing/2014/main" id="{2D8DCAAD-9834-46B6-8BF9-DE52EE17D8F7}"/>
              </a:ext>
            </a:extLst>
          </p:cNvPr>
          <p:cNvPicPr>
            <a:picLocks noChangeAspect="1"/>
          </p:cNvPicPr>
          <p:nvPr/>
        </p:nvPicPr>
        <p:blipFill>
          <a:blip r:embed="rId2"/>
          <a:stretch>
            <a:fillRect/>
          </a:stretch>
        </p:blipFill>
        <p:spPr>
          <a:xfrm>
            <a:off x="1520875" y="3113952"/>
            <a:ext cx="9573845" cy="3082311"/>
          </a:xfrm>
          <a:prstGeom prst="rect">
            <a:avLst/>
          </a:prstGeom>
        </p:spPr>
      </p:pic>
      <p:sp>
        <p:nvSpPr>
          <p:cNvPr id="5" name="TextBox 4">
            <a:extLst>
              <a:ext uri="{FF2B5EF4-FFF2-40B4-BE49-F238E27FC236}">
                <a16:creationId xmlns:a16="http://schemas.microsoft.com/office/drawing/2014/main" id="{9AE9FDC3-0AA4-48DB-9124-4EC3073EC9A4}"/>
              </a:ext>
            </a:extLst>
          </p:cNvPr>
          <p:cNvSpPr txBox="1"/>
          <p:nvPr/>
        </p:nvSpPr>
        <p:spPr>
          <a:xfrm>
            <a:off x="9131969" y="921751"/>
            <a:ext cx="27653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GT" sz="3600" dirty="0">
                <a:solidFill>
                  <a:schemeClr val="accent1"/>
                </a:solidFill>
              </a:rPr>
              <a:t>Estacionarios</a:t>
            </a:r>
            <a:endParaRPr lang="es-GT" dirty="0">
              <a:solidFill>
                <a:schemeClr val="accent1"/>
              </a:solidFill>
            </a:endParaRPr>
          </a:p>
        </p:txBody>
      </p:sp>
    </p:spTree>
    <p:extLst>
      <p:ext uri="{BB962C8B-B14F-4D97-AF65-F5344CB8AC3E}">
        <p14:creationId xmlns:p14="http://schemas.microsoft.com/office/powerpoint/2010/main" val="6043985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1348-5442-4A46-A547-8729B3A52916}"/>
              </a:ext>
            </a:extLst>
          </p:cNvPr>
          <p:cNvSpPr>
            <a:spLocks noGrp="1"/>
          </p:cNvSpPr>
          <p:nvPr>
            <p:ph type="title"/>
          </p:nvPr>
        </p:nvSpPr>
        <p:spPr/>
        <p:txBody>
          <a:bodyPr/>
          <a:lstStyle/>
          <a:p>
            <a:r>
              <a:rPr lang="es-GT" dirty="0"/>
              <a:t>ARMA(1,1)</a:t>
            </a:r>
          </a:p>
        </p:txBody>
      </p:sp>
      <p:sp>
        <p:nvSpPr>
          <p:cNvPr id="3" name="Content Placeholder 2">
            <a:extLst>
              <a:ext uri="{FF2B5EF4-FFF2-40B4-BE49-F238E27FC236}">
                <a16:creationId xmlns:a16="http://schemas.microsoft.com/office/drawing/2014/main" id="{1EA470CA-13C1-4279-A5FD-788DF5150B1F}"/>
              </a:ext>
            </a:extLst>
          </p:cNvPr>
          <p:cNvSpPr>
            <a:spLocks noGrp="1"/>
          </p:cNvSpPr>
          <p:nvPr>
            <p:ph idx="1"/>
          </p:nvPr>
        </p:nvSpPr>
        <p:spPr/>
        <p:txBody>
          <a:bodyPr/>
          <a:lstStyle/>
          <a:p>
            <a:endParaRPr lang="es-GT"/>
          </a:p>
        </p:txBody>
      </p:sp>
      <p:sp>
        <p:nvSpPr>
          <p:cNvPr id="4" name="TextBox 3">
            <a:extLst>
              <a:ext uri="{FF2B5EF4-FFF2-40B4-BE49-F238E27FC236}">
                <a16:creationId xmlns:a16="http://schemas.microsoft.com/office/drawing/2014/main" id="{38DDC6A5-3A73-4716-827A-08EF5B8486AC}"/>
              </a:ext>
            </a:extLst>
          </p:cNvPr>
          <p:cNvSpPr txBox="1"/>
          <p:nvPr/>
        </p:nvSpPr>
        <p:spPr>
          <a:xfrm>
            <a:off x="9131969" y="921751"/>
            <a:ext cx="276537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GT" sz="3600" dirty="0">
                <a:solidFill>
                  <a:schemeClr val="accent1"/>
                </a:solidFill>
              </a:rPr>
              <a:t>Estacionarios</a:t>
            </a:r>
            <a:endParaRPr lang="es-GT" dirty="0">
              <a:solidFill>
                <a:schemeClr val="accent1"/>
              </a:solidFill>
            </a:endParaRPr>
          </a:p>
        </p:txBody>
      </p:sp>
      <p:pic>
        <p:nvPicPr>
          <p:cNvPr id="5" name="Picture 4">
            <a:extLst>
              <a:ext uri="{FF2B5EF4-FFF2-40B4-BE49-F238E27FC236}">
                <a16:creationId xmlns:a16="http://schemas.microsoft.com/office/drawing/2014/main" id="{E07720F9-012D-41A4-A677-400B75E41422}"/>
              </a:ext>
            </a:extLst>
          </p:cNvPr>
          <p:cNvPicPr>
            <a:picLocks noChangeAspect="1"/>
          </p:cNvPicPr>
          <p:nvPr/>
        </p:nvPicPr>
        <p:blipFill>
          <a:blip r:embed="rId2"/>
          <a:stretch>
            <a:fillRect/>
          </a:stretch>
        </p:blipFill>
        <p:spPr>
          <a:xfrm>
            <a:off x="904774" y="2112294"/>
            <a:ext cx="10734162" cy="3446296"/>
          </a:xfrm>
          <a:prstGeom prst="rect">
            <a:avLst/>
          </a:prstGeom>
        </p:spPr>
      </p:pic>
    </p:spTree>
    <p:extLst>
      <p:ext uri="{BB962C8B-B14F-4D97-AF65-F5344CB8AC3E}">
        <p14:creationId xmlns:p14="http://schemas.microsoft.com/office/powerpoint/2010/main" val="36593868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BB6A7B-1F6D-430E-B51C-439C96AF457C}"/>
              </a:ext>
            </a:extLst>
          </p:cNvPr>
          <p:cNvSpPr>
            <a:spLocks noGrp="1"/>
          </p:cNvSpPr>
          <p:nvPr>
            <p:ph type="title"/>
          </p:nvPr>
        </p:nvSpPr>
        <p:spPr/>
        <p:txBody>
          <a:bodyPr/>
          <a:lstStyle/>
          <a:p>
            <a:r>
              <a:rPr lang="es-GT" dirty="0"/>
              <a:t>Modelos ARIMA</a:t>
            </a:r>
          </a:p>
        </p:txBody>
      </p:sp>
      <p:sp>
        <p:nvSpPr>
          <p:cNvPr id="5" name="Text Placeholder 4">
            <a:extLst>
              <a:ext uri="{FF2B5EF4-FFF2-40B4-BE49-F238E27FC236}">
                <a16:creationId xmlns:a16="http://schemas.microsoft.com/office/drawing/2014/main" id="{803E8AA7-A5A6-4F30-A263-B2899673A6A1}"/>
              </a:ext>
            </a:extLst>
          </p:cNvPr>
          <p:cNvSpPr>
            <a:spLocks noGrp="1"/>
          </p:cNvSpPr>
          <p:nvPr>
            <p:ph type="body" idx="1"/>
          </p:nvPr>
        </p:nvSpPr>
        <p:spPr/>
        <p:txBody>
          <a:bodyPr/>
          <a:lstStyle/>
          <a:p>
            <a:endParaRPr lang="es-GT"/>
          </a:p>
        </p:txBody>
      </p:sp>
    </p:spTree>
    <p:extLst>
      <p:ext uri="{BB962C8B-B14F-4D97-AF65-F5344CB8AC3E}">
        <p14:creationId xmlns:p14="http://schemas.microsoft.com/office/powerpoint/2010/main" val="39321909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DB84E-8F88-46CA-82F0-2E94F2E8B715}"/>
              </a:ext>
            </a:extLst>
          </p:cNvPr>
          <p:cNvSpPr>
            <a:spLocks noGrp="1"/>
          </p:cNvSpPr>
          <p:nvPr>
            <p:ph type="title"/>
          </p:nvPr>
        </p:nvSpPr>
        <p:spPr/>
        <p:txBody>
          <a:bodyPr/>
          <a:lstStyle/>
          <a:p>
            <a:r>
              <a:rPr lang="es-GT" dirty="0"/>
              <a:t>Modelos ARIMA (</a:t>
            </a:r>
            <a:r>
              <a:rPr lang="es-GT" dirty="0" err="1"/>
              <a:t>p,d,q</a:t>
            </a:r>
            <a:r>
              <a:rPr lang="es-GT" dirty="0"/>
              <a:t>)</a:t>
            </a:r>
          </a:p>
        </p:txBody>
      </p:sp>
      <p:pic>
        <p:nvPicPr>
          <p:cNvPr id="4" name="Content Placeholder 3">
            <a:extLst>
              <a:ext uri="{FF2B5EF4-FFF2-40B4-BE49-F238E27FC236}">
                <a16:creationId xmlns:a16="http://schemas.microsoft.com/office/drawing/2014/main" id="{D83DFB6E-39DD-42ED-86BA-D37A84CCCA91}"/>
              </a:ext>
            </a:extLst>
          </p:cNvPr>
          <p:cNvPicPr>
            <a:picLocks noGrp="1" noChangeAspect="1"/>
          </p:cNvPicPr>
          <p:nvPr>
            <p:ph idx="1"/>
          </p:nvPr>
        </p:nvPicPr>
        <p:blipFill>
          <a:blip r:embed="rId2"/>
          <a:stretch>
            <a:fillRect/>
          </a:stretch>
        </p:blipFill>
        <p:spPr>
          <a:xfrm>
            <a:off x="860151" y="1957853"/>
            <a:ext cx="10471698" cy="3913557"/>
          </a:xfrm>
          <a:prstGeom prst="rect">
            <a:avLst/>
          </a:prstGeom>
        </p:spPr>
      </p:pic>
    </p:spTree>
    <p:extLst>
      <p:ext uri="{BB962C8B-B14F-4D97-AF65-F5344CB8AC3E}">
        <p14:creationId xmlns:p14="http://schemas.microsoft.com/office/powerpoint/2010/main" val="7438676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39D4-BE60-4760-BBB9-BADFEE7FA042}"/>
              </a:ext>
            </a:extLst>
          </p:cNvPr>
          <p:cNvSpPr>
            <a:spLocks noGrp="1"/>
          </p:cNvSpPr>
          <p:nvPr>
            <p:ph type="title"/>
          </p:nvPr>
        </p:nvSpPr>
        <p:spPr/>
        <p:txBody>
          <a:bodyPr/>
          <a:lstStyle/>
          <a:p>
            <a:r>
              <a:rPr lang="es-GT" dirty="0"/>
              <a:t>Modelos ARIMA(</a:t>
            </a:r>
            <a:r>
              <a:rPr lang="es-GT" dirty="0" err="1"/>
              <a:t>p,d,q</a:t>
            </a:r>
            <a:r>
              <a:rPr lang="es-GT" dirty="0"/>
              <a:t>)</a:t>
            </a:r>
          </a:p>
        </p:txBody>
      </p:sp>
      <p:pic>
        <p:nvPicPr>
          <p:cNvPr id="4" name="Content Placeholder 3">
            <a:extLst>
              <a:ext uri="{FF2B5EF4-FFF2-40B4-BE49-F238E27FC236}">
                <a16:creationId xmlns:a16="http://schemas.microsoft.com/office/drawing/2014/main" id="{1B20BD22-EA13-4991-A76D-B73C04302627}"/>
              </a:ext>
            </a:extLst>
          </p:cNvPr>
          <p:cNvPicPr>
            <a:picLocks noGrp="1" noChangeAspect="1"/>
          </p:cNvPicPr>
          <p:nvPr>
            <p:ph idx="1"/>
          </p:nvPr>
        </p:nvPicPr>
        <p:blipFill>
          <a:blip r:embed="rId2"/>
          <a:stretch>
            <a:fillRect/>
          </a:stretch>
        </p:blipFill>
        <p:spPr>
          <a:xfrm>
            <a:off x="1097280" y="2226342"/>
            <a:ext cx="9655376" cy="1450757"/>
          </a:xfrm>
          <a:prstGeom prst="rect">
            <a:avLst/>
          </a:prstGeom>
        </p:spPr>
      </p:pic>
      <p:pic>
        <p:nvPicPr>
          <p:cNvPr id="5" name="Picture 4">
            <a:extLst>
              <a:ext uri="{FF2B5EF4-FFF2-40B4-BE49-F238E27FC236}">
                <a16:creationId xmlns:a16="http://schemas.microsoft.com/office/drawing/2014/main" id="{C78EEEC9-1AE6-4A72-BF02-62DC5AE2A93E}"/>
              </a:ext>
            </a:extLst>
          </p:cNvPr>
          <p:cNvPicPr>
            <a:picLocks noChangeAspect="1"/>
          </p:cNvPicPr>
          <p:nvPr/>
        </p:nvPicPr>
        <p:blipFill>
          <a:blip r:embed="rId3"/>
          <a:stretch>
            <a:fillRect/>
          </a:stretch>
        </p:blipFill>
        <p:spPr>
          <a:xfrm>
            <a:off x="1205564" y="3997439"/>
            <a:ext cx="9592654" cy="538465"/>
          </a:xfrm>
          <a:prstGeom prst="rect">
            <a:avLst/>
          </a:prstGeom>
        </p:spPr>
      </p:pic>
      <p:sp>
        <p:nvSpPr>
          <p:cNvPr id="6" name="Rectangle 5">
            <a:extLst>
              <a:ext uri="{FF2B5EF4-FFF2-40B4-BE49-F238E27FC236}">
                <a16:creationId xmlns:a16="http://schemas.microsoft.com/office/drawing/2014/main" id="{76881590-4B68-4401-83CB-17B7DAEBA7B0}"/>
              </a:ext>
            </a:extLst>
          </p:cNvPr>
          <p:cNvSpPr/>
          <p:nvPr/>
        </p:nvSpPr>
        <p:spPr>
          <a:xfrm>
            <a:off x="1097279" y="4757957"/>
            <a:ext cx="10058399" cy="1015663"/>
          </a:xfrm>
          <a:prstGeom prst="rect">
            <a:avLst/>
          </a:prstGeom>
        </p:spPr>
        <p:txBody>
          <a:bodyPr wrap="square">
            <a:spAutoFit/>
          </a:bodyPr>
          <a:lstStyle/>
          <a:p>
            <a:r>
              <a:rPr lang="es-GT" sz="2000" dirty="0"/>
              <a:t>El modelo (4.2) representa el comportamiento de un proceso </a:t>
            </a:r>
            <a:r>
              <a:rPr lang="es-GT" sz="2000" i="1" dirty="0" err="1"/>
              <a:t>Y</a:t>
            </a:r>
            <a:r>
              <a:rPr lang="es-GT" sz="2000" i="1" baseline="-25000" dirty="0" err="1"/>
              <a:t>t</a:t>
            </a:r>
            <a:r>
              <a:rPr lang="es-GT" sz="2000" dirty="0"/>
              <a:t> que no es estacionario porque tiene una raíz unitaria. A un proceso </a:t>
            </a:r>
            <a:r>
              <a:rPr lang="es-GT" sz="2000" i="1" dirty="0" err="1"/>
              <a:t>Y</a:t>
            </a:r>
            <a:r>
              <a:rPr lang="es-GT" sz="2000" i="1" baseline="-25000" dirty="0" err="1"/>
              <a:t>t</a:t>
            </a:r>
            <a:r>
              <a:rPr lang="es-GT" sz="2000" dirty="0"/>
              <a:t> con estas características se le denomina </a:t>
            </a:r>
            <a:r>
              <a:rPr lang="es-GT" sz="2000" i="1" dirty="0">
                <a:solidFill>
                  <a:schemeClr val="accent1"/>
                </a:solidFill>
              </a:rPr>
              <a:t>proceso integrado de orden 1.</a:t>
            </a:r>
          </a:p>
        </p:txBody>
      </p:sp>
    </p:spTree>
    <p:extLst>
      <p:ext uri="{BB962C8B-B14F-4D97-AF65-F5344CB8AC3E}">
        <p14:creationId xmlns:p14="http://schemas.microsoft.com/office/powerpoint/2010/main" val="34842641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E1556FE-4281-4866-8288-300A7C6E959C}"/>
              </a:ext>
            </a:extLst>
          </p:cNvPr>
          <p:cNvSpPr>
            <a:spLocks noGrp="1"/>
          </p:cNvSpPr>
          <p:nvPr>
            <p:ph idx="1"/>
          </p:nvPr>
        </p:nvSpPr>
        <p:spPr/>
        <p:txBody>
          <a:bodyPr>
            <a:normAutofit fontScale="92500" lnSpcReduction="10000"/>
          </a:bodyPr>
          <a:lstStyle/>
          <a:p>
            <a:r>
              <a:rPr lang="es-ES" dirty="0"/>
              <a:t>En general, el polinomio AR del modelo (4.1) puede contener más de una raíz unitaria, por ejemplo, </a:t>
            </a:r>
            <a:r>
              <a:rPr lang="es-ES" i="1" dirty="0"/>
              <a:t>d</a:t>
            </a:r>
            <a:r>
              <a:rPr lang="es-ES" dirty="0"/>
              <a:t>, entonces se puede descomponer como:</a:t>
            </a:r>
          </a:p>
          <a:p>
            <a:endParaRPr lang="es-ES" dirty="0"/>
          </a:p>
          <a:p>
            <a:endParaRPr lang="es-ES" dirty="0"/>
          </a:p>
          <a:p>
            <a:r>
              <a:rPr lang="es-ES" dirty="0"/>
              <a:t>Sustituyendo en el modelo ARMA(</a:t>
            </a:r>
            <a:r>
              <a:rPr lang="es-ES" dirty="0" err="1"/>
              <a:t>p,q</a:t>
            </a:r>
            <a:r>
              <a:rPr lang="es-ES" dirty="0"/>
              <a:t>) se tiene:</a:t>
            </a:r>
          </a:p>
          <a:p>
            <a:r>
              <a:rPr lang="es-ES" dirty="0"/>
              <a:t>donde el polinomio </a:t>
            </a:r>
            <a:r>
              <a:rPr lang="es-ES" i="1" dirty="0" err="1"/>
              <a:t>ϕ</a:t>
            </a:r>
            <a:r>
              <a:rPr lang="es-ES" i="1" baseline="-25000" dirty="0" err="1"/>
              <a:t>p</a:t>
            </a:r>
            <a:r>
              <a:rPr lang="es-ES" i="1" baseline="-25000" dirty="0"/>
              <a:t>−d</a:t>
            </a:r>
            <a:r>
              <a:rPr lang="es-ES" i="1" dirty="0"/>
              <a:t>(L)</a:t>
            </a:r>
            <a:r>
              <a:rPr lang="es-ES" dirty="0"/>
              <a:t> es estacionario porque sus (p − d) raíces tienen modulo fuera del estacionarias. A un proceso</a:t>
            </a:r>
            <a:r>
              <a:rPr lang="es-ES" i="1" dirty="0"/>
              <a:t> </a:t>
            </a:r>
            <a:r>
              <a:rPr lang="es-ES" i="1" dirty="0" err="1"/>
              <a:t>Y</a:t>
            </a:r>
            <a:r>
              <a:rPr lang="es-ES" i="1" baseline="-25000" dirty="0" err="1"/>
              <a:t>t</a:t>
            </a:r>
            <a:r>
              <a:rPr lang="es-ES" i="1" dirty="0"/>
              <a:t> </a:t>
            </a:r>
            <a:r>
              <a:rPr lang="es-ES" dirty="0"/>
              <a:t>con estas características se le denomina proceso integrado de círculo unidad, y el polinomio ∆d = (1 − L)</a:t>
            </a:r>
            <a:r>
              <a:rPr lang="es-ES" baseline="30000" dirty="0"/>
              <a:t>d</a:t>
            </a:r>
            <a:r>
              <a:rPr lang="es-ES" dirty="0"/>
              <a:t> , de orden d, contiene las d raíces unitarias no estacionarias. </a:t>
            </a:r>
          </a:p>
          <a:p>
            <a:r>
              <a:rPr lang="es-ES" dirty="0"/>
              <a:t>A un proceso </a:t>
            </a:r>
            <a:r>
              <a:rPr lang="es-ES" i="1" dirty="0" err="1"/>
              <a:t>Y</a:t>
            </a:r>
            <a:r>
              <a:rPr lang="es-ES" i="1" baseline="-25000" dirty="0" err="1"/>
              <a:t>t</a:t>
            </a:r>
            <a:r>
              <a:rPr lang="es-ES" dirty="0"/>
              <a:t> con estas características se le </a:t>
            </a:r>
            <a:r>
              <a:rPr lang="es-ES" i="1" dirty="0">
                <a:solidFill>
                  <a:schemeClr val="accent1"/>
                </a:solidFill>
              </a:rPr>
              <a:t>denomina proceso integrado de orden d</a:t>
            </a:r>
            <a:r>
              <a:rPr lang="es-ES" dirty="0"/>
              <a:t>, y se denota por </a:t>
            </a:r>
            <a:r>
              <a:rPr lang="es-ES" i="1" dirty="0" err="1"/>
              <a:t>Y</a:t>
            </a:r>
            <a:r>
              <a:rPr lang="es-ES" i="1" baseline="-25000" dirty="0" err="1"/>
              <a:t>t</a:t>
            </a:r>
            <a:r>
              <a:rPr lang="es-ES" i="1" dirty="0"/>
              <a:t> ∼ I(d) </a:t>
            </a:r>
            <a:r>
              <a:rPr lang="es-ES" dirty="0"/>
              <a:t>.</a:t>
            </a:r>
            <a:endParaRPr lang="es-GT" dirty="0"/>
          </a:p>
        </p:txBody>
      </p:sp>
      <p:sp>
        <p:nvSpPr>
          <p:cNvPr id="2" name="Title 1">
            <a:extLst>
              <a:ext uri="{FF2B5EF4-FFF2-40B4-BE49-F238E27FC236}">
                <a16:creationId xmlns:a16="http://schemas.microsoft.com/office/drawing/2014/main" id="{5BC239D4-BE60-4760-BBB9-BADFEE7FA042}"/>
              </a:ext>
            </a:extLst>
          </p:cNvPr>
          <p:cNvSpPr>
            <a:spLocks noGrp="1"/>
          </p:cNvSpPr>
          <p:nvPr>
            <p:ph type="title"/>
          </p:nvPr>
        </p:nvSpPr>
        <p:spPr/>
        <p:txBody>
          <a:bodyPr/>
          <a:lstStyle/>
          <a:p>
            <a:r>
              <a:rPr lang="es-GT" dirty="0"/>
              <a:t>Modelos ARIMA(</a:t>
            </a:r>
            <a:r>
              <a:rPr lang="es-GT" dirty="0" err="1"/>
              <a:t>p,d,q</a:t>
            </a:r>
            <a:r>
              <a:rPr lang="es-GT" dirty="0"/>
              <a:t>)</a:t>
            </a:r>
          </a:p>
        </p:txBody>
      </p:sp>
      <p:pic>
        <p:nvPicPr>
          <p:cNvPr id="8" name="Picture 7">
            <a:extLst>
              <a:ext uri="{FF2B5EF4-FFF2-40B4-BE49-F238E27FC236}">
                <a16:creationId xmlns:a16="http://schemas.microsoft.com/office/drawing/2014/main" id="{866947D3-142A-4F9E-9F71-7068F8CEF605}"/>
              </a:ext>
            </a:extLst>
          </p:cNvPr>
          <p:cNvPicPr>
            <a:picLocks noChangeAspect="1"/>
          </p:cNvPicPr>
          <p:nvPr/>
        </p:nvPicPr>
        <p:blipFill>
          <a:blip r:embed="rId2"/>
          <a:stretch>
            <a:fillRect/>
          </a:stretch>
        </p:blipFill>
        <p:spPr>
          <a:xfrm>
            <a:off x="3813006" y="2502476"/>
            <a:ext cx="4253167" cy="673769"/>
          </a:xfrm>
          <a:prstGeom prst="rect">
            <a:avLst/>
          </a:prstGeom>
        </p:spPr>
      </p:pic>
      <p:pic>
        <p:nvPicPr>
          <p:cNvPr id="9" name="Picture 8">
            <a:extLst>
              <a:ext uri="{FF2B5EF4-FFF2-40B4-BE49-F238E27FC236}">
                <a16:creationId xmlns:a16="http://schemas.microsoft.com/office/drawing/2014/main" id="{C10B8284-B733-4D62-829F-4DFD292FD333}"/>
              </a:ext>
            </a:extLst>
          </p:cNvPr>
          <p:cNvPicPr>
            <a:picLocks noChangeAspect="1"/>
          </p:cNvPicPr>
          <p:nvPr/>
        </p:nvPicPr>
        <p:blipFill>
          <a:blip r:embed="rId3"/>
          <a:stretch>
            <a:fillRect/>
          </a:stretch>
        </p:blipFill>
        <p:spPr>
          <a:xfrm>
            <a:off x="6776181" y="3159218"/>
            <a:ext cx="4379499" cy="673769"/>
          </a:xfrm>
          <a:prstGeom prst="rect">
            <a:avLst/>
          </a:prstGeom>
        </p:spPr>
      </p:pic>
    </p:spTree>
    <p:extLst>
      <p:ext uri="{BB962C8B-B14F-4D97-AF65-F5344CB8AC3E}">
        <p14:creationId xmlns:p14="http://schemas.microsoft.com/office/powerpoint/2010/main" val="12198810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F703-89CA-4375-8879-18DAF4A38D63}"/>
              </a:ext>
            </a:extLst>
          </p:cNvPr>
          <p:cNvSpPr>
            <a:spLocks noGrp="1"/>
          </p:cNvSpPr>
          <p:nvPr>
            <p:ph type="title"/>
          </p:nvPr>
        </p:nvSpPr>
        <p:spPr/>
        <p:txBody>
          <a:bodyPr/>
          <a:lstStyle/>
          <a:p>
            <a:r>
              <a:rPr lang="es-GT" dirty="0"/>
              <a:t>Modelos ARIMA(</a:t>
            </a:r>
            <a:r>
              <a:rPr lang="es-GT" dirty="0" err="1"/>
              <a:t>p,d,q</a:t>
            </a:r>
            <a:r>
              <a:rPr lang="es-GT" dirty="0"/>
              <a:t>)</a:t>
            </a:r>
          </a:p>
        </p:txBody>
      </p:sp>
      <p:sp>
        <p:nvSpPr>
          <p:cNvPr id="3" name="Content Placeholder 2">
            <a:extLst>
              <a:ext uri="{FF2B5EF4-FFF2-40B4-BE49-F238E27FC236}">
                <a16:creationId xmlns:a16="http://schemas.microsoft.com/office/drawing/2014/main" id="{68DC32F8-6A33-4703-9BEE-8DBE5F99A2DE}"/>
              </a:ext>
            </a:extLst>
          </p:cNvPr>
          <p:cNvSpPr>
            <a:spLocks noGrp="1"/>
          </p:cNvSpPr>
          <p:nvPr>
            <p:ph idx="1"/>
          </p:nvPr>
        </p:nvSpPr>
        <p:spPr/>
        <p:txBody>
          <a:bodyPr>
            <a:normAutofit/>
          </a:bodyPr>
          <a:lstStyle/>
          <a:p>
            <a:r>
              <a:rPr lang="es-ES" dirty="0"/>
              <a:t>Un proceso </a:t>
            </a:r>
            <a:r>
              <a:rPr lang="es-ES" i="1" dirty="0" err="1"/>
              <a:t>Y</a:t>
            </a:r>
            <a:r>
              <a:rPr lang="es-ES" i="1" baseline="-25000" dirty="0" err="1"/>
              <a:t>t</a:t>
            </a:r>
            <a:r>
              <a:rPr lang="es-ES" i="1" dirty="0"/>
              <a:t> </a:t>
            </a:r>
            <a:r>
              <a:rPr lang="es-ES" dirty="0"/>
              <a:t>es integrado de orden d, </a:t>
            </a:r>
            <a:r>
              <a:rPr lang="es-ES" i="1" dirty="0" err="1"/>
              <a:t>Y</a:t>
            </a:r>
            <a:r>
              <a:rPr lang="es-ES" i="1" baseline="-25000" dirty="0" err="1"/>
              <a:t>t</a:t>
            </a:r>
            <a:r>
              <a:rPr lang="es-ES" i="1" dirty="0"/>
              <a:t> ∼ I(d) </a:t>
            </a:r>
            <a:r>
              <a:rPr lang="es-ES" dirty="0"/>
              <a:t>, si </a:t>
            </a:r>
            <a:r>
              <a:rPr lang="es-ES" dirty="0" err="1"/>
              <a:t>Y</a:t>
            </a:r>
            <a:r>
              <a:rPr lang="es-ES" baseline="-25000" dirty="0" err="1"/>
              <a:t>t</a:t>
            </a:r>
            <a:r>
              <a:rPr lang="es-ES" dirty="0"/>
              <a:t> no es estacionario, pero su diferencia de orden d</a:t>
            </a:r>
            <a:r>
              <a:rPr lang="es-ES" i="1" dirty="0"/>
              <a:t>, ∆</a:t>
            </a:r>
            <a:r>
              <a:rPr lang="es-ES" i="1" baseline="30000" dirty="0"/>
              <a:t>d</a:t>
            </a:r>
            <a:r>
              <a:rPr lang="es-ES" i="1" dirty="0"/>
              <a:t> </a:t>
            </a:r>
            <a:r>
              <a:rPr lang="es-ES" i="1" dirty="0" err="1"/>
              <a:t>Y</a:t>
            </a:r>
            <a:r>
              <a:rPr lang="es-ES" i="1" baseline="-25000" dirty="0" err="1"/>
              <a:t>t</a:t>
            </a:r>
            <a:r>
              <a:rPr lang="es-ES" i="1" dirty="0"/>
              <a:t> </a:t>
            </a:r>
            <a:r>
              <a:rPr lang="es-ES" dirty="0"/>
              <a:t>, sigue un proceso ARMA(p − d, q) estacionario e invertible</a:t>
            </a:r>
          </a:p>
          <a:p>
            <a:r>
              <a:rPr lang="es-ES" dirty="0"/>
              <a:t>El orden de integración del proceso es el número de diferencias que hay que tomar al proceso para conseguir la estacionariedad en media, o lo que es lo mismo, el número de raíces unitarias del proceso.</a:t>
            </a:r>
          </a:p>
          <a:p>
            <a:r>
              <a:rPr lang="es-ES" dirty="0"/>
              <a:t>los procesos que surgen más habitualmente en el análisis de las series temporales económicas son los I(0) e I(1) , encontrándose los I(2) con mucha menos frecuencia.</a:t>
            </a:r>
            <a:endParaRPr lang="es-GT" dirty="0"/>
          </a:p>
        </p:txBody>
      </p:sp>
    </p:spTree>
    <p:extLst>
      <p:ext uri="{BB962C8B-B14F-4D97-AF65-F5344CB8AC3E}">
        <p14:creationId xmlns:p14="http://schemas.microsoft.com/office/powerpoint/2010/main" val="1756730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01E780-8D7C-4AB6-8904-CC4BE6A2C2BB}"/>
              </a:ext>
            </a:extLst>
          </p:cNvPr>
          <p:cNvSpPr>
            <a:spLocks noGrp="1"/>
          </p:cNvSpPr>
          <p:nvPr>
            <p:ph type="title"/>
          </p:nvPr>
        </p:nvSpPr>
        <p:spPr>
          <a:xfrm>
            <a:off x="7859485" y="634946"/>
            <a:ext cx="3690257" cy="1450757"/>
          </a:xfrm>
        </p:spPr>
        <p:txBody>
          <a:bodyPr>
            <a:normAutofit/>
          </a:bodyPr>
          <a:lstStyle/>
          <a:p>
            <a:r>
              <a:rPr lang="es-GT" dirty="0"/>
              <a:t>Ejemplos</a:t>
            </a:r>
          </a:p>
        </p:txBody>
      </p:sp>
      <p:pic>
        <p:nvPicPr>
          <p:cNvPr id="8" name="Content Placeholder 7" descr="A screenshot of a cell phone&#10;&#10;Description automatically generated">
            <a:extLst>
              <a:ext uri="{FF2B5EF4-FFF2-40B4-BE49-F238E27FC236}">
                <a16:creationId xmlns:a16="http://schemas.microsoft.com/office/drawing/2014/main" id="{06DDF11A-8098-4D79-BF30-9D4D5FEF5DB0}"/>
              </a:ext>
            </a:extLst>
          </p:cNvPr>
          <p:cNvPicPr>
            <a:picLocks noChangeAspect="1"/>
          </p:cNvPicPr>
          <p:nvPr/>
        </p:nvPicPr>
        <p:blipFill rotWithShape="1">
          <a:blip r:embed="rId2"/>
          <a:srcRect r="1833" b="-2"/>
          <a:stretch/>
        </p:blipFill>
        <p:spPr>
          <a:xfrm>
            <a:off x="633999" y="640081"/>
            <a:ext cx="6909801" cy="5314406"/>
          </a:xfrm>
          <a:prstGeom prst="rect">
            <a:avLst/>
          </a:prstGeom>
        </p:spPr>
      </p:pic>
      <p:cxnSp>
        <p:nvCxnSpPr>
          <p:cNvPr id="17" name="Straight Connector 16">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11">
            <a:extLst>
              <a:ext uri="{FF2B5EF4-FFF2-40B4-BE49-F238E27FC236}">
                <a16:creationId xmlns:a16="http://schemas.microsoft.com/office/drawing/2014/main" id="{F3E0DD2A-2450-412D-898B-6EC9F871C0E4}"/>
              </a:ext>
            </a:extLst>
          </p:cNvPr>
          <p:cNvSpPr>
            <a:spLocks noGrp="1"/>
          </p:cNvSpPr>
          <p:nvPr>
            <p:ph idx="1"/>
          </p:nvPr>
        </p:nvSpPr>
        <p:spPr>
          <a:xfrm>
            <a:off x="7859485" y="2198913"/>
            <a:ext cx="3690257" cy="3755565"/>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dirty="0"/>
              <a:t> </a:t>
            </a:r>
            <a:r>
              <a:rPr lang="en-US" dirty="0" err="1"/>
              <a:t>Picos</a:t>
            </a:r>
            <a:r>
              <a:rPr lang="en-US" dirty="0"/>
              <a:t> </a:t>
            </a:r>
            <a:r>
              <a:rPr lang="en-US" dirty="0" err="1"/>
              <a:t>en</a:t>
            </a:r>
            <a:r>
              <a:rPr lang="en-US" dirty="0"/>
              <a:t> Verano y </a:t>
            </a:r>
            <a:r>
              <a:rPr lang="en-US" dirty="0" err="1"/>
              <a:t>Temporada</a:t>
            </a:r>
            <a:r>
              <a:rPr lang="en-US" dirty="0"/>
              <a:t> </a:t>
            </a:r>
            <a:r>
              <a:rPr lang="en-US" dirty="0" err="1"/>
              <a:t>baja</a:t>
            </a:r>
            <a:r>
              <a:rPr lang="en-US" dirty="0"/>
              <a:t> </a:t>
            </a:r>
            <a:r>
              <a:rPr lang="en-US" dirty="0" err="1"/>
              <a:t>en</a:t>
            </a:r>
            <a:r>
              <a:rPr lang="en-US" dirty="0"/>
              <a:t> </a:t>
            </a:r>
            <a:r>
              <a:rPr lang="en-US" dirty="0" err="1"/>
              <a:t>invierno</a:t>
            </a:r>
            <a:r>
              <a:rPr lang="en-US" dirty="0"/>
              <a:t>.</a:t>
            </a:r>
          </a:p>
          <a:p>
            <a:pPr marL="0" indent="0">
              <a:buNone/>
            </a:pPr>
            <a:endParaRPr lang="en-US" dirty="0"/>
          </a:p>
          <a:p>
            <a:pPr marL="0" indent="0">
              <a:buNone/>
            </a:pPr>
            <a:endParaRPr lang="en-US" dirty="0"/>
          </a:p>
          <a:p>
            <a:pPr marL="0" indent="0">
              <a:buNone/>
            </a:pPr>
            <a:endParaRPr lang="en-US" dirty="0"/>
          </a:p>
          <a:p>
            <a:pPr marL="0" indent="0" algn="ctr">
              <a:buNone/>
            </a:pPr>
            <a:r>
              <a:rPr lang="en-US" sz="3200" dirty="0" err="1">
                <a:solidFill>
                  <a:schemeClr val="accent2"/>
                </a:solidFill>
              </a:rPr>
              <a:t>Estacionalidad</a:t>
            </a:r>
            <a:endParaRPr lang="en-US" dirty="0">
              <a:solidFill>
                <a:schemeClr val="accent2"/>
              </a:solidFill>
            </a:endParaRPr>
          </a:p>
        </p:txBody>
      </p:sp>
      <p:sp>
        <p:nvSpPr>
          <p:cNvPr id="19" name="Rectangle 18">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72608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61C28-31BD-4F42-9C47-6A95C7034D0C}"/>
              </a:ext>
            </a:extLst>
          </p:cNvPr>
          <p:cNvSpPr>
            <a:spLocks noGrp="1"/>
          </p:cNvSpPr>
          <p:nvPr>
            <p:ph type="title"/>
          </p:nvPr>
        </p:nvSpPr>
        <p:spPr/>
        <p:txBody>
          <a:bodyPr/>
          <a:lstStyle/>
          <a:p>
            <a:r>
              <a:rPr lang="es-GT" dirty="0"/>
              <a:t>Modelos ARIMA(</a:t>
            </a:r>
            <a:r>
              <a:rPr lang="es-GT" dirty="0" err="1"/>
              <a:t>p,d,q</a:t>
            </a:r>
            <a:r>
              <a:rPr lang="es-GT" dirty="0"/>
              <a:t>)</a:t>
            </a:r>
          </a:p>
        </p:txBody>
      </p:sp>
      <p:sp>
        <p:nvSpPr>
          <p:cNvPr id="3" name="Content Placeholder 2">
            <a:extLst>
              <a:ext uri="{FF2B5EF4-FFF2-40B4-BE49-F238E27FC236}">
                <a16:creationId xmlns:a16="http://schemas.microsoft.com/office/drawing/2014/main" id="{AFEFEB42-B393-4E45-99FD-BB384FF63726}"/>
              </a:ext>
            </a:extLst>
          </p:cNvPr>
          <p:cNvSpPr>
            <a:spLocks noGrp="1"/>
          </p:cNvSpPr>
          <p:nvPr>
            <p:ph idx="1"/>
          </p:nvPr>
        </p:nvSpPr>
        <p:spPr/>
        <p:txBody>
          <a:bodyPr/>
          <a:lstStyle/>
          <a:p>
            <a:r>
              <a:rPr lang="es-ES" dirty="0"/>
              <a:t>En general, si una serie </a:t>
            </a:r>
            <a:r>
              <a:rPr lang="es-ES" i="1" dirty="0" err="1"/>
              <a:t>Y</a:t>
            </a:r>
            <a:r>
              <a:rPr lang="es-ES" i="1" baseline="-25000" dirty="0" err="1"/>
              <a:t>t</a:t>
            </a:r>
            <a:r>
              <a:rPr lang="es-ES" dirty="0"/>
              <a:t> es integrada de orden d, se puede representar por el siguiente modelo: </a:t>
            </a:r>
          </a:p>
          <a:p>
            <a:pPr marL="0" indent="0" algn="ctr">
              <a:buNone/>
            </a:pPr>
            <a:r>
              <a:rPr lang="es-ES" i="1" dirty="0" err="1"/>
              <a:t>Φ</a:t>
            </a:r>
            <a:r>
              <a:rPr lang="es-ES" i="1" baseline="-25000" dirty="0" err="1"/>
              <a:t>p</a:t>
            </a:r>
            <a:r>
              <a:rPr lang="es-ES" i="1" dirty="0"/>
              <a:t>(L) ∆</a:t>
            </a:r>
            <a:r>
              <a:rPr lang="es-ES" i="1" baseline="30000" dirty="0"/>
              <a:t>d</a:t>
            </a:r>
            <a:r>
              <a:rPr lang="es-ES" i="1" dirty="0"/>
              <a:t> </a:t>
            </a:r>
            <a:r>
              <a:rPr lang="es-ES" i="1" dirty="0" err="1"/>
              <a:t>Y</a:t>
            </a:r>
            <a:r>
              <a:rPr lang="es-ES" i="1" baseline="-25000" dirty="0" err="1"/>
              <a:t>t</a:t>
            </a:r>
            <a:r>
              <a:rPr lang="es-ES" i="1" baseline="-25000" dirty="0"/>
              <a:t> </a:t>
            </a:r>
            <a:r>
              <a:rPr lang="es-ES" i="1" dirty="0"/>
              <a:t>= δ + </a:t>
            </a:r>
            <a:r>
              <a:rPr lang="es-ES" i="1" dirty="0" err="1"/>
              <a:t>Θ</a:t>
            </a:r>
            <a:r>
              <a:rPr lang="es-ES" i="1" baseline="-25000" dirty="0" err="1"/>
              <a:t>q</a:t>
            </a:r>
            <a:r>
              <a:rPr lang="es-ES" i="1" dirty="0"/>
              <a:t>(L) a</a:t>
            </a:r>
            <a:r>
              <a:rPr lang="es-ES" i="1" baseline="-25000" dirty="0"/>
              <a:t>t</a:t>
            </a:r>
          </a:p>
          <a:p>
            <a:pPr marL="0" indent="0" algn="ctr">
              <a:buNone/>
            </a:pPr>
            <a:endParaRPr lang="es-ES" i="1" baseline="-25000" dirty="0"/>
          </a:p>
          <a:p>
            <a:r>
              <a:rPr lang="es-ES" dirty="0"/>
              <a:t>Donde el polinomio autorregresivo estacionario </a:t>
            </a:r>
            <a:r>
              <a:rPr lang="es-ES" dirty="0" err="1"/>
              <a:t>Φ</a:t>
            </a:r>
            <a:r>
              <a:rPr lang="es-ES" baseline="-25000" dirty="0" err="1"/>
              <a:t>p</a:t>
            </a:r>
            <a:r>
              <a:rPr lang="es-ES" dirty="0"/>
              <a:t>(L) y el </a:t>
            </a:r>
            <a:r>
              <a:rPr lang="es-ES" dirty="0" err="1"/>
              <a:t>inverible</a:t>
            </a:r>
            <a:r>
              <a:rPr lang="es-ES" dirty="0"/>
              <a:t> de medias móviles </a:t>
            </a:r>
            <a:r>
              <a:rPr lang="es-ES" dirty="0" err="1"/>
              <a:t>Θ</a:t>
            </a:r>
            <a:r>
              <a:rPr lang="es-ES" baseline="-25000" dirty="0" err="1"/>
              <a:t>q</a:t>
            </a:r>
            <a:r>
              <a:rPr lang="es-ES" dirty="0"/>
              <a:t>(L) no tienen raíces comunes</a:t>
            </a:r>
            <a:endParaRPr lang="es-GT" dirty="0"/>
          </a:p>
        </p:txBody>
      </p:sp>
    </p:spTree>
    <p:extLst>
      <p:ext uri="{BB962C8B-B14F-4D97-AF65-F5344CB8AC3E}">
        <p14:creationId xmlns:p14="http://schemas.microsoft.com/office/powerpoint/2010/main" val="19507674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86EC3-A1C0-4072-8138-3E8224F42EE9}"/>
              </a:ext>
            </a:extLst>
          </p:cNvPr>
          <p:cNvSpPr>
            <a:spLocks noGrp="1"/>
          </p:cNvSpPr>
          <p:nvPr>
            <p:ph type="title"/>
          </p:nvPr>
        </p:nvSpPr>
        <p:spPr/>
        <p:txBody>
          <a:bodyPr/>
          <a:lstStyle/>
          <a:p>
            <a:r>
              <a:rPr lang="es-GT" dirty="0"/>
              <a:t>Modelos ARIMA(</a:t>
            </a:r>
            <a:r>
              <a:rPr lang="es-GT" dirty="0" err="1"/>
              <a:t>p,d,q</a:t>
            </a:r>
            <a:r>
              <a:rPr lang="es-GT" dirty="0"/>
              <a:t>)</a:t>
            </a:r>
          </a:p>
        </p:txBody>
      </p:sp>
      <p:sp>
        <p:nvSpPr>
          <p:cNvPr id="3" name="Content Placeholder 2">
            <a:extLst>
              <a:ext uri="{FF2B5EF4-FFF2-40B4-BE49-F238E27FC236}">
                <a16:creationId xmlns:a16="http://schemas.microsoft.com/office/drawing/2014/main" id="{E4B07804-6D17-4673-9780-C6AB32DA7EED}"/>
              </a:ext>
            </a:extLst>
          </p:cNvPr>
          <p:cNvSpPr>
            <a:spLocks noGrp="1"/>
          </p:cNvSpPr>
          <p:nvPr>
            <p:ph idx="1"/>
          </p:nvPr>
        </p:nvSpPr>
        <p:spPr/>
        <p:txBody>
          <a:bodyPr/>
          <a:lstStyle/>
          <a:p>
            <a:r>
              <a:rPr lang="es-ES" dirty="0"/>
              <a:t>El modelo </a:t>
            </a:r>
            <a:r>
              <a:rPr lang="es-ES" i="1" dirty="0" err="1"/>
              <a:t>Φ</a:t>
            </a:r>
            <a:r>
              <a:rPr lang="es-ES" i="1" baseline="-25000" dirty="0" err="1"/>
              <a:t>p</a:t>
            </a:r>
            <a:r>
              <a:rPr lang="es-ES" i="1" dirty="0"/>
              <a:t>(L) ∆</a:t>
            </a:r>
            <a:r>
              <a:rPr lang="es-ES" i="1" baseline="30000" dirty="0"/>
              <a:t>d</a:t>
            </a:r>
            <a:r>
              <a:rPr lang="es-ES" i="1" dirty="0"/>
              <a:t> </a:t>
            </a:r>
            <a:r>
              <a:rPr lang="es-ES" i="1" dirty="0" err="1"/>
              <a:t>Y</a:t>
            </a:r>
            <a:r>
              <a:rPr lang="es-ES" i="1" baseline="-25000" dirty="0" err="1"/>
              <a:t>t</a:t>
            </a:r>
            <a:r>
              <a:rPr lang="es-ES" i="1" baseline="-25000" dirty="0"/>
              <a:t> </a:t>
            </a:r>
            <a:r>
              <a:rPr lang="es-ES" i="1" dirty="0"/>
              <a:t>= δ + </a:t>
            </a:r>
            <a:r>
              <a:rPr lang="es-ES" i="1" dirty="0" err="1"/>
              <a:t>Θ</a:t>
            </a:r>
            <a:r>
              <a:rPr lang="es-ES" i="1" baseline="-25000" dirty="0" err="1"/>
              <a:t>q</a:t>
            </a:r>
            <a:r>
              <a:rPr lang="es-ES" i="1" dirty="0"/>
              <a:t>(L) a</a:t>
            </a:r>
            <a:r>
              <a:rPr lang="es-ES" i="1" baseline="-25000" dirty="0"/>
              <a:t>t</a:t>
            </a:r>
            <a:r>
              <a:rPr lang="es-ES" dirty="0"/>
              <a:t> se denomina </a:t>
            </a:r>
            <a:r>
              <a:rPr lang="es-ES" dirty="0">
                <a:solidFill>
                  <a:schemeClr val="accent1"/>
                </a:solidFill>
              </a:rPr>
              <a:t>modelo Autorregresivo Integrado de Medias Móviles de orden (</a:t>
            </a:r>
            <a:r>
              <a:rPr lang="es-ES" dirty="0" err="1">
                <a:solidFill>
                  <a:schemeClr val="accent1"/>
                </a:solidFill>
              </a:rPr>
              <a:t>p,d,q</a:t>
            </a:r>
            <a:r>
              <a:rPr lang="es-ES" dirty="0">
                <a:solidFill>
                  <a:schemeClr val="accent1"/>
                </a:solidFill>
              </a:rPr>
              <a:t>)</a:t>
            </a:r>
            <a:r>
              <a:rPr lang="es-ES" dirty="0"/>
              <a:t> o ARIMA(p, d, q) , donde:</a:t>
            </a:r>
          </a:p>
          <a:p>
            <a:pPr lvl="1"/>
            <a:r>
              <a:rPr lang="es-ES" sz="1800" dirty="0"/>
              <a:t> </a:t>
            </a:r>
            <a:r>
              <a:rPr lang="es-ES" sz="2400" dirty="0"/>
              <a:t>p es el orden del polinomio autorregresivo estacionario.</a:t>
            </a:r>
          </a:p>
          <a:p>
            <a:pPr lvl="1"/>
            <a:r>
              <a:rPr lang="es-ES" sz="2400" dirty="0"/>
              <a:t>d es el orden de integración de la serie, es decir, el número de diferencias que hay que tomar a la serie.</a:t>
            </a:r>
          </a:p>
          <a:p>
            <a:pPr lvl="1"/>
            <a:r>
              <a:rPr lang="es-ES" sz="2400" dirty="0"/>
              <a:t>q es el orden del polinomio de medias móviles invertible.</a:t>
            </a:r>
          </a:p>
          <a:p>
            <a:pPr marL="201168" lvl="1" indent="0">
              <a:buNone/>
            </a:pPr>
            <a:endParaRPr lang="es-GT" dirty="0"/>
          </a:p>
        </p:txBody>
      </p:sp>
    </p:spTree>
    <p:extLst>
      <p:ext uri="{BB962C8B-B14F-4D97-AF65-F5344CB8AC3E}">
        <p14:creationId xmlns:p14="http://schemas.microsoft.com/office/powerpoint/2010/main" val="30685885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FFE2A2-1C4E-41EC-A360-B166F91485E4}"/>
              </a:ext>
            </a:extLst>
          </p:cNvPr>
          <p:cNvSpPr>
            <a:spLocks noGrp="1"/>
          </p:cNvSpPr>
          <p:nvPr>
            <p:ph type="title"/>
          </p:nvPr>
        </p:nvSpPr>
        <p:spPr/>
        <p:txBody>
          <a:bodyPr/>
          <a:lstStyle/>
          <a:p>
            <a:r>
              <a:rPr lang="es-GT" dirty="0"/>
              <a:t>Construcción de modelos ARIMA</a:t>
            </a:r>
          </a:p>
        </p:txBody>
      </p:sp>
      <p:sp>
        <p:nvSpPr>
          <p:cNvPr id="5" name="Text Placeholder 4">
            <a:extLst>
              <a:ext uri="{FF2B5EF4-FFF2-40B4-BE49-F238E27FC236}">
                <a16:creationId xmlns:a16="http://schemas.microsoft.com/office/drawing/2014/main" id="{C7E5FC0E-19FC-4979-9337-B113CBD74085}"/>
              </a:ext>
            </a:extLst>
          </p:cNvPr>
          <p:cNvSpPr>
            <a:spLocks noGrp="1"/>
          </p:cNvSpPr>
          <p:nvPr>
            <p:ph type="body" idx="1"/>
          </p:nvPr>
        </p:nvSpPr>
        <p:spPr/>
        <p:txBody>
          <a:bodyPr/>
          <a:lstStyle/>
          <a:p>
            <a:endParaRPr lang="es-GT"/>
          </a:p>
        </p:txBody>
      </p:sp>
    </p:spTree>
    <p:extLst>
      <p:ext uri="{BB962C8B-B14F-4D97-AF65-F5344CB8AC3E}">
        <p14:creationId xmlns:p14="http://schemas.microsoft.com/office/powerpoint/2010/main" val="26001393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B3CA7-62C8-4400-BD17-7C96B4432BDF}"/>
              </a:ext>
            </a:extLst>
          </p:cNvPr>
          <p:cNvSpPr>
            <a:spLocks noGrp="1"/>
          </p:cNvSpPr>
          <p:nvPr>
            <p:ph type="title"/>
          </p:nvPr>
        </p:nvSpPr>
        <p:spPr/>
        <p:txBody>
          <a:bodyPr/>
          <a:lstStyle/>
          <a:p>
            <a:r>
              <a:rPr lang="es-GT" dirty="0"/>
              <a:t>Construcción de modelos ARIMA</a:t>
            </a:r>
          </a:p>
        </p:txBody>
      </p:sp>
      <p:sp>
        <p:nvSpPr>
          <p:cNvPr id="3" name="Content Placeholder 2">
            <a:extLst>
              <a:ext uri="{FF2B5EF4-FFF2-40B4-BE49-F238E27FC236}">
                <a16:creationId xmlns:a16="http://schemas.microsoft.com/office/drawing/2014/main" id="{CE3577A6-A6F1-48C0-BB19-340C1FFA65F2}"/>
              </a:ext>
            </a:extLst>
          </p:cNvPr>
          <p:cNvSpPr>
            <a:spLocks noGrp="1"/>
          </p:cNvSpPr>
          <p:nvPr>
            <p:ph idx="1"/>
          </p:nvPr>
        </p:nvSpPr>
        <p:spPr/>
        <p:txBody>
          <a:bodyPr/>
          <a:lstStyle/>
          <a:p>
            <a:pPr marL="457200" indent="-457200">
              <a:buFont typeface="+mj-lt"/>
              <a:buAutoNum type="arabicPeriod"/>
            </a:pPr>
            <a:r>
              <a:rPr lang="es-GT" dirty="0"/>
              <a:t>Identificación.</a:t>
            </a:r>
          </a:p>
          <a:p>
            <a:pPr marL="457200" indent="-457200">
              <a:buFont typeface="+mj-lt"/>
              <a:buAutoNum type="arabicPeriod"/>
            </a:pPr>
            <a:r>
              <a:rPr lang="es-GT" dirty="0"/>
              <a:t>Estimación.</a:t>
            </a:r>
          </a:p>
          <a:p>
            <a:pPr marL="457200" indent="-457200">
              <a:buFont typeface="+mj-lt"/>
              <a:buAutoNum type="arabicPeriod"/>
            </a:pPr>
            <a:r>
              <a:rPr lang="es-GT" dirty="0"/>
              <a:t>Validación.</a:t>
            </a:r>
          </a:p>
          <a:p>
            <a:pPr marL="457200" indent="-457200">
              <a:buFont typeface="+mj-lt"/>
              <a:buAutoNum type="arabicPeriod"/>
            </a:pPr>
            <a:r>
              <a:rPr lang="es-GT" dirty="0"/>
              <a:t>Predicción.</a:t>
            </a:r>
          </a:p>
        </p:txBody>
      </p:sp>
    </p:spTree>
    <p:extLst>
      <p:ext uri="{BB962C8B-B14F-4D97-AF65-F5344CB8AC3E}">
        <p14:creationId xmlns:p14="http://schemas.microsoft.com/office/powerpoint/2010/main" val="5821319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E517-2C4E-49CB-B723-09DA865E3324}"/>
              </a:ext>
            </a:extLst>
          </p:cNvPr>
          <p:cNvSpPr>
            <a:spLocks noGrp="1"/>
          </p:cNvSpPr>
          <p:nvPr>
            <p:ph type="title"/>
          </p:nvPr>
        </p:nvSpPr>
        <p:spPr/>
        <p:txBody>
          <a:bodyPr/>
          <a:lstStyle/>
          <a:p>
            <a:r>
              <a:rPr lang="es-GT" dirty="0"/>
              <a:t>Construcción de modelos ARIMA</a:t>
            </a:r>
          </a:p>
        </p:txBody>
      </p:sp>
      <p:sp>
        <p:nvSpPr>
          <p:cNvPr id="3" name="Content Placeholder 2">
            <a:extLst>
              <a:ext uri="{FF2B5EF4-FFF2-40B4-BE49-F238E27FC236}">
                <a16:creationId xmlns:a16="http://schemas.microsoft.com/office/drawing/2014/main" id="{886FF368-3995-4952-BD2D-E8886C1E562E}"/>
              </a:ext>
            </a:extLst>
          </p:cNvPr>
          <p:cNvSpPr>
            <a:spLocks noGrp="1"/>
          </p:cNvSpPr>
          <p:nvPr>
            <p:ph idx="1"/>
          </p:nvPr>
        </p:nvSpPr>
        <p:spPr/>
        <p:txBody>
          <a:bodyPr/>
          <a:lstStyle/>
          <a:p>
            <a:r>
              <a:rPr lang="es-GT" dirty="0"/>
              <a:t>Identificación:</a:t>
            </a:r>
          </a:p>
          <a:p>
            <a:pPr lvl="1"/>
            <a:r>
              <a:rPr lang="es-ES" sz="2200" dirty="0"/>
              <a:t>Utilizando los datos y/o cualquier tipo de información disponible sobre cómo ha sido generada la serie, se intentará sugerir una subclase de modelos ARIMA(p, d, q) que merezca la pena ser investigada. </a:t>
            </a:r>
          </a:p>
          <a:p>
            <a:pPr lvl="1"/>
            <a:r>
              <a:rPr lang="es-ES" sz="2200" dirty="0"/>
              <a:t>El objetivo es determinar los órdenes p, d, q que parecen apropiados para reproducir las características de la serie bajo estudio y si se incluye o no la constante δ. </a:t>
            </a:r>
          </a:p>
          <a:p>
            <a:pPr lvl="1"/>
            <a:r>
              <a:rPr lang="es-ES" sz="2200" dirty="0"/>
              <a:t>En esta etapa es posible identificar más de un modelo candidato a haber podido generar la serie.</a:t>
            </a:r>
            <a:endParaRPr lang="es-GT" sz="2200" dirty="0"/>
          </a:p>
        </p:txBody>
      </p:sp>
    </p:spTree>
    <p:extLst>
      <p:ext uri="{BB962C8B-B14F-4D97-AF65-F5344CB8AC3E}">
        <p14:creationId xmlns:p14="http://schemas.microsoft.com/office/powerpoint/2010/main" val="1787496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37F5-0FA0-44BC-AE34-DF176A7552E7}"/>
              </a:ext>
            </a:extLst>
          </p:cNvPr>
          <p:cNvSpPr>
            <a:spLocks noGrp="1"/>
          </p:cNvSpPr>
          <p:nvPr>
            <p:ph type="title"/>
          </p:nvPr>
        </p:nvSpPr>
        <p:spPr/>
        <p:txBody>
          <a:bodyPr/>
          <a:lstStyle/>
          <a:p>
            <a:r>
              <a:rPr lang="es-GT" dirty="0"/>
              <a:t>Construcción de modelos ARIMA</a:t>
            </a:r>
          </a:p>
        </p:txBody>
      </p:sp>
      <p:sp>
        <p:nvSpPr>
          <p:cNvPr id="3" name="Content Placeholder 2">
            <a:extLst>
              <a:ext uri="{FF2B5EF4-FFF2-40B4-BE49-F238E27FC236}">
                <a16:creationId xmlns:a16="http://schemas.microsoft.com/office/drawing/2014/main" id="{D3C62BD4-9AFC-4363-A10B-194174559ADF}"/>
              </a:ext>
            </a:extLst>
          </p:cNvPr>
          <p:cNvSpPr>
            <a:spLocks noGrp="1"/>
          </p:cNvSpPr>
          <p:nvPr>
            <p:ph idx="1"/>
          </p:nvPr>
        </p:nvSpPr>
        <p:spPr/>
        <p:txBody>
          <a:bodyPr>
            <a:normAutofit/>
          </a:bodyPr>
          <a:lstStyle/>
          <a:p>
            <a:pPr marL="457200" indent="-457200">
              <a:buFont typeface="+mj-lt"/>
              <a:buAutoNum type="arabicPeriod" startAt="2"/>
            </a:pPr>
            <a:r>
              <a:rPr lang="es-GT" sz="2600" dirty="0"/>
              <a:t>Estimación</a:t>
            </a:r>
          </a:p>
          <a:p>
            <a:pPr marL="749808" lvl="1" indent="-457200"/>
            <a:r>
              <a:rPr lang="es-ES" sz="2200" dirty="0"/>
              <a:t>Usando de forma eficiente los datos se realiza inferencia sobre los parámetros condicionada a que el modelo investigado sea apropiado.</a:t>
            </a:r>
          </a:p>
          <a:p>
            <a:pPr marL="749808" lvl="1" indent="-457200"/>
            <a:r>
              <a:rPr lang="es-ES" sz="2200" dirty="0"/>
              <a:t>Dado un determinado proceso propuesto, se trata de cuantificar los parámetros del mismo, θ</a:t>
            </a:r>
            <a:r>
              <a:rPr lang="es-ES" sz="2200" baseline="-25000" dirty="0"/>
              <a:t>1</a:t>
            </a:r>
            <a:r>
              <a:rPr lang="es-ES" sz="2200" dirty="0"/>
              <a:t>, . . . </a:t>
            </a:r>
            <a:r>
              <a:rPr lang="es-ES" sz="2200" dirty="0" err="1"/>
              <a:t>θ</a:t>
            </a:r>
            <a:r>
              <a:rPr lang="es-ES" sz="2200" baseline="-25000" dirty="0" err="1"/>
              <a:t>q</a:t>
            </a:r>
            <a:r>
              <a:rPr lang="es-ES" sz="2200" dirty="0"/>
              <a:t>, φ</a:t>
            </a:r>
            <a:r>
              <a:rPr lang="es-ES" sz="2200" baseline="-25000" dirty="0"/>
              <a:t>1</a:t>
            </a:r>
            <a:r>
              <a:rPr lang="es-ES" sz="2200" dirty="0"/>
              <a:t>, . . . </a:t>
            </a:r>
            <a:r>
              <a:rPr lang="es-ES" sz="2200" dirty="0" err="1"/>
              <a:t>φ</a:t>
            </a:r>
            <a:r>
              <a:rPr lang="es-ES" sz="2200" baseline="-25000" dirty="0" err="1"/>
              <a:t>p</a:t>
            </a:r>
            <a:r>
              <a:rPr lang="es-ES" sz="2200" dirty="0"/>
              <a:t> , σ</a:t>
            </a:r>
            <a:r>
              <a:rPr lang="es-ES" sz="2200" baseline="-25000" dirty="0"/>
              <a:t>2 </a:t>
            </a:r>
            <a:r>
              <a:rPr lang="es-ES" sz="2200" dirty="0"/>
              <a:t>y, en su caso, δ.</a:t>
            </a:r>
            <a:endParaRPr lang="es-GT" sz="2200" dirty="0"/>
          </a:p>
        </p:txBody>
      </p:sp>
    </p:spTree>
    <p:extLst>
      <p:ext uri="{BB962C8B-B14F-4D97-AF65-F5344CB8AC3E}">
        <p14:creationId xmlns:p14="http://schemas.microsoft.com/office/powerpoint/2010/main" val="279043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37F5-0FA0-44BC-AE34-DF176A7552E7}"/>
              </a:ext>
            </a:extLst>
          </p:cNvPr>
          <p:cNvSpPr>
            <a:spLocks noGrp="1"/>
          </p:cNvSpPr>
          <p:nvPr>
            <p:ph type="title"/>
          </p:nvPr>
        </p:nvSpPr>
        <p:spPr/>
        <p:txBody>
          <a:bodyPr/>
          <a:lstStyle/>
          <a:p>
            <a:r>
              <a:rPr lang="es-GT" dirty="0"/>
              <a:t>Construcción de modelos ARIMA</a:t>
            </a:r>
          </a:p>
        </p:txBody>
      </p:sp>
      <p:sp>
        <p:nvSpPr>
          <p:cNvPr id="3" name="Content Placeholder 2">
            <a:extLst>
              <a:ext uri="{FF2B5EF4-FFF2-40B4-BE49-F238E27FC236}">
                <a16:creationId xmlns:a16="http://schemas.microsoft.com/office/drawing/2014/main" id="{D3C62BD4-9AFC-4363-A10B-194174559ADF}"/>
              </a:ext>
            </a:extLst>
          </p:cNvPr>
          <p:cNvSpPr>
            <a:spLocks noGrp="1"/>
          </p:cNvSpPr>
          <p:nvPr>
            <p:ph idx="1"/>
          </p:nvPr>
        </p:nvSpPr>
        <p:spPr/>
        <p:txBody>
          <a:bodyPr>
            <a:normAutofit/>
          </a:bodyPr>
          <a:lstStyle/>
          <a:p>
            <a:pPr marL="457200" indent="-457200">
              <a:buFont typeface="+mj-lt"/>
              <a:buAutoNum type="arabicPeriod" startAt="2"/>
            </a:pPr>
            <a:r>
              <a:rPr lang="es-GT" sz="2600" dirty="0"/>
              <a:t>Estimación</a:t>
            </a:r>
          </a:p>
          <a:p>
            <a:pPr marL="749808" lvl="1" indent="-457200"/>
            <a:r>
              <a:rPr lang="es-ES" sz="2200" dirty="0"/>
              <a:t>Usando de forma eficiente los datos se realiza inferencia sobre los parámetros condicionada a que el modelo investigado sea apropiado.</a:t>
            </a:r>
          </a:p>
          <a:p>
            <a:pPr marL="749808" lvl="1" indent="-457200"/>
            <a:r>
              <a:rPr lang="es-ES" sz="2200" dirty="0"/>
              <a:t>Dado un determinado proceso propuesto, se trata de cuantificar los parámetros del mismo, θ</a:t>
            </a:r>
            <a:r>
              <a:rPr lang="es-ES" sz="2200" baseline="-25000" dirty="0"/>
              <a:t>1</a:t>
            </a:r>
            <a:r>
              <a:rPr lang="es-ES" sz="2200" dirty="0"/>
              <a:t>, . . . </a:t>
            </a:r>
            <a:r>
              <a:rPr lang="es-ES" sz="2200" dirty="0" err="1"/>
              <a:t>θ</a:t>
            </a:r>
            <a:r>
              <a:rPr lang="es-ES" sz="2200" baseline="-25000" dirty="0" err="1"/>
              <a:t>q</a:t>
            </a:r>
            <a:r>
              <a:rPr lang="es-ES" sz="2200" dirty="0"/>
              <a:t>, φ</a:t>
            </a:r>
            <a:r>
              <a:rPr lang="es-ES" sz="2200" baseline="-25000" dirty="0"/>
              <a:t>1</a:t>
            </a:r>
            <a:r>
              <a:rPr lang="es-ES" sz="2200" dirty="0"/>
              <a:t>, . . . </a:t>
            </a:r>
            <a:r>
              <a:rPr lang="es-ES" sz="2200" dirty="0" err="1"/>
              <a:t>φ</a:t>
            </a:r>
            <a:r>
              <a:rPr lang="es-ES" sz="2200" baseline="-25000" dirty="0" err="1"/>
              <a:t>p</a:t>
            </a:r>
            <a:r>
              <a:rPr lang="es-ES" sz="2200" dirty="0"/>
              <a:t> , σ</a:t>
            </a:r>
            <a:r>
              <a:rPr lang="es-ES" sz="2200" baseline="-25000" dirty="0"/>
              <a:t>2 </a:t>
            </a:r>
            <a:r>
              <a:rPr lang="es-ES" sz="2200" dirty="0"/>
              <a:t>y, en su caso, δ.</a:t>
            </a:r>
            <a:endParaRPr lang="es-GT" sz="2200" dirty="0"/>
          </a:p>
        </p:txBody>
      </p:sp>
    </p:spTree>
    <p:extLst>
      <p:ext uri="{BB962C8B-B14F-4D97-AF65-F5344CB8AC3E}">
        <p14:creationId xmlns:p14="http://schemas.microsoft.com/office/powerpoint/2010/main" val="1963298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37F5-0FA0-44BC-AE34-DF176A7552E7}"/>
              </a:ext>
            </a:extLst>
          </p:cNvPr>
          <p:cNvSpPr>
            <a:spLocks noGrp="1"/>
          </p:cNvSpPr>
          <p:nvPr>
            <p:ph type="title"/>
          </p:nvPr>
        </p:nvSpPr>
        <p:spPr/>
        <p:txBody>
          <a:bodyPr/>
          <a:lstStyle/>
          <a:p>
            <a:r>
              <a:rPr lang="es-GT" dirty="0"/>
              <a:t>Construcción de modelos ARIMA</a:t>
            </a:r>
          </a:p>
        </p:txBody>
      </p:sp>
      <p:sp>
        <p:nvSpPr>
          <p:cNvPr id="3" name="Content Placeholder 2">
            <a:extLst>
              <a:ext uri="{FF2B5EF4-FFF2-40B4-BE49-F238E27FC236}">
                <a16:creationId xmlns:a16="http://schemas.microsoft.com/office/drawing/2014/main" id="{D3C62BD4-9AFC-4363-A10B-194174559ADF}"/>
              </a:ext>
            </a:extLst>
          </p:cNvPr>
          <p:cNvSpPr>
            <a:spLocks noGrp="1"/>
          </p:cNvSpPr>
          <p:nvPr>
            <p:ph idx="1"/>
          </p:nvPr>
        </p:nvSpPr>
        <p:spPr/>
        <p:txBody>
          <a:bodyPr>
            <a:normAutofit/>
          </a:bodyPr>
          <a:lstStyle/>
          <a:p>
            <a:pPr marL="514350" indent="-514350">
              <a:buFont typeface="+mj-lt"/>
              <a:buAutoNum type="arabicPeriod" startAt="3"/>
            </a:pPr>
            <a:r>
              <a:rPr lang="es-GT" sz="2600" dirty="0"/>
              <a:t>Validación</a:t>
            </a:r>
          </a:p>
          <a:p>
            <a:pPr marL="749808" lvl="1" indent="-457200"/>
            <a:r>
              <a:rPr lang="es-ES" sz="2200" dirty="0"/>
              <a:t>Se realizan contrastes de diagnóstico para comprobar si el modelo se ajusta a los datos, o, si no es así, revelar las posibles discrepancias del modelo propuesto para poder mejorarlo.</a:t>
            </a:r>
          </a:p>
          <a:p>
            <a:pPr marL="514350" indent="-514350">
              <a:buFont typeface="+mj-lt"/>
              <a:buAutoNum type="arabicPeriod" startAt="4"/>
            </a:pPr>
            <a:r>
              <a:rPr lang="es-GT" sz="2600" dirty="0"/>
              <a:t>Predicción</a:t>
            </a:r>
          </a:p>
          <a:p>
            <a:pPr marL="806958" lvl="1" indent="-514350"/>
            <a:r>
              <a:rPr lang="es-ES" sz="2200" dirty="0"/>
              <a:t>Obtener pronósticos en términos probabilísticos de los valores futuros de la variable. En esta etapa se tratará también de evaluar la capacidad predictiva del modelo.</a:t>
            </a:r>
            <a:endParaRPr lang="es-GT" sz="2200" dirty="0"/>
          </a:p>
        </p:txBody>
      </p:sp>
    </p:spTree>
    <p:extLst>
      <p:ext uri="{BB962C8B-B14F-4D97-AF65-F5344CB8AC3E}">
        <p14:creationId xmlns:p14="http://schemas.microsoft.com/office/powerpoint/2010/main" val="21782002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37F5-0FA0-44BC-AE34-DF176A7552E7}"/>
              </a:ext>
            </a:extLst>
          </p:cNvPr>
          <p:cNvSpPr>
            <a:spLocks noGrp="1"/>
          </p:cNvSpPr>
          <p:nvPr>
            <p:ph type="title"/>
          </p:nvPr>
        </p:nvSpPr>
        <p:spPr/>
        <p:txBody>
          <a:bodyPr/>
          <a:lstStyle/>
          <a:p>
            <a:r>
              <a:rPr lang="es-GT" dirty="0"/>
              <a:t>Construcción de modelos ARIMA</a:t>
            </a:r>
          </a:p>
        </p:txBody>
      </p:sp>
      <p:pic>
        <p:nvPicPr>
          <p:cNvPr id="4" name="Content Placeholder 3">
            <a:extLst>
              <a:ext uri="{FF2B5EF4-FFF2-40B4-BE49-F238E27FC236}">
                <a16:creationId xmlns:a16="http://schemas.microsoft.com/office/drawing/2014/main" id="{E114451A-E874-4743-B46A-7316A71132AB}"/>
              </a:ext>
            </a:extLst>
          </p:cNvPr>
          <p:cNvPicPr>
            <a:picLocks noGrp="1" noChangeAspect="1"/>
          </p:cNvPicPr>
          <p:nvPr>
            <p:ph idx="1"/>
          </p:nvPr>
        </p:nvPicPr>
        <p:blipFill>
          <a:blip r:embed="rId2"/>
          <a:stretch>
            <a:fillRect/>
          </a:stretch>
        </p:blipFill>
        <p:spPr>
          <a:xfrm>
            <a:off x="4572414" y="1737360"/>
            <a:ext cx="3416554" cy="5004044"/>
          </a:xfrm>
          <a:prstGeom prst="rect">
            <a:avLst/>
          </a:prstGeom>
        </p:spPr>
      </p:pic>
    </p:spTree>
    <p:extLst>
      <p:ext uri="{BB962C8B-B14F-4D97-AF65-F5344CB8AC3E}">
        <p14:creationId xmlns:p14="http://schemas.microsoft.com/office/powerpoint/2010/main" val="21127506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9AA97-AD5B-4E95-A34A-3A45879793AE}"/>
              </a:ext>
            </a:extLst>
          </p:cNvPr>
          <p:cNvSpPr>
            <a:spLocks noGrp="1"/>
          </p:cNvSpPr>
          <p:nvPr>
            <p:ph type="title"/>
          </p:nvPr>
        </p:nvSpPr>
        <p:spPr/>
        <p:txBody>
          <a:bodyPr/>
          <a:lstStyle/>
          <a:p>
            <a:r>
              <a:rPr lang="es-GT" dirty="0"/>
              <a:t>Identificación</a:t>
            </a:r>
          </a:p>
        </p:txBody>
      </p:sp>
      <p:sp>
        <p:nvSpPr>
          <p:cNvPr id="3" name="Content Placeholder 2">
            <a:extLst>
              <a:ext uri="{FF2B5EF4-FFF2-40B4-BE49-F238E27FC236}">
                <a16:creationId xmlns:a16="http://schemas.microsoft.com/office/drawing/2014/main" id="{0BD93F4E-493A-4089-BEFB-DC843DFD63FC}"/>
              </a:ext>
            </a:extLst>
          </p:cNvPr>
          <p:cNvSpPr>
            <a:spLocks noGrp="1"/>
          </p:cNvSpPr>
          <p:nvPr>
            <p:ph idx="1"/>
          </p:nvPr>
        </p:nvSpPr>
        <p:spPr/>
        <p:txBody>
          <a:bodyPr/>
          <a:lstStyle/>
          <a:p>
            <a:pPr marL="365760" indent="-457200">
              <a:buFont typeface="+mj-lt"/>
              <a:buAutoNum type="alphaUcPeriod"/>
            </a:pPr>
            <a:r>
              <a:rPr lang="es-GT" dirty="0"/>
              <a:t>Análisis de estacionariedad:</a:t>
            </a:r>
          </a:p>
          <a:p>
            <a:pPr lvl="1"/>
            <a:r>
              <a:rPr lang="es-GT" b="1" dirty="0">
                <a:solidFill>
                  <a:schemeClr val="accent1"/>
                </a:solidFill>
              </a:rPr>
              <a:t>Estacionariedad en Varianza: </a:t>
            </a:r>
            <a:r>
              <a:rPr lang="es-GT" dirty="0"/>
              <a:t>transformaciones estabilizadoras de la varianza</a:t>
            </a:r>
          </a:p>
          <a:p>
            <a:pPr lvl="1"/>
            <a:r>
              <a:rPr lang="es-GT" b="1" dirty="0">
                <a:solidFill>
                  <a:schemeClr val="accent1"/>
                </a:solidFill>
              </a:rPr>
              <a:t>Estacionariedad en Media: </a:t>
            </a:r>
            <a:r>
              <a:rPr lang="es-GT" dirty="0"/>
              <a:t>Número de diferencias d que hay que tomar para lograr que la serie sea estacionaria en media</a:t>
            </a:r>
          </a:p>
          <a:p>
            <a:pPr marL="457200" indent="-457200">
              <a:buFont typeface="+mj-lt"/>
              <a:buAutoNum type="alphaUcPeriod"/>
            </a:pPr>
            <a:r>
              <a:rPr lang="es-GT" dirty="0"/>
              <a:t>Elección de los órdenes p y q:</a:t>
            </a:r>
          </a:p>
          <a:p>
            <a:pPr marL="635508" lvl="1" indent="-342900"/>
            <a:r>
              <a:rPr lang="es-ES" dirty="0"/>
              <a:t>Una vez obtenida la serie estacionaria, el objetivo es determinar el proceso estacionario ARMA(p, q) que la haya generado</a:t>
            </a:r>
            <a:endParaRPr lang="es-GT" dirty="0"/>
          </a:p>
          <a:p>
            <a:pPr marL="0" indent="0">
              <a:buNone/>
            </a:pPr>
            <a:endParaRPr lang="es-GT" dirty="0"/>
          </a:p>
        </p:txBody>
      </p:sp>
    </p:spTree>
    <p:extLst>
      <p:ext uri="{BB962C8B-B14F-4D97-AF65-F5344CB8AC3E}">
        <p14:creationId xmlns:p14="http://schemas.microsoft.com/office/powerpoint/2010/main" val="3618465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F050-A330-415E-AD56-38677F691293}"/>
              </a:ext>
            </a:extLst>
          </p:cNvPr>
          <p:cNvSpPr>
            <a:spLocks noGrp="1"/>
          </p:cNvSpPr>
          <p:nvPr>
            <p:ph type="title"/>
          </p:nvPr>
        </p:nvSpPr>
        <p:spPr/>
        <p:txBody>
          <a:bodyPr/>
          <a:lstStyle/>
          <a:p>
            <a:r>
              <a:rPr lang="es-GT" dirty="0"/>
              <a:t>Tipos de series temporales</a:t>
            </a:r>
          </a:p>
        </p:txBody>
      </p:sp>
      <p:sp>
        <p:nvSpPr>
          <p:cNvPr id="3" name="Content Placeholder 2">
            <a:extLst>
              <a:ext uri="{FF2B5EF4-FFF2-40B4-BE49-F238E27FC236}">
                <a16:creationId xmlns:a16="http://schemas.microsoft.com/office/drawing/2014/main" id="{C5BEE44C-87EA-4D2D-A972-599F54A3B855}"/>
              </a:ext>
            </a:extLst>
          </p:cNvPr>
          <p:cNvSpPr>
            <a:spLocks noGrp="1"/>
          </p:cNvSpPr>
          <p:nvPr>
            <p:ph idx="1"/>
          </p:nvPr>
        </p:nvSpPr>
        <p:spPr/>
        <p:txBody>
          <a:bodyPr/>
          <a:lstStyle/>
          <a:p>
            <a:pPr>
              <a:buFont typeface="Wingdings" panose="05000000000000000000" pitchFamily="2" charset="2"/>
              <a:buChar char="Ø"/>
            </a:pPr>
            <a:r>
              <a:rPr lang="es-GT" dirty="0"/>
              <a:t> </a:t>
            </a:r>
            <a:r>
              <a:rPr lang="es-GT" b="1" dirty="0"/>
              <a:t>Univariantes: </a:t>
            </a:r>
            <a:r>
              <a:rPr lang="es-ES" dirty="0"/>
              <a:t>sólo se analiza una serie temporal en función de su propio pasado</a:t>
            </a:r>
          </a:p>
          <a:p>
            <a:pPr>
              <a:buFont typeface="Wingdings" panose="05000000000000000000" pitchFamily="2" charset="2"/>
              <a:buChar char="Ø"/>
            </a:pPr>
            <a:r>
              <a:rPr lang="es-GT" dirty="0"/>
              <a:t> </a:t>
            </a:r>
            <a:r>
              <a:rPr lang="es-GT" b="1" dirty="0"/>
              <a:t>Multivariantes: </a:t>
            </a:r>
            <a:r>
              <a:rPr lang="es-GT" dirty="0"/>
              <a:t>se analizan varias series temporales a la vez. </a:t>
            </a:r>
            <a:r>
              <a:rPr lang="es-ES" dirty="0"/>
              <a:t>Cuando se construye un modelo multivariante, se supone que hay cierta dependencia o relación entre los pasados de las diversas series.</a:t>
            </a:r>
          </a:p>
          <a:p>
            <a:pPr>
              <a:buFont typeface="Wingdings" panose="05000000000000000000" pitchFamily="2" charset="2"/>
              <a:buChar char="Ø"/>
            </a:pPr>
            <a:r>
              <a:rPr lang="es-ES" b="1" dirty="0"/>
              <a:t> Discretas: </a:t>
            </a:r>
            <a:r>
              <a:rPr lang="es-ES" dirty="0"/>
              <a:t>las observaciones se recogen solo en momentos determinados de tiempo, generalmente a intervalos iguales.</a:t>
            </a:r>
          </a:p>
          <a:p>
            <a:pPr>
              <a:buFont typeface="Wingdings" panose="05000000000000000000" pitchFamily="2" charset="2"/>
              <a:buChar char="Ø"/>
            </a:pPr>
            <a:r>
              <a:rPr lang="es-ES" b="1" dirty="0"/>
              <a:t> Continuas</a:t>
            </a:r>
            <a:r>
              <a:rPr lang="es-ES" dirty="0"/>
              <a:t>: los datos se generen de forma continua y se observen de forma continua. Ej. Temperatura</a:t>
            </a:r>
            <a:endParaRPr lang="es-GT" dirty="0"/>
          </a:p>
        </p:txBody>
      </p:sp>
    </p:spTree>
    <p:extLst>
      <p:ext uri="{BB962C8B-B14F-4D97-AF65-F5344CB8AC3E}">
        <p14:creationId xmlns:p14="http://schemas.microsoft.com/office/powerpoint/2010/main" val="22070220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EBBAB-D177-4975-9883-51901D0B057E}"/>
              </a:ext>
            </a:extLst>
          </p:cNvPr>
          <p:cNvSpPr>
            <a:spLocks noGrp="1"/>
          </p:cNvSpPr>
          <p:nvPr>
            <p:ph type="title"/>
          </p:nvPr>
        </p:nvSpPr>
        <p:spPr/>
        <p:txBody>
          <a:bodyPr/>
          <a:lstStyle/>
          <a:p>
            <a:r>
              <a:rPr lang="es-GT" dirty="0"/>
              <a:t>Identificación</a:t>
            </a:r>
          </a:p>
        </p:txBody>
      </p:sp>
      <p:sp>
        <p:nvSpPr>
          <p:cNvPr id="3" name="Content Placeholder 2">
            <a:extLst>
              <a:ext uri="{FF2B5EF4-FFF2-40B4-BE49-F238E27FC236}">
                <a16:creationId xmlns:a16="http://schemas.microsoft.com/office/drawing/2014/main" id="{C60258F3-A4FA-4BD2-B738-F2672555C15D}"/>
              </a:ext>
            </a:extLst>
          </p:cNvPr>
          <p:cNvSpPr>
            <a:spLocks noGrp="1"/>
          </p:cNvSpPr>
          <p:nvPr>
            <p:ph idx="1"/>
          </p:nvPr>
        </p:nvSpPr>
        <p:spPr/>
        <p:txBody>
          <a:bodyPr/>
          <a:lstStyle/>
          <a:p>
            <a:r>
              <a:rPr lang="es-GT" dirty="0"/>
              <a:t>Instrumentos:</a:t>
            </a:r>
          </a:p>
          <a:p>
            <a:pPr lvl="1"/>
            <a:r>
              <a:rPr lang="es-ES" dirty="0"/>
              <a:t>Gráfico y </a:t>
            </a:r>
            <a:r>
              <a:rPr lang="es-ES" dirty="0" err="1"/>
              <a:t>correlogramas</a:t>
            </a:r>
            <a:r>
              <a:rPr lang="es-ES" dirty="0"/>
              <a:t> muestrales de la serie original</a:t>
            </a:r>
          </a:p>
          <a:p>
            <a:pPr lvl="1"/>
            <a:r>
              <a:rPr lang="es-ES" dirty="0"/>
              <a:t>Gráfico y </a:t>
            </a:r>
            <a:r>
              <a:rPr lang="es-ES" dirty="0" err="1"/>
              <a:t>correlogramas</a:t>
            </a:r>
            <a:r>
              <a:rPr lang="es-ES" dirty="0"/>
              <a:t> muestrales de determinadas transformaciones de la serie: logaritmos, diferencias,...</a:t>
            </a:r>
          </a:p>
          <a:p>
            <a:pPr lvl="1"/>
            <a:r>
              <a:rPr lang="es-ES" dirty="0"/>
              <a:t>Contrastes de raíces unitarias.</a:t>
            </a:r>
            <a:endParaRPr lang="es-GT" dirty="0"/>
          </a:p>
        </p:txBody>
      </p:sp>
    </p:spTree>
    <p:extLst>
      <p:ext uri="{BB962C8B-B14F-4D97-AF65-F5344CB8AC3E}">
        <p14:creationId xmlns:p14="http://schemas.microsoft.com/office/powerpoint/2010/main" val="27613869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61F1-92D7-4953-82BF-89241EBDF43E}"/>
              </a:ext>
            </a:extLst>
          </p:cNvPr>
          <p:cNvSpPr>
            <a:spLocks noGrp="1"/>
          </p:cNvSpPr>
          <p:nvPr>
            <p:ph type="title"/>
          </p:nvPr>
        </p:nvSpPr>
        <p:spPr/>
        <p:txBody>
          <a:bodyPr/>
          <a:lstStyle/>
          <a:p>
            <a:r>
              <a:rPr lang="es-GT" dirty="0"/>
              <a:t>Identificación Ejemplo</a:t>
            </a:r>
          </a:p>
        </p:txBody>
      </p:sp>
      <p:pic>
        <p:nvPicPr>
          <p:cNvPr id="4" name="Content Placeholder 3">
            <a:extLst>
              <a:ext uri="{FF2B5EF4-FFF2-40B4-BE49-F238E27FC236}">
                <a16:creationId xmlns:a16="http://schemas.microsoft.com/office/drawing/2014/main" id="{77E1316B-AC74-48DF-A06B-36742571C1B3}"/>
              </a:ext>
            </a:extLst>
          </p:cNvPr>
          <p:cNvPicPr>
            <a:picLocks noGrp="1" noChangeAspect="1"/>
          </p:cNvPicPr>
          <p:nvPr>
            <p:ph idx="1"/>
          </p:nvPr>
        </p:nvPicPr>
        <p:blipFill rotWithShape="1">
          <a:blip r:embed="rId2"/>
          <a:srcRect t="10251" r="49506"/>
          <a:stretch/>
        </p:blipFill>
        <p:spPr>
          <a:xfrm>
            <a:off x="1097281" y="2463501"/>
            <a:ext cx="4998720" cy="3143694"/>
          </a:xfrm>
          <a:prstGeom prst="rect">
            <a:avLst/>
          </a:prstGeom>
        </p:spPr>
      </p:pic>
      <p:sp>
        <p:nvSpPr>
          <p:cNvPr id="6" name="Rectangle 5">
            <a:extLst>
              <a:ext uri="{FF2B5EF4-FFF2-40B4-BE49-F238E27FC236}">
                <a16:creationId xmlns:a16="http://schemas.microsoft.com/office/drawing/2014/main" id="{1F98CC59-90AF-4B3E-B783-CDA33C79412D}"/>
              </a:ext>
            </a:extLst>
          </p:cNvPr>
          <p:cNvSpPr/>
          <p:nvPr/>
        </p:nvSpPr>
        <p:spPr>
          <a:xfrm>
            <a:off x="1312433" y="2323652"/>
            <a:ext cx="4783567" cy="3283543"/>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7" name="TextBox 6">
            <a:extLst>
              <a:ext uri="{FF2B5EF4-FFF2-40B4-BE49-F238E27FC236}">
                <a16:creationId xmlns:a16="http://schemas.microsoft.com/office/drawing/2014/main" id="{5C484E23-3E4D-4A18-B8D6-4D33AD122AD2}"/>
              </a:ext>
            </a:extLst>
          </p:cNvPr>
          <p:cNvSpPr txBox="1"/>
          <p:nvPr/>
        </p:nvSpPr>
        <p:spPr>
          <a:xfrm>
            <a:off x="2130014" y="5604945"/>
            <a:ext cx="3818965" cy="369332"/>
          </a:xfrm>
          <a:prstGeom prst="rect">
            <a:avLst/>
          </a:prstGeom>
          <a:noFill/>
        </p:spPr>
        <p:txBody>
          <a:bodyPr wrap="square" rtlCol="0">
            <a:spAutoFit/>
          </a:bodyPr>
          <a:lstStyle/>
          <a:p>
            <a:r>
              <a:rPr lang="es-GT" dirty="0"/>
              <a:t>Gráfico original de la serie</a:t>
            </a:r>
          </a:p>
        </p:txBody>
      </p:sp>
      <p:sp>
        <p:nvSpPr>
          <p:cNvPr id="15" name="Oval 14">
            <a:extLst>
              <a:ext uri="{FF2B5EF4-FFF2-40B4-BE49-F238E27FC236}">
                <a16:creationId xmlns:a16="http://schemas.microsoft.com/office/drawing/2014/main" id="{78699A55-9A6A-481F-9E9C-A9C6672ABCA2}"/>
              </a:ext>
            </a:extLst>
          </p:cNvPr>
          <p:cNvSpPr/>
          <p:nvPr/>
        </p:nvSpPr>
        <p:spPr>
          <a:xfrm>
            <a:off x="978946" y="2742468"/>
            <a:ext cx="5658522" cy="201168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16" name="TextBox 15">
            <a:extLst>
              <a:ext uri="{FF2B5EF4-FFF2-40B4-BE49-F238E27FC236}">
                <a16:creationId xmlns:a16="http://schemas.microsoft.com/office/drawing/2014/main" id="{2362AAA3-7731-41E8-9784-83EC465F8F30}"/>
              </a:ext>
            </a:extLst>
          </p:cNvPr>
          <p:cNvSpPr txBox="1"/>
          <p:nvPr/>
        </p:nvSpPr>
        <p:spPr>
          <a:xfrm>
            <a:off x="7358231" y="2096419"/>
            <a:ext cx="3736488" cy="461665"/>
          </a:xfrm>
          <a:prstGeom prst="rect">
            <a:avLst/>
          </a:prstGeom>
          <a:noFill/>
        </p:spPr>
        <p:txBody>
          <a:bodyPr wrap="square" rtlCol="0">
            <a:spAutoFit/>
          </a:bodyPr>
          <a:lstStyle/>
          <a:p>
            <a:r>
              <a:rPr lang="es-GT" sz="2400" b="1" dirty="0">
                <a:solidFill>
                  <a:srgbClr val="00B050"/>
                </a:solidFill>
              </a:rPr>
              <a:t>Comportamiento cíclico</a:t>
            </a:r>
          </a:p>
        </p:txBody>
      </p:sp>
      <p:cxnSp>
        <p:nvCxnSpPr>
          <p:cNvPr id="18" name="Straight Arrow Connector 17">
            <a:extLst>
              <a:ext uri="{FF2B5EF4-FFF2-40B4-BE49-F238E27FC236}">
                <a16:creationId xmlns:a16="http://schemas.microsoft.com/office/drawing/2014/main" id="{8B4467B0-1250-4364-8672-223BE875E30F}"/>
              </a:ext>
            </a:extLst>
          </p:cNvPr>
          <p:cNvCxnSpPr>
            <a:stCxn id="15" idx="6"/>
            <a:endCxn id="16" idx="1"/>
          </p:cNvCxnSpPr>
          <p:nvPr/>
        </p:nvCxnSpPr>
        <p:spPr>
          <a:xfrm flipV="1">
            <a:off x="6637468" y="2327252"/>
            <a:ext cx="720763" cy="1421056"/>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6F2983F7-793C-4218-8E13-807F4C9943E1}"/>
              </a:ext>
            </a:extLst>
          </p:cNvPr>
          <p:cNvSpPr txBox="1"/>
          <p:nvPr/>
        </p:nvSpPr>
        <p:spPr>
          <a:xfrm>
            <a:off x="7541111" y="3873554"/>
            <a:ext cx="3338456" cy="1077218"/>
          </a:xfrm>
          <a:prstGeom prst="rect">
            <a:avLst/>
          </a:prstGeom>
          <a:noFill/>
        </p:spPr>
        <p:txBody>
          <a:bodyPr wrap="square" rtlCol="0">
            <a:spAutoFit/>
          </a:bodyPr>
          <a:lstStyle/>
          <a:p>
            <a:pPr algn="ctr"/>
            <a:r>
              <a:rPr lang="es-GT" sz="3200" b="1" dirty="0">
                <a:ln w="6600">
                  <a:solidFill>
                    <a:schemeClr val="accent2"/>
                  </a:solidFill>
                  <a:prstDash val="solid"/>
                </a:ln>
                <a:solidFill>
                  <a:srgbClr val="FFFFFF"/>
                </a:solidFill>
                <a:effectLst>
                  <a:outerShdw dist="38100" dir="2700000" algn="tl" rotWithShape="0">
                    <a:schemeClr val="accent2"/>
                  </a:outerShdw>
                </a:effectLst>
              </a:rPr>
              <a:t>¿Es estacionaria en Varianza?</a:t>
            </a:r>
          </a:p>
        </p:txBody>
      </p:sp>
    </p:spTree>
    <p:extLst>
      <p:ext uri="{BB962C8B-B14F-4D97-AF65-F5344CB8AC3E}">
        <p14:creationId xmlns:p14="http://schemas.microsoft.com/office/powerpoint/2010/main" val="350704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61F1-92D7-4953-82BF-89241EBDF43E}"/>
              </a:ext>
            </a:extLst>
          </p:cNvPr>
          <p:cNvSpPr>
            <a:spLocks noGrp="1"/>
          </p:cNvSpPr>
          <p:nvPr>
            <p:ph type="title"/>
          </p:nvPr>
        </p:nvSpPr>
        <p:spPr/>
        <p:txBody>
          <a:bodyPr/>
          <a:lstStyle/>
          <a:p>
            <a:r>
              <a:rPr lang="es-GT" dirty="0"/>
              <a:t>Identificación Ejemplo</a:t>
            </a:r>
          </a:p>
        </p:txBody>
      </p:sp>
      <p:pic>
        <p:nvPicPr>
          <p:cNvPr id="4" name="Content Placeholder 3">
            <a:extLst>
              <a:ext uri="{FF2B5EF4-FFF2-40B4-BE49-F238E27FC236}">
                <a16:creationId xmlns:a16="http://schemas.microsoft.com/office/drawing/2014/main" id="{77E1316B-AC74-48DF-A06B-36742571C1B3}"/>
              </a:ext>
            </a:extLst>
          </p:cNvPr>
          <p:cNvPicPr>
            <a:picLocks noGrp="1" noChangeAspect="1"/>
          </p:cNvPicPr>
          <p:nvPr>
            <p:ph idx="1"/>
          </p:nvPr>
        </p:nvPicPr>
        <p:blipFill>
          <a:blip r:embed="rId2"/>
          <a:stretch>
            <a:fillRect/>
          </a:stretch>
        </p:blipFill>
        <p:spPr>
          <a:xfrm>
            <a:off x="1097280" y="2104442"/>
            <a:ext cx="9899583" cy="3502753"/>
          </a:xfrm>
          <a:prstGeom prst="rect">
            <a:avLst/>
          </a:prstGeom>
        </p:spPr>
      </p:pic>
      <p:sp>
        <p:nvSpPr>
          <p:cNvPr id="6" name="Rectangle 5">
            <a:extLst>
              <a:ext uri="{FF2B5EF4-FFF2-40B4-BE49-F238E27FC236}">
                <a16:creationId xmlns:a16="http://schemas.microsoft.com/office/drawing/2014/main" id="{1F98CC59-90AF-4B3E-B783-CDA33C79412D}"/>
              </a:ext>
            </a:extLst>
          </p:cNvPr>
          <p:cNvSpPr/>
          <p:nvPr/>
        </p:nvSpPr>
        <p:spPr>
          <a:xfrm>
            <a:off x="1312433" y="2323652"/>
            <a:ext cx="4783567" cy="3283543"/>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7" name="TextBox 6">
            <a:extLst>
              <a:ext uri="{FF2B5EF4-FFF2-40B4-BE49-F238E27FC236}">
                <a16:creationId xmlns:a16="http://schemas.microsoft.com/office/drawing/2014/main" id="{5C484E23-3E4D-4A18-B8D6-4D33AD122AD2}"/>
              </a:ext>
            </a:extLst>
          </p:cNvPr>
          <p:cNvSpPr txBox="1"/>
          <p:nvPr/>
        </p:nvSpPr>
        <p:spPr>
          <a:xfrm>
            <a:off x="2130014" y="5604945"/>
            <a:ext cx="3818965" cy="369332"/>
          </a:xfrm>
          <a:prstGeom prst="rect">
            <a:avLst/>
          </a:prstGeom>
          <a:noFill/>
        </p:spPr>
        <p:txBody>
          <a:bodyPr wrap="square" rtlCol="0">
            <a:spAutoFit/>
          </a:bodyPr>
          <a:lstStyle/>
          <a:p>
            <a:r>
              <a:rPr lang="es-GT" dirty="0"/>
              <a:t>Gráfico original de la serie</a:t>
            </a:r>
          </a:p>
        </p:txBody>
      </p:sp>
      <p:sp>
        <p:nvSpPr>
          <p:cNvPr id="11" name="Rectangle 10">
            <a:extLst>
              <a:ext uri="{FF2B5EF4-FFF2-40B4-BE49-F238E27FC236}">
                <a16:creationId xmlns:a16="http://schemas.microsoft.com/office/drawing/2014/main" id="{52E2E877-67C8-4133-ABEE-C248E77AB5B6}"/>
              </a:ext>
            </a:extLst>
          </p:cNvPr>
          <p:cNvSpPr/>
          <p:nvPr/>
        </p:nvSpPr>
        <p:spPr>
          <a:xfrm>
            <a:off x="6241212" y="2346957"/>
            <a:ext cx="4783567" cy="3283543"/>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12" name="TextBox 11">
            <a:extLst>
              <a:ext uri="{FF2B5EF4-FFF2-40B4-BE49-F238E27FC236}">
                <a16:creationId xmlns:a16="http://schemas.microsoft.com/office/drawing/2014/main" id="{2A2FD21A-0A3C-471A-8AAD-C5A75DECC365}"/>
              </a:ext>
            </a:extLst>
          </p:cNvPr>
          <p:cNvSpPr txBox="1"/>
          <p:nvPr/>
        </p:nvSpPr>
        <p:spPr>
          <a:xfrm>
            <a:off x="6465347" y="5628250"/>
            <a:ext cx="5156498" cy="461665"/>
          </a:xfrm>
          <a:prstGeom prst="rect">
            <a:avLst/>
          </a:prstGeom>
          <a:noFill/>
        </p:spPr>
        <p:txBody>
          <a:bodyPr wrap="square" rtlCol="0">
            <a:spAutoFit/>
          </a:bodyPr>
          <a:lstStyle/>
          <a:p>
            <a:r>
              <a:rPr lang="es-GT" dirty="0"/>
              <a:t>Gráfico transformación </a:t>
            </a:r>
            <a:r>
              <a:rPr lang="es-GT" sz="2400" b="1" dirty="0">
                <a:solidFill>
                  <a:srgbClr val="00B050"/>
                </a:solidFill>
              </a:rPr>
              <a:t>logarítmica</a:t>
            </a:r>
            <a:r>
              <a:rPr lang="es-GT" dirty="0"/>
              <a:t> de la serie</a:t>
            </a:r>
          </a:p>
        </p:txBody>
      </p:sp>
      <p:sp>
        <p:nvSpPr>
          <p:cNvPr id="8" name="Title 1">
            <a:extLst>
              <a:ext uri="{FF2B5EF4-FFF2-40B4-BE49-F238E27FC236}">
                <a16:creationId xmlns:a16="http://schemas.microsoft.com/office/drawing/2014/main" id="{02FD4E45-F7FB-4A00-ACA4-B4C67120922A}"/>
              </a:ext>
            </a:extLst>
          </p:cNvPr>
          <p:cNvSpPr txBox="1">
            <a:spLocks/>
          </p:cNvSpPr>
          <p:nvPr/>
        </p:nvSpPr>
        <p:spPr>
          <a:xfrm>
            <a:off x="1097280" y="254330"/>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accent2"/>
                </a:solidFill>
                <a:latin typeface="+mj-lt"/>
                <a:ea typeface="+mj-ea"/>
                <a:cs typeface="+mj-cs"/>
              </a:defRPr>
            </a:lvl1pPr>
          </a:lstStyle>
          <a:p>
            <a:r>
              <a:rPr lang="es-GT"/>
              <a:t>Identificación Ejemplo</a:t>
            </a:r>
            <a:endParaRPr lang="es-GT" dirty="0"/>
          </a:p>
        </p:txBody>
      </p:sp>
      <p:sp>
        <p:nvSpPr>
          <p:cNvPr id="9" name="TextBox 8">
            <a:extLst>
              <a:ext uri="{FF2B5EF4-FFF2-40B4-BE49-F238E27FC236}">
                <a16:creationId xmlns:a16="http://schemas.microsoft.com/office/drawing/2014/main" id="{09911E1A-B966-4D32-8A16-80B1A02A0941}"/>
              </a:ext>
            </a:extLst>
          </p:cNvPr>
          <p:cNvSpPr txBox="1"/>
          <p:nvPr/>
        </p:nvSpPr>
        <p:spPr>
          <a:xfrm>
            <a:off x="8283389" y="368159"/>
            <a:ext cx="3338456" cy="1077218"/>
          </a:xfrm>
          <a:prstGeom prst="rect">
            <a:avLst/>
          </a:prstGeom>
          <a:noFill/>
        </p:spPr>
        <p:txBody>
          <a:bodyPr wrap="square" rtlCol="0">
            <a:spAutoFit/>
          </a:bodyPr>
          <a:lstStyle/>
          <a:p>
            <a:pPr algn="ctr"/>
            <a:r>
              <a:rPr lang="es-GT" sz="3200" b="1" dirty="0">
                <a:ln w="6600">
                  <a:solidFill>
                    <a:schemeClr val="accent2"/>
                  </a:solidFill>
                  <a:prstDash val="solid"/>
                </a:ln>
                <a:solidFill>
                  <a:srgbClr val="FFFFFF"/>
                </a:solidFill>
                <a:effectLst>
                  <a:outerShdw dist="38100" dir="2700000" algn="tl" rotWithShape="0">
                    <a:schemeClr val="accent2"/>
                  </a:outerShdw>
                </a:effectLst>
              </a:rPr>
              <a:t>¿Es estacionaria en Varianza?</a:t>
            </a:r>
          </a:p>
        </p:txBody>
      </p:sp>
    </p:spTree>
    <p:extLst>
      <p:ext uri="{BB962C8B-B14F-4D97-AF65-F5344CB8AC3E}">
        <p14:creationId xmlns:p14="http://schemas.microsoft.com/office/powerpoint/2010/main" val="363026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0EAF-282D-4F2B-9F81-DE9C922A2720}"/>
              </a:ext>
            </a:extLst>
          </p:cNvPr>
          <p:cNvSpPr>
            <a:spLocks noGrp="1"/>
          </p:cNvSpPr>
          <p:nvPr>
            <p:ph type="title"/>
          </p:nvPr>
        </p:nvSpPr>
        <p:spPr/>
        <p:txBody>
          <a:bodyPr/>
          <a:lstStyle/>
          <a:p>
            <a:r>
              <a:rPr lang="es-ES" dirty="0"/>
              <a:t>Identificación del modelo estacionario. Parámetros (p y q)</a:t>
            </a:r>
            <a:endParaRPr lang="es-GT" dirty="0"/>
          </a:p>
        </p:txBody>
      </p:sp>
      <p:sp>
        <p:nvSpPr>
          <p:cNvPr id="3" name="Content Placeholder 2">
            <a:extLst>
              <a:ext uri="{FF2B5EF4-FFF2-40B4-BE49-F238E27FC236}">
                <a16:creationId xmlns:a16="http://schemas.microsoft.com/office/drawing/2014/main" id="{0D99534B-3AD2-408F-84F9-AE854C431935}"/>
              </a:ext>
            </a:extLst>
          </p:cNvPr>
          <p:cNvSpPr>
            <a:spLocks noGrp="1"/>
          </p:cNvSpPr>
          <p:nvPr>
            <p:ph idx="1"/>
          </p:nvPr>
        </p:nvSpPr>
        <p:spPr/>
        <p:txBody>
          <a:bodyPr/>
          <a:lstStyle/>
          <a:p>
            <a:r>
              <a:rPr lang="es-ES" dirty="0"/>
              <a:t>Para identificar los ordenes p y q, se compararán las funciones de autocorrelación muestrales con las FAC teóricas de los modelos ARMA cuyas características conocen:</a:t>
            </a:r>
          </a:p>
          <a:p>
            <a:r>
              <a:rPr lang="es-ES" dirty="0"/>
              <a:t>si el </a:t>
            </a:r>
            <a:r>
              <a:rPr lang="es-ES" dirty="0" err="1"/>
              <a:t>correlograma</a:t>
            </a:r>
            <a:r>
              <a:rPr lang="es-ES" dirty="0"/>
              <a:t> muestral no presenta ningún corte sino que parece decrecer rápidamente siguiendo una estructura exponencial o de onda seno-coseno, la identificación basándose únicamente en la FAC podría corresponder a un modelo teórico AR o ARMA de cualquier orden.</a:t>
            </a:r>
          </a:p>
          <a:p>
            <a:r>
              <a:rPr lang="es-ES" dirty="0"/>
              <a:t>Es por esto que se mira el coeficiente de correlación parcial</a:t>
            </a:r>
            <a:endParaRPr lang="es-GT" dirty="0"/>
          </a:p>
        </p:txBody>
      </p:sp>
    </p:spTree>
    <p:extLst>
      <p:ext uri="{BB962C8B-B14F-4D97-AF65-F5344CB8AC3E}">
        <p14:creationId xmlns:p14="http://schemas.microsoft.com/office/powerpoint/2010/main" val="16988332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B4068-9051-4CC0-9FD8-88EA762B6EB1}"/>
              </a:ext>
            </a:extLst>
          </p:cNvPr>
          <p:cNvSpPr>
            <a:spLocks noGrp="1"/>
          </p:cNvSpPr>
          <p:nvPr>
            <p:ph type="title"/>
          </p:nvPr>
        </p:nvSpPr>
        <p:spPr/>
        <p:txBody>
          <a:bodyPr/>
          <a:lstStyle/>
          <a:p>
            <a:r>
              <a:rPr lang="es-ES" dirty="0"/>
              <a:t>Coeficiente de autocorrelación parcial</a:t>
            </a:r>
            <a:endParaRPr lang="es-GT" dirty="0"/>
          </a:p>
        </p:txBody>
      </p:sp>
      <p:sp>
        <p:nvSpPr>
          <p:cNvPr id="3" name="Content Placeholder 2">
            <a:extLst>
              <a:ext uri="{FF2B5EF4-FFF2-40B4-BE49-F238E27FC236}">
                <a16:creationId xmlns:a16="http://schemas.microsoft.com/office/drawing/2014/main" id="{EB344A45-5B05-427A-8322-305DEC724F30}"/>
              </a:ext>
            </a:extLst>
          </p:cNvPr>
          <p:cNvSpPr>
            <a:spLocks noGrp="1"/>
          </p:cNvSpPr>
          <p:nvPr>
            <p:ph idx="1"/>
          </p:nvPr>
        </p:nvSpPr>
        <p:spPr/>
        <p:txBody>
          <a:bodyPr/>
          <a:lstStyle/>
          <a:p>
            <a:r>
              <a:rPr lang="es-ES" dirty="0"/>
              <a:t>El coeficiente de autocorrelación parcial de orden k, denotado por </a:t>
            </a:r>
            <a:r>
              <a:rPr lang="es-ES" i="1" dirty="0" err="1"/>
              <a:t>p</a:t>
            </a:r>
            <a:r>
              <a:rPr lang="es-ES" baseline="-25000" dirty="0" err="1"/>
              <a:t>k</a:t>
            </a:r>
            <a:r>
              <a:rPr lang="es-ES" dirty="0"/>
              <a:t>, mide el grado de asociación lineal existente entre las variables </a:t>
            </a:r>
            <a:r>
              <a:rPr lang="es-ES" dirty="0" err="1"/>
              <a:t>Y</a:t>
            </a:r>
            <a:r>
              <a:rPr lang="es-ES" baseline="-25000" dirty="0" err="1"/>
              <a:t>t</a:t>
            </a:r>
            <a:r>
              <a:rPr lang="es-ES" dirty="0"/>
              <a:t> e </a:t>
            </a:r>
            <a:r>
              <a:rPr lang="es-ES" dirty="0" err="1"/>
              <a:t>Y</a:t>
            </a:r>
            <a:r>
              <a:rPr lang="es-ES" baseline="-25000" dirty="0" err="1"/>
              <a:t>t</a:t>
            </a:r>
            <a:r>
              <a:rPr lang="es-ES" baseline="-25000" dirty="0"/>
              <a:t>−k</a:t>
            </a:r>
            <a:r>
              <a:rPr lang="es-ES" dirty="0"/>
              <a:t> una vez ajustado el efecto lineal de todas las variables intermedias, es decir:</a:t>
            </a:r>
          </a:p>
          <a:p>
            <a:r>
              <a:rPr lang="es-ES" dirty="0" err="1"/>
              <a:t>p</a:t>
            </a:r>
            <a:r>
              <a:rPr lang="es-ES" baseline="-25000" dirty="0" err="1"/>
              <a:t>k</a:t>
            </a:r>
            <a:r>
              <a:rPr lang="es-ES" dirty="0"/>
              <a:t> = </a:t>
            </a:r>
            <a:r>
              <a:rPr lang="es-ES" dirty="0" err="1"/>
              <a:t>ρY</a:t>
            </a:r>
            <a:r>
              <a:rPr lang="es-ES" baseline="-25000" dirty="0" err="1"/>
              <a:t>t</a:t>
            </a:r>
            <a:r>
              <a:rPr lang="es-ES" dirty="0"/>
              <a:t> Y</a:t>
            </a:r>
            <a:r>
              <a:rPr lang="es-ES" baseline="-25000" dirty="0"/>
              <a:t>t−k</a:t>
            </a:r>
            <a:r>
              <a:rPr lang="es-ES" dirty="0"/>
              <a:t>.Y</a:t>
            </a:r>
            <a:r>
              <a:rPr lang="es-ES" baseline="-25000" dirty="0"/>
              <a:t>t−1</a:t>
            </a:r>
            <a:r>
              <a:rPr lang="es-ES" dirty="0"/>
              <a:t>,Y</a:t>
            </a:r>
            <a:r>
              <a:rPr lang="es-ES" baseline="-25000" dirty="0"/>
              <a:t>t−2</a:t>
            </a:r>
            <a:r>
              <a:rPr lang="es-ES" dirty="0"/>
              <a:t>,...,Y</a:t>
            </a:r>
            <a:r>
              <a:rPr lang="es-ES" baseline="-25000" dirty="0"/>
              <a:t>t−k+1</a:t>
            </a:r>
          </a:p>
          <a:p>
            <a:r>
              <a:rPr lang="es-ES" dirty="0"/>
              <a:t>Por lo tanto, el coeficiente de autocorrelación parcial </a:t>
            </a:r>
            <a:r>
              <a:rPr lang="es-ES" dirty="0" err="1"/>
              <a:t>p</a:t>
            </a:r>
            <a:r>
              <a:rPr lang="es-ES" baseline="-25000" dirty="0" err="1"/>
              <a:t>k</a:t>
            </a:r>
            <a:r>
              <a:rPr lang="es-ES" dirty="0"/>
              <a:t> es el coeficiente de la siguiente regresión lineal:</a:t>
            </a:r>
          </a:p>
          <a:p>
            <a:r>
              <a:rPr lang="es-ES" i="1" dirty="0" err="1"/>
              <a:t>Y</a:t>
            </a:r>
            <a:r>
              <a:rPr lang="es-ES" i="1" baseline="-25000" dirty="0" err="1"/>
              <a:t>t</a:t>
            </a:r>
            <a:r>
              <a:rPr lang="es-ES" i="1" dirty="0"/>
              <a:t> = α + p</a:t>
            </a:r>
            <a:r>
              <a:rPr lang="es-ES" i="1" baseline="-25000" dirty="0"/>
              <a:t>1</a:t>
            </a:r>
            <a:r>
              <a:rPr lang="es-ES" i="1" dirty="0"/>
              <a:t> Y</a:t>
            </a:r>
            <a:r>
              <a:rPr lang="es-ES" i="1" baseline="-25000" dirty="0"/>
              <a:t>t−1</a:t>
            </a:r>
            <a:r>
              <a:rPr lang="es-ES" i="1" dirty="0"/>
              <a:t> + p</a:t>
            </a:r>
            <a:r>
              <a:rPr lang="es-ES" i="1" baseline="-25000" dirty="0"/>
              <a:t>2</a:t>
            </a:r>
            <a:r>
              <a:rPr lang="es-ES" i="1" dirty="0"/>
              <a:t> Y</a:t>
            </a:r>
            <a:r>
              <a:rPr lang="es-ES" i="1" baseline="-25000" dirty="0"/>
              <a:t>t−2</a:t>
            </a:r>
            <a:r>
              <a:rPr lang="es-ES" i="1" dirty="0"/>
              <a:t> + . . . + </a:t>
            </a:r>
            <a:r>
              <a:rPr lang="es-ES" i="1" dirty="0" err="1"/>
              <a:t>p</a:t>
            </a:r>
            <a:r>
              <a:rPr lang="es-ES" i="1" baseline="-25000" dirty="0" err="1"/>
              <a:t>k</a:t>
            </a:r>
            <a:r>
              <a:rPr lang="es-ES" i="1" dirty="0"/>
              <a:t> </a:t>
            </a:r>
            <a:r>
              <a:rPr lang="es-ES" i="1" dirty="0" err="1"/>
              <a:t>Y</a:t>
            </a:r>
            <a:r>
              <a:rPr lang="es-ES" i="1" baseline="-25000" dirty="0" err="1"/>
              <a:t>t</a:t>
            </a:r>
            <a:r>
              <a:rPr lang="es-ES" i="1" baseline="-25000" dirty="0"/>
              <a:t>−k</a:t>
            </a:r>
            <a:r>
              <a:rPr lang="es-ES" i="1" dirty="0"/>
              <a:t> + e</a:t>
            </a:r>
            <a:r>
              <a:rPr lang="es-ES" i="1" baseline="-25000" dirty="0"/>
              <a:t>t</a:t>
            </a:r>
            <a:endParaRPr lang="es-GT" i="1" baseline="-25000" dirty="0"/>
          </a:p>
        </p:txBody>
      </p:sp>
    </p:spTree>
    <p:extLst>
      <p:ext uri="{BB962C8B-B14F-4D97-AF65-F5344CB8AC3E}">
        <p14:creationId xmlns:p14="http://schemas.microsoft.com/office/powerpoint/2010/main" val="25638675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6578-EE8D-47A5-B9C3-9D378B601DD4}"/>
              </a:ext>
            </a:extLst>
          </p:cNvPr>
          <p:cNvSpPr>
            <a:spLocks noGrp="1"/>
          </p:cNvSpPr>
          <p:nvPr>
            <p:ph type="title"/>
          </p:nvPr>
        </p:nvSpPr>
        <p:spPr/>
        <p:txBody>
          <a:bodyPr/>
          <a:lstStyle/>
          <a:p>
            <a:r>
              <a:rPr lang="es-ES" dirty="0"/>
              <a:t>Propiedades de la FACP</a:t>
            </a:r>
            <a:endParaRPr lang="es-GT" dirty="0"/>
          </a:p>
        </p:txBody>
      </p:sp>
      <p:sp>
        <p:nvSpPr>
          <p:cNvPr id="3" name="Content Placeholder 2">
            <a:extLst>
              <a:ext uri="{FF2B5EF4-FFF2-40B4-BE49-F238E27FC236}">
                <a16:creationId xmlns:a16="http://schemas.microsoft.com/office/drawing/2014/main" id="{5DB1A472-6C95-4944-B9A6-5A21CB2A1B50}"/>
              </a:ext>
            </a:extLst>
          </p:cNvPr>
          <p:cNvSpPr>
            <a:spLocks noGrp="1"/>
          </p:cNvSpPr>
          <p:nvPr>
            <p:ph idx="1"/>
          </p:nvPr>
        </p:nvSpPr>
        <p:spPr/>
        <p:txBody>
          <a:bodyPr/>
          <a:lstStyle/>
          <a:p>
            <a:r>
              <a:rPr lang="es-ES" dirty="0"/>
              <a:t>Propiedades Función de Auto Correlación Parcial:</a:t>
            </a:r>
          </a:p>
          <a:p>
            <a:pPr lvl="1"/>
            <a:r>
              <a:rPr lang="es-ES" dirty="0"/>
              <a:t>p</a:t>
            </a:r>
            <a:r>
              <a:rPr lang="es-ES" baseline="-25000" dirty="0"/>
              <a:t>0</a:t>
            </a:r>
            <a:r>
              <a:rPr lang="es-ES" dirty="0"/>
              <a:t> = 1 y p</a:t>
            </a:r>
            <a:r>
              <a:rPr lang="es-ES" baseline="-25000" dirty="0"/>
              <a:t>1</a:t>
            </a:r>
            <a:r>
              <a:rPr lang="es-ES" dirty="0"/>
              <a:t> = ρ</a:t>
            </a:r>
            <a:r>
              <a:rPr lang="es-ES" baseline="-25000" dirty="0"/>
              <a:t>1</a:t>
            </a:r>
            <a:r>
              <a:rPr lang="es-ES" dirty="0"/>
              <a:t> </a:t>
            </a:r>
          </a:p>
          <a:p>
            <a:pPr lvl="1"/>
            <a:r>
              <a:rPr lang="es-ES" dirty="0"/>
              <a:t>Los coeficientes </a:t>
            </a:r>
            <a:r>
              <a:rPr lang="es-ES" dirty="0" err="1"/>
              <a:t>p</a:t>
            </a:r>
            <a:r>
              <a:rPr lang="es-ES" baseline="-25000" dirty="0" err="1"/>
              <a:t>k</a:t>
            </a:r>
            <a:r>
              <a:rPr lang="es-ES" dirty="0"/>
              <a:t> no dependen de unidades y son menores que la unidad en valor absoluto.  </a:t>
            </a:r>
          </a:p>
          <a:p>
            <a:pPr lvl="1"/>
            <a:r>
              <a:rPr lang="es-ES" dirty="0"/>
              <a:t>La FACP es una función simétrica. </a:t>
            </a:r>
          </a:p>
          <a:p>
            <a:pPr lvl="1"/>
            <a:r>
              <a:rPr lang="es-ES" dirty="0"/>
              <a:t>La FACP de un proceso estocástico estacionario decrece rápidamente hacia cero cuando </a:t>
            </a:r>
          </a:p>
          <a:p>
            <a:pPr marL="201168" lvl="1" indent="0">
              <a:buNone/>
            </a:pPr>
            <a:r>
              <a:rPr lang="es-ES" dirty="0"/>
              <a:t>k </a:t>
            </a:r>
            <a:r>
              <a:rPr lang="es-ES" dirty="0">
                <a:sym typeface="Wingdings" panose="05000000000000000000" pitchFamily="2" charset="2"/>
              </a:rPr>
              <a:t> ∞</a:t>
            </a:r>
            <a:endParaRPr lang="es-ES" dirty="0"/>
          </a:p>
          <a:p>
            <a:endParaRPr lang="es-GT" dirty="0"/>
          </a:p>
        </p:txBody>
      </p:sp>
    </p:spTree>
    <p:extLst>
      <p:ext uri="{BB962C8B-B14F-4D97-AF65-F5344CB8AC3E}">
        <p14:creationId xmlns:p14="http://schemas.microsoft.com/office/powerpoint/2010/main" val="210123950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0EAF-282D-4F2B-9F81-DE9C922A2720}"/>
              </a:ext>
            </a:extLst>
          </p:cNvPr>
          <p:cNvSpPr>
            <a:spLocks noGrp="1"/>
          </p:cNvSpPr>
          <p:nvPr>
            <p:ph type="title"/>
          </p:nvPr>
        </p:nvSpPr>
        <p:spPr/>
        <p:txBody>
          <a:bodyPr/>
          <a:lstStyle/>
          <a:p>
            <a:r>
              <a:rPr lang="es-ES" dirty="0"/>
              <a:t>Identificación del modelo estacionario. Parámetros (p y q)</a:t>
            </a:r>
            <a:endParaRPr lang="es-GT" dirty="0"/>
          </a:p>
        </p:txBody>
      </p:sp>
      <p:sp>
        <p:nvSpPr>
          <p:cNvPr id="3" name="Content Placeholder 2">
            <a:extLst>
              <a:ext uri="{FF2B5EF4-FFF2-40B4-BE49-F238E27FC236}">
                <a16:creationId xmlns:a16="http://schemas.microsoft.com/office/drawing/2014/main" id="{0D99534B-3AD2-408F-84F9-AE854C431935}"/>
              </a:ext>
            </a:extLst>
          </p:cNvPr>
          <p:cNvSpPr>
            <a:spLocks noGrp="1"/>
          </p:cNvSpPr>
          <p:nvPr>
            <p:ph idx="1"/>
          </p:nvPr>
        </p:nvSpPr>
        <p:spPr/>
        <p:txBody>
          <a:bodyPr/>
          <a:lstStyle/>
          <a:p>
            <a:r>
              <a:rPr lang="es-ES" dirty="0"/>
              <a:t>Funciones de autocorrelación teóricas:</a:t>
            </a:r>
          </a:p>
          <a:p>
            <a:endParaRPr lang="es-GT" dirty="0"/>
          </a:p>
        </p:txBody>
      </p:sp>
      <p:pic>
        <p:nvPicPr>
          <p:cNvPr id="4" name="Picture 3">
            <a:extLst>
              <a:ext uri="{FF2B5EF4-FFF2-40B4-BE49-F238E27FC236}">
                <a16:creationId xmlns:a16="http://schemas.microsoft.com/office/drawing/2014/main" id="{6CE0EDEE-54F4-4F8D-B3AC-EE0756A6775D}"/>
              </a:ext>
            </a:extLst>
          </p:cNvPr>
          <p:cNvPicPr>
            <a:picLocks noChangeAspect="1"/>
          </p:cNvPicPr>
          <p:nvPr/>
        </p:nvPicPr>
        <p:blipFill>
          <a:blip r:embed="rId2"/>
          <a:stretch>
            <a:fillRect/>
          </a:stretch>
        </p:blipFill>
        <p:spPr>
          <a:xfrm>
            <a:off x="1511935" y="2368867"/>
            <a:ext cx="9384826" cy="3608601"/>
          </a:xfrm>
          <a:prstGeom prst="rect">
            <a:avLst/>
          </a:prstGeom>
        </p:spPr>
      </p:pic>
    </p:spTree>
    <p:extLst>
      <p:ext uri="{BB962C8B-B14F-4D97-AF65-F5344CB8AC3E}">
        <p14:creationId xmlns:p14="http://schemas.microsoft.com/office/powerpoint/2010/main" val="40330468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8EA97B-70C6-4968-9ABD-D137DDA271CB}"/>
              </a:ext>
            </a:extLst>
          </p:cNvPr>
          <p:cNvSpPr>
            <a:spLocks noGrp="1"/>
          </p:cNvSpPr>
          <p:nvPr>
            <p:ph type="title"/>
          </p:nvPr>
        </p:nvSpPr>
        <p:spPr/>
        <p:txBody>
          <a:bodyPr/>
          <a:lstStyle/>
          <a:p>
            <a:r>
              <a:rPr lang="es-GT" dirty="0"/>
              <a:t>Ejemplo</a:t>
            </a:r>
          </a:p>
        </p:txBody>
      </p:sp>
      <p:sp>
        <p:nvSpPr>
          <p:cNvPr id="5" name="Text Placeholder 4">
            <a:extLst>
              <a:ext uri="{FF2B5EF4-FFF2-40B4-BE49-F238E27FC236}">
                <a16:creationId xmlns:a16="http://schemas.microsoft.com/office/drawing/2014/main" id="{D8E7964A-5FF2-4E66-9785-8A86E52B49AD}"/>
              </a:ext>
            </a:extLst>
          </p:cNvPr>
          <p:cNvSpPr>
            <a:spLocks noGrp="1"/>
          </p:cNvSpPr>
          <p:nvPr>
            <p:ph type="body" idx="1"/>
          </p:nvPr>
        </p:nvSpPr>
        <p:spPr/>
        <p:txBody>
          <a:bodyPr/>
          <a:lstStyle/>
          <a:p>
            <a:endParaRPr lang="es-GT"/>
          </a:p>
        </p:txBody>
      </p:sp>
    </p:spTree>
    <p:extLst>
      <p:ext uri="{BB962C8B-B14F-4D97-AF65-F5344CB8AC3E}">
        <p14:creationId xmlns:p14="http://schemas.microsoft.com/office/powerpoint/2010/main" val="399982159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C192-A4D3-4149-9FDE-64C82E5BDEDD}"/>
              </a:ext>
            </a:extLst>
          </p:cNvPr>
          <p:cNvSpPr>
            <a:spLocks noGrp="1"/>
          </p:cNvSpPr>
          <p:nvPr>
            <p:ph type="title"/>
          </p:nvPr>
        </p:nvSpPr>
        <p:spPr/>
        <p:txBody>
          <a:bodyPr/>
          <a:lstStyle/>
          <a:p>
            <a:r>
              <a:rPr lang="es-GT" dirty="0"/>
              <a:t>Serie </a:t>
            </a:r>
            <a:r>
              <a:rPr lang="es-GT" dirty="0" err="1"/>
              <a:t>AirPassangers</a:t>
            </a:r>
            <a:endParaRPr lang="es-GT" dirty="0"/>
          </a:p>
        </p:txBody>
      </p:sp>
      <p:sp>
        <p:nvSpPr>
          <p:cNvPr id="3" name="Content Placeholder 2">
            <a:extLst>
              <a:ext uri="{FF2B5EF4-FFF2-40B4-BE49-F238E27FC236}">
                <a16:creationId xmlns:a16="http://schemas.microsoft.com/office/drawing/2014/main" id="{4CAD824D-8618-4D8F-87BC-6141F66124DA}"/>
              </a:ext>
            </a:extLst>
          </p:cNvPr>
          <p:cNvSpPr>
            <a:spLocks noGrp="1"/>
          </p:cNvSpPr>
          <p:nvPr>
            <p:ph idx="1"/>
          </p:nvPr>
        </p:nvSpPr>
        <p:spPr/>
        <p:txBody>
          <a:bodyPr>
            <a:normAutofit/>
          </a:bodyPr>
          <a:lstStyle/>
          <a:p>
            <a:r>
              <a:rPr lang="en-US" dirty="0"/>
              <a:t>Description</a:t>
            </a:r>
          </a:p>
          <a:p>
            <a:pPr lvl="1"/>
            <a:r>
              <a:rPr lang="en-US" dirty="0"/>
              <a:t>The classic Box &amp; Jenkins airline data. Monthly totals of international airline passengers, 1949 to 1960.</a:t>
            </a:r>
          </a:p>
          <a:p>
            <a:r>
              <a:rPr lang="en-US" dirty="0"/>
              <a:t>Usage</a:t>
            </a:r>
          </a:p>
          <a:p>
            <a:pPr lvl="1"/>
            <a:r>
              <a:rPr lang="en-US" dirty="0" err="1"/>
              <a:t>AirPassengers</a:t>
            </a:r>
            <a:endParaRPr lang="en-US" dirty="0"/>
          </a:p>
          <a:p>
            <a:r>
              <a:rPr lang="en-US" dirty="0"/>
              <a:t>Format</a:t>
            </a:r>
          </a:p>
          <a:p>
            <a:pPr lvl="1"/>
            <a:r>
              <a:rPr lang="en-US" dirty="0"/>
              <a:t>A monthly time series, in thousands.</a:t>
            </a:r>
          </a:p>
        </p:txBody>
      </p:sp>
    </p:spTree>
    <p:extLst>
      <p:ext uri="{BB962C8B-B14F-4D97-AF65-F5344CB8AC3E}">
        <p14:creationId xmlns:p14="http://schemas.microsoft.com/office/powerpoint/2010/main" val="33636312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A7858BD-22E0-4093-BD08-CDDD8ECCFDF1}"/>
              </a:ext>
            </a:extLst>
          </p:cNvPr>
          <p:cNvSpPr>
            <a:spLocks noGrp="1"/>
          </p:cNvSpPr>
          <p:nvPr>
            <p:ph type="title"/>
          </p:nvPr>
        </p:nvSpPr>
        <p:spPr>
          <a:xfrm>
            <a:off x="492370" y="516835"/>
            <a:ext cx="3084844" cy="2103875"/>
          </a:xfrm>
        </p:spPr>
        <p:txBody>
          <a:bodyPr>
            <a:normAutofit/>
          </a:bodyPr>
          <a:lstStyle/>
          <a:p>
            <a:r>
              <a:rPr lang="es-GT" sz="3600" dirty="0" err="1">
                <a:solidFill>
                  <a:srgbClr val="FFFFFF"/>
                </a:solidFill>
              </a:rPr>
              <a:t>AirPassangers</a:t>
            </a:r>
            <a:endParaRPr lang="es-GT" sz="3600" dirty="0">
              <a:solidFill>
                <a:srgbClr val="FFFFFF"/>
              </a:solidFill>
            </a:endParaRPr>
          </a:p>
        </p:txBody>
      </p:sp>
      <p:sp>
        <p:nvSpPr>
          <p:cNvPr id="8" name="Content Placeholder 7">
            <a:extLst>
              <a:ext uri="{FF2B5EF4-FFF2-40B4-BE49-F238E27FC236}">
                <a16:creationId xmlns:a16="http://schemas.microsoft.com/office/drawing/2014/main" id="{B3883D7A-1602-4198-B3F6-CED31BE85801}"/>
              </a:ext>
            </a:extLst>
          </p:cNvPr>
          <p:cNvSpPr>
            <a:spLocks noGrp="1"/>
          </p:cNvSpPr>
          <p:nvPr>
            <p:ph idx="1"/>
          </p:nvPr>
        </p:nvSpPr>
        <p:spPr>
          <a:xfrm>
            <a:off x="492371" y="2653800"/>
            <a:ext cx="3084844" cy="3335519"/>
          </a:xfrm>
        </p:spPr>
        <p:txBody>
          <a:bodyPr>
            <a:normAutofit/>
          </a:bodyPr>
          <a:lstStyle/>
          <a:p>
            <a:r>
              <a:rPr lang="en-US" dirty="0">
                <a:solidFill>
                  <a:srgbClr val="FFFFFF"/>
                </a:solidFill>
              </a:rPr>
              <a:t>¿</a:t>
            </a:r>
            <a:r>
              <a:rPr lang="en-US" dirty="0" err="1">
                <a:solidFill>
                  <a:srgbClr val="FFFFFF"/>
                </a:solidFill>
              </a:rPr>
              <a:t>Estacionaria</a:t>
            </a:r>
            <a:r>
              <a:rPr lang="en-US" dirty="0">
                <a:solidFill>
                  <a:srgbClr val="FFFFFF"/>
                </a:solidFill>
              </a:rPr>
              <a:t> </a:t>
            </a:r>
            <a:r>
              <a:rPr lang="en-US" dirty="0" err="1">
                <a:solidFill>
                  <a:srgbClr val="FFFFFF"/>
                </a:solidFill>
              </a:rPr>
              <a:t>en</a:t>
            </a:r>
            <a:r>
              <a:rPr lang="en-US" dirty="0">
                <a:solidFill>
                  <a:srgbClr val="FFFFFF"/>
                </a:solidFill>
              </a:rPr>
              <a:t> </a:t>
            </a:r>
            <a:r>
              <a:rPr lang="en-US" dirty="0" err="1">
                <a:solidFill>
                  <a:srgbClr val="FFFFFF"/>
                </a:solidFill>
              </a:rPr>
              <a:t>varianza</a:t>
            </a:r>
            <a:r>
              <a:rPr lang="en-US" dirty="0">
                <a:solidFill>
                  <a:srgbClr val="FFFFFF"/>
                </a:solidFill>
              </a:rPr>
              <a:t>?</a:t>
            </a:r>
          </a:p>
          <a:p>
            <a:r>
              <a:rPr lang="en-US" dirty="0">
                <a:solidFill>
                  <a:srgbClr val="FFFFFF"/>
                </a:solidFill>
              </a:rPr>
              <a:t>¿</a:t>
            </a:r>
            <a:r>
              <a:rPr lang="en-US" dirty="0" err="1">
                <a:solidFill>
                  <a:srgbClr val="FFFFFF"/>
                </a:solidFill>
              </a:rPr>
              <a:t>Estacionaria</a:t>
            </a:r>
            <a:r>
              <a:rPr lang="en-US" dirty="0">
                <a:solidFill>
                  <a:srgbClr val="FFFFFF"/>
                </a:solidFill>
              </a:rPr>
              <a:t> </a:t>
            </a:r>
            <a:r>
              <a:rPr lang="en-US" dirty="0" err="1">
                <a:solidFill>
                  <a:srgbClr val="FFFFFF"/>
                </a:solidFill>
              </a:rPr>
              <a:t>en</a:t>
            </a:r>
            <a:r>
              <a:rPr lang="en-US" dirty="0">
                <a:solidFill>
                  <a:srgbClr val="FFFFFF"/>
                </a:solidFill>
              </a:rPr>
              <a:t> Media?</a:t>
            </a:r>
          </a:p>
        </p:txBody>
      </p:sp>
      <p:sp>
        <p:nvSpPr>
          <p:cNvPr id="15" name="Rectangle 1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a:extLst>
              <a:ext uri="{FF2B5EF4-FFF2-40B4-BE49-F238E27FC236}">
                <a16:creationId xmlns:a16="http://schemas.microsoft.com/office/drawing/2014/main" id="{911081FB-3350-4B0B-9B57-6CFB56854FFF}"/>
              </a:ext>
            </a:extLst>
          </p:cNvPr>
          <p:cNvPicPr>
            <a:picLocks noChangeAspect="1"/>
          </p:cNvPicPr>
          <p:nvPr/>
        </p:nvPicPr>
        <p:blipFill>
          <a:blip r:embed="rId3"/>
          <a:stretch>
            <a:fillRect/>
          </a:stretch>
        </p:blipFill>
        <p:spPr>
          <a:xfrm>
            <a:off x="4279520" y="1163576"/>
            <a:ext cx="8138223" cy="5269498"/>
          </a:xfrm>
          <a:prstGeom prst="rect">
            <a:avLst/>
          </a:prstGeom>
        </p:spPr>
      </p:pic>
    </p:spTree>
    <p:extLst>
      <p:ext uri="{BB962C8B-B14F-4D97-AF65-F5344CB8AC3E}">
        <p14:creationId xmlns:p14="http://schemas.microsoft.com/office/powerpoint/2010/main" val="14680163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5305</Words>
  <Application>Microsoft Office PowerPoint</Application>
  <PresentationFormat>Widescreen</PresentationFormat>
  <Paragraphs>422</Paragraphs>
  <Slides>103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103</vt:i4>
      </vt:variant>
    </vt:vector>
  </HeadingPairs>
  <TitlesOfParts>
    <vt:vector size="110" baseType="lpstr">
      <vt:lpstr>Arial</vt:lpstr>
      <vt:lpstr>Calibri</vt:lpstr>
      <vt:lpstr>Calibri Light</vt:lpstr>
      <vt:lpstr>Cambria Math</vt:lpstr>
      <vt:lpstr>Lucida Console</vt:lpstr>
      <vt:lpstr>Wingdings</vt:lpstr>
      <vt:lpstr>Retrospect</vt:lpstr>
      <vt:lpstr>Series de Tiempo</vt:lpstr>
      <vt:lpstr>Agenda</vt:lpstr>
      <vt:lpstr>Series de Tiempo</vt:lpstr>
      <vt:lpstr>¿Qué es una serie de tiempo?</vt:lpstr>
      <vt:lpstr>¿Dónde se utilizan?</vt:lpstr>
      <vt:lpstr>Características de las series temporales</vt:lpstr>
      <vt:lpstr>Ejemplos</vt:lpstr>
      <vt:lpstr>Ejemplos</vt:lpstr>
      <vt:lpstr>Tipos de series temporales</vt:lpstr>
      <vt:lpstr>Componentes de una serie temporal</vt:lpstr>
      <vt:lpstr>Componente Tendencia</vt:lpstr>
      <vt:lpstr>Componente Estacional</vt:lpstr>
      <vt:lpstr>Componente Aleatoria</vt:lpstr>
      <vt:lpstr>Serie de tiempo</vt:lpstr>
      <vt:lpstr>Clasificación de las Series Temporales</vt:lpstr>
      <vt:lpstr>Clasificación de las Series Temporales</vt:lpstr>
      <vt:lpstr>Serie estacionaria</vt:lpstr>
      <vt:lpstr>Clasificación de las Series Temporales</vt:lpstr>
      <vt:lpstr>Ejemplo. Importación de Diesel</vt:lpstr>
      <vt:lpstr>Componentes de la Serie</vt:lpstr>
      <vt:lpstr>Procesos estocásticos y Series de tiempo</vt:lpstr>
      <vt:lpstr>Procesos Estocásticos y Series Temporales</vt:lpstr>
      <vt:lpstr>Procesos Estocásticos y Series Temporales</vt:lpstr>
      <vt:lpstr>Procesos estocásticos estacionarios</vt:lpstr>
      <vt:lpstr>Estacionariedad </vt:lpstr>
      <vt:lpstr>Estacionariedad </vt:lpstr>
      <vt:lpstr>Estacionariedad </vt:lpstr>
      <vt:lpstr>Coeficiente de Autocorrelación</vt:lpstr>
      <vt:lpstr>Coeficiente de correlación</vt:lpstr>
      <vt:lpstr>Coeficiente de correlación Poblacional</vt:lpstr>
      <vt:lpstr>Coeficiente de Correlación en Series de Tiempo</vt:lpstr>
      <vt:lpstr>Coeficiente de Correlación en Series de Tiempo</vt:lpstr>
      <vt:lpstr>Coeficiente de Correlación en Series de Tiempo</vt:lpstr>
      <vt:lpstr>Coeficiente de Correlación en Series de Tiempo</vt:lpstr>
      <vt:lpstr>Correlograma</vt:lpstr>
      <vt:lpstr>Correlograma</vt:lpstr>
      <vt:lpstr>Correlograma</vt:lpstr>
      <vt:lpstr>Correlograma</vt:lpstr>
      <vt:lpstr>Correlograma</vt:lpstr>
      <vt:lpstr>Correlograma</vt:lpstr>
      <vt:lpstr>Función de Autocorrelación y proceso estocástico estacionario</vt:lpstr>
      <vt:lpstr>¿Estacionarias o no?</vt:lpstr>
      <vt:lpstr>Proceso de Ruido Blanco</vt:lpstr>
      <vt:lpstr>Proceso de Ruido Blanco</vt:lpstr>
      <vt:lpstr>Modelo Lineal General</vt:lpstr>
      <vt:lpstr>Modelo Lineal General</vt:lpstr>
      <vt:lpstr>Modelo Lineal General</vt:lpstr>
      <vt:lpstr>Modelo Lineal General</vt:lpstr>
      <vt:lpstr>Modelo Lineal General</vt:lpstr>
      <vt:lpstr>Modelo Lineal General</vt:lpstr>
      <vt:lpstr>Modelo Lineal General</vt:lpstr>
      <vt:lpstr>Forma simplificada</vt:lpstr>
      <vt:lpstr>Otra forma de escribir el modelo</vt:lpstr>
      <vt:lpstr>Para Series Finitas</vt:lpstr>
      <vt:lpstr>Para Series Finitas</vt:lpstr>
      <vt:lpstr>Modelo Lineal General</vt:lpstr>
      <vt:lpstr>Modelo Lineal Central. Representación finita</vt:lpstr>
      <vt:lpstr>Procesos no estacionarios</vt:lpstr>
      <vt:lpstr>¿Qué pasa cuando los procesos son no estacionarios?</vt:lpstr>
      <vt:lpstr>Modelos ARIMA</vt:lpstr>
      <vt:lpstr>No estacionariedad en varianza</vt:lpstr>
      <vt:lpstr>No estacionariedad en varianza</vt:lpstr>
      <vt:lpstr>No estacionariedad en varianza</vt:lpstr>
      <vt:lpstr>No estacionariedad en varianza</vt:lpstr>
      <vt:lpstr>No estacionariedad en media</vt:lpstr>
      <vt:lpstr>No estacionariedad en Media</vt:lpstr>
      <vt:lpstr>Modelos ARMA</vt:lpstr>
      <vt:lpstr>Modelo ARMA(p,q)</vt:lpstr>
      <vt:lpstr>Procesos Autorregresivos AR(p)</vt:lpstr>
      <vt:lpstr>AR(1)</vt:lpstr>
      <vt:lpstr>AR(2)</vt:lpstr>
      <vt:lpstr>MA(1)</vt:lpstr>
      <vt:lpstr>MA(2)</vt:lpstr>
      <vt:lpstr>ARMA(1,1)</vt:lpstr>
      <vt:lpstr>Modelos ARIMA</vt:lpstr>
      <vt:lpstr>Modelos ARIMA (p,d,q)</vt:lpstr>
      <vt:lpstr>Modelos ARIMA(p,d,q)</vt:lpstr>
      <vt:lpstr>Modelos ARIMA(p,d,q)</vt:lpstr>
      <vt:lpstr>Modelos ARIMA(p,d,q)</vt:lpstr>
      <vt:lpstr>Modelos ARIMA(p,d,q)</vt:lpstr>
      <vt:lpstr>Modelos ARIMA(p,d,q)</vt:lpstr>
      <vt:lpstr>Construcción de modelos ARIMA</vt:lpstr>
      <vt:lpstr>Construcción de modelos ARIMA</vt:lpstr>
      <vt:lpstr>Construcción de modelos ARIMA</vt:lpstr>
      <vt:lpstr>Construcción de modelos ARIMA</vt:lpstr>
      <vt:lpstr>Construcción de modelos ARIMA</vt:lpstr>
      <vt:lpstr>Construcción de modelos ARIMA</vt:lpstr>
      <vt:lpstr>Construcción de modelos ARIMA</vt:lpstr>
      <vt:lpstr>Identificación</vt:lpstr>
      <vt:lpstr>Identificación</vt:lpstr>
      <vt:lpstr>Identificación Ejemplo</vt:lpstr>
      <vt:lpstr>Identificación Ejemplo</vt:lpstr>
      <vt:lpstr>Identificación del modelo estacionario. Parámetros (p y q)</vt:lpstr>
      <vt:lpstr>Coeficiente de autocorrelación parcial</vt:lpstr>
      <vt:lpstr>Propiedades de la FACP</vt:lpstr>
      <vt:lpstr>Identificación del modelo estacionario. Parámetros (p y q)</vt:lpstr>
      <vt:lpstr>Ejemplo</vt:lpstr>
      <vt:lpstr>Serie AirPassangers</vt:lpstr>
      <vt:lpstr>AirPassangers</vt:lpstr>
      <vt:lpstr>Quitar estacionalidad</vt:lpstr>
      <vt:lpstr>¿Estacionaria en Media?</vt:lpstr>
      <vt:lpstr>¿Estacionaria en Media? No</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Series de Tiempo</dc:title>
  <dc:creator>Lynette García Pérez</dc:creator>
  <cp:lastModifiedBy>Lynette García Pérez</cp:lastModifiedBy>
  <cp:revision>9</cp:revision>
  <dcterms:created xsi:type="dcterms:W3CDTF">2019-08-26T15:30:41Z</dcterms:created>
  <dcterms:modified xsi:type="dcterms:W3CDTF">2019-08-26T21:10:10Z</dcterms:modified>
</cp:coreProperties>
</file>