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1"/>
  </p:notesMasterIdLst>
  <p:sldIdLst>
    <p:sldId id="256" r:id="rId2"/>
    <p:sldId id="429" r:id="rId3"/>
    <p:sldId id="430" r:id="rId4"/>
    <p:sldId id="258" r:id="rId5"/>
    <p:sldId id="257" r:id="rId6"/>
    <p:sldId id="260" r:id="rId7"/>
    <p:sldId id="261" r:id="rId8"/>
    <p:sldId id="259" r:id="rId9"/>
    <p:sldId id="262" r:id="rId10"/>
    <p:sldId id="263" r:id="rId11"/>
    <p:sldId id="264" r:id="rId12"/>
    <p:sldId id="265" r:id="rId13"/>
    <p:sldId id="266" r:id="rId14"/>
    <p:sldId id="293" r:id="rId15"/>
    <p:sldId id="273" r:id="rId16"/>
    <p:sldId id="267" r:id="rId17"/>
    <p:sldId id="269" r:id="rId18"/>
    <p:sldId id="294" r:id="rId19"/>
    <p:sldId id="268" r:id="rId20"/>
    <p:sldId id="270" r:id="rId21"/>
    <p:sldId id="271" r:id="rId22"/>
    <p:sldId id="272" r:id="rId23"/>
    <p:sldId id="295" r:id="rId24"/>
    <p:sldId id="274" r:id="rId25"/>
    <p:sldId id="275" r:id="rId26"/>
    <p:sldId id="276" r:id="rId27"/>
    <p:sldId id="277" r:id="rId28"/>
    <p:sldId id="278" r:id="rId29"/>
    <p:sldId id="381" r:id="rId30"/>
    <p:sldId id="382" r:id="rId31"/>
    <p:sldId id="383" r:id="rId32"/>
    <p:sldId id="384" r:id="rId33"/>
    <p:sldId id="385" r:id="rId34"/>
    <p:sldId id="386" r:id="rId35"/>
    <p:sldId id="394" r:id="rId36"/>
    <p:sldId id="395" r:id="rId37"/>
    <p:sldId id="396" r:id="rId38"/>
    <p:sldId id="397" r:id="rId39"/>
    <p:sldId id="398" r:id="rId40"/>
    <p:sldId id="399" r:id="rId41"/>
    <p:sldId id="400" r:id="rId42"/>
    <p:sldId id="401" r:id="rId43"/>
    <p:sldId id="402" r:id="rId44"/>
    <p:sldId id="404" r:id="rId45"/>
    <p:sldId id="405" r:id="rId46"/>
    <p:sldId id="403" r:id="rId47"/>
    <p:sldId id="406" r:id="rId48"/>
    <p:sldId id="407" r:id="rId49"/>
    <p:sldId id="408" r:id="rId50"/>
    <p:sldId id="409" r:id="rId51"/>
    <p:sldId id="410" r:id="rId52"/>
    <p:sldId id="411" r:id="rId53"/>
    <p:sldId id="412" r:id="rId54"/>
    <p:sldId id="413" r:id="rId55"/>
    <p:sldId id="414" r:id="rId56"/>
    <p:sldId id="415" r:id="rId57"/>
    <p:sldId id="416" r:id="rId58"/>
    <p:sldId id="417" r:id="rId59"/>
    <p:sldId id="418" r:id="rId60"/>
    <p:sldId id="419" r:id="rId61"/>
    <p:sldId id="420" r:id="rId62"/>
    <p:sldId id="421" r:id="rId63"/>
    <p:sldId id="422" r:id="rId64"/>
    <p:sldId id="423" r:id="rId65"/>
    <p:sldId id="424" r:id="rId66"/>
    <p:sldId id="425" r:id="rId67"/>
    <p:sldId id="426" r:id="rId68"/>
    <p:sldId id="427" r:id="rId69"/>
    <p:sldId id="428"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icio" id="{94B6D711-F027-48D1-9721-2BBCD6EC84A0}">
          <p14:sldIdLst>
            <p14:sldId id="256"/>
            <p14:sldId id="429"/>
          </p14:sldIdLst>
        </p14:section>
        <p14:section name="Tipos de Gráficos para Tipos de Variables" id="{95FDED60-AA86-4679-88EE-3ABB61553C05}">
          <p14:sldIdLst>
            <p14:sldId id="430"/>
            <p14:sldId id="258"/>
            <p14:sldId id="257"/>
            <p14:sldId id="260"/>
            <p14:sldId id="261"/>
            <p14:sldId id="259"/>
            <p14:sldId id="262"/>
            <p14:sldId id="263"/>
            <p14:sldId id="264"/>
            <p14:sldId id="265"/>
            <p14:sldId id="266"/>
          </p14:sldIdLst>
        </p14:section>
        <p14:section name="Tipos de aprendizaje" id="{C921E3C3-9F12-445A-8DF2-3E1CA6092F86}">
          <p14:sldIdLst>
            <p14:sldId id="293"/>
            <p14:sldId id="273"/>
          </p14:sldIdLst>
        </p14:section>
        <p14:section name="Algoritmos de Aprendizaje supervisado" id="{ABBD8B24-CF55-4958-8E88-50E4915A6BDB}">
          <p14:sldIdLst>
            <p14:sldId id="267"/>
            <p14:sldId id="269"/>
          </p14:sldIdLst>
        </p14:section>
        <p14:section name="PCA" id="{005ABBC5-3025-4803-A825-CB364A25015A}">
          <p14:sldIdLst>
            <p14:sldId id="294"/>
            <p14:sldId id="268"/>
            <p14:sldId id="270"/>
            <p14:sldId id="271"/>
            <p14:sldId id="272"/>
            <p14:sldId id="295"/>
            <p14:sldId id="274"/>
            <p14:sldId id="275"/>
            <p14:sldId id="276"/>
            <p14:sldId id="277"/>
            <p14:sldId id="278"/>
            <p14:sldId id="381"/>
            <p14:sldId id="382"/>
            <p14:sldId id="383"/>
            <p14:sldId id="384"/>
            <p14:sldId id="385"/>
            <p14:sldId id="386"/>
          </p14:sldIdLst>
        </p14:section>
        <p14:section name="Reglas de Asociación" id="{8CA21BE6-9C46-4946-B63C-A9907E8142B6}">
          <p14:sldIdLst>
            <p14:sldId id="394"/>
            <p14:sldId id="395"/>
            <p14:sldId id="396"/>
            <p14:sldId id="397"/>
            <p14:sldId id="398"/>
            <p14:sldId id="399"/>
            <p14:sldId id="400"/>
            <p14:sldId id="401"/>
            <p14:sldId id="402"/>
            <p14:sldId id="404"/>
            <p14:sldId id="405"/>
            <p14:sldId id="403"/>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0881B0-6027-4407-9E7F-0C88FF7C3520}" type="datetimeFigureOut">
              <a:rPr lang="es-GT" smtClean="0"/>
              <a:t>15/07/2020</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1629F2-BFD6-4705-9E43-EDD197E7F538}" type="slidenum">
              <a:rPr lang="es-GT" smtClean="0"/>
              <a:t>‹Nº›</a:t>
            </a:fld>
            <a:endParaRPr lang="es-GT"/>
          </a:p>
        </p:txBody>
      </p:sp>
    </p:spTree>
    <p:extLst>
      <p:ext uri="{BB962C8B-B14F-4D97-AF65-F5344CB8AC3E}">
        <p14:creationId xmlns:p14="http://schemas.microsoft.com/office/powerpoint/2010/main" val="2409656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Por ejemplo, con variables con alta dependencia es frecuente que un pequeño número de nuevas variables (menos del 20 por 100 de las originales) expliquen la mayor parte (</a:t>
            </a:r>
            <a:r>
              <a:rPr lang="es-ES" dirty="0" err="1"/>
              <a:t>má</a:t>
            </a:r>
            <a:r>
              <a:rPr lang="es-ES" dirty="0"/>
              <a:t>++66+3+66+</a:t>
            </a:r>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r>
              <a:rPr lang="es-ES" dirty="0"/>
              <a:t>s del 80 por 100 de la variabilidad original).</a:t>
            </a:r>
            <a:endParaRPr lang="es-GT" dirty="0"/>
          </a:p>
        </p:txBody>
      </p:sp>
      <p:sp>
        <p:nvSpPr>
          <p:cNvPr id="4" name="Slide Number Placeholder 3"/>
          <p:cNvSpPr>
            <a:spLocks noGrp="1"/>
          </p:cNvSpPr>
          <p:nvPr>
            <p:ph type="sldNum" sz="quarter" idx="10"/>
          </p:nvPr>
        </p:nvSpPr>
        <p:spPr/>
        <p:txBody>
          <a:bodyPr/>
          <a:lstStyle/>
          <a:p>
            <a:fld id="{191894A4-6F1B-46CE-A291-E5A94E87DACA}" type="slidenum">
              <a:rPr lang="es-GT" smtClean="0"/>
              <a:t>20</a:t>
            </a:fld>
            <a:endParaRPr lang="es-GT"/>
          </a:p>
        </p:txBody>
      </p:sp>
    </p:spTree>
    <p:extLst>
      <p:ext uri="{BB962C8B-B14F-4D97-AF65-F5344CB8AC3E}">
        <p14:creationId xmlns:p14="http://schemas.microsoft.com/office/powerpoint/2010/main" val="3131852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GT" dirty="0"/>
              <a:t>Prefiere la variable con más categorías.</a:t>
            </a:r>
          </a:p>
        </p:txBody>
      </p:sp>
      <p:sp>
        <p:nvSpPr>
          <p:cNvPr id="4" name="Slide Number Placeholder 3"/>
          <p:cNvSpPr>
            <a:spLocks noGrp="1"/>
          </p:cNvSpPr>
          <p:nvPr>
            <p:ph type="sldNum" sz="quarter" idx="5"/>
          </p:nvPr>
        </p:nvSpPr>
        <p:spPr/>
        <p:txBody>
          <a:bodyPr/>
          <a:lstStyle/>
          <a:p>
            <a:fld id="{191894A4-6F1B-46CE-A291-E5A94E87DACA}" type="slidenum">
              <a:rPr lang="es-GT" smtClean="0"/>
              <a:t>50</a:t>
            </a:fld>
            <a:endParaRPr lang="es-GT"/>
          </a:p>
        </p:txBody>
      </p:sp>
    </p:spTree>
    <p:extLst>
      <p:ext uri="{BB962C8B-B14F-4D97-AF65-F5344CB8AC3E}">
        <p14:creationId xmlns:p14="http://schemas.microsoft.com/office/powerpoint/2010/main" val="3537772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Dado que no es posible encontrar la mejor lista exacta directamente de las distribuciones de listas, BRL sugiere la siguiente receta:</a:t>
            </a:r>
            <a:endParaRPr lang="es-GT" dirty="0"/>
          </a:p>
        </p:txBody>
      </p:sp>
      <p:sp>
        <p:nvSpPr>
          <p:cNvPr id="4" name="Slide Number Placeholder 3"/>
          <p:cNvSpPr>
            <a:spLocks noGrp="1"/>
          </p:cNvSpPr>
          <p:nvPr>
            <p:ph type="sldNum" sz="quarter" idx="5"/>
          </p:nvPr>
        </p:nvSpPr>
        <p:spPr/>
        <p:txBody>
          <a:bodyPr/>
          <a:lstStyle/>
          <a:p>
            <a:fld id="{191894A4-6F1B-46CE-A291-E5A94E87DACA}" type="slidenum">
              <a:rPr lang="es-GT" smtClean="0"/>
              <a:t>67</a:t>
            </a:fld>
            <a:endParaRPr lang="es-GT"/>
          </a:p>
        </p:txBody>
      </p:sp>
    </p:spTree>
    <p:extLst>
      <p:ext uri="{BB962C8B-B14F-4D97-AF65-F5344CB8AC3E}">
        <p14:creationId xmlns:p14="http://schemas.microsoft.com/office/powerpoint/2010/main" val="1132002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Dado que no es posible encontrar la mejor lista exacta directamente de las distribuciones de listas, BRL sugiere la siguiente receta:</a:t>
            </a:r>
            <a:endParaRPr lang="es-GT" dirty="0"/>
          </a:p>
        </p:txBody>
      </p:sp>
      <p:sp>
        <p:nvSpPr>
          <p:cNvPr id="4" name="Slide Number Placeholder 3"/>
          <p:cNvSpPr>
            <a:spLocks noGrp="1"/>
          </p:cNvSpPr>
          <p:nvPr>
            <p:ph type="sldNum" sz="quarter" idx="5"/>
          </p:nvPr>
        </p:nvSpPr>
        <p:spPr/>
        <p:txBody>
          <a:bodyPr/>
          <a:lstStyle/>
          <a:p>
            <a:fld id="{191894A4-6F1B-46CE-A291-E5A94E87DACA}" type="slidenum">
              <a:rPr lang="es-GT" smtClean="0"/>
              <a:t>68</a:t>
            </a:fld>
            <a:endParaRPr lang="es-GT"/>
          </a:p>
        </p:txBody>
      </p:sp>
    </p:spTree>
    <p:extLst>
      <p:ext uri="{BB962C8B-B14F-4D97-AF65-F5344CB8AC3E}">
        <p14:creationId xmlns:p14="http://schemas.microsoft.com/office/powerpoint/2010/main" val="244180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E153316-EDB0-4740-81E2-2E3AF1C29386}" type="datetimeFigureOut">
              <a:rPr lang="es-GT" smtClean="0"/>
              <a:t>15/07/2020</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EE95966-935F-468A-905E-061FBD718CF2}"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60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E153316-EDB0-4740-81E2-2E3AF1C29386}" type="datetimeFigureOut">
              <a:rPr lang="es-GT" smtClean="0"/>
              <a:t>15/07/2020</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EE95966-935F-468A-905E-061FBD718CF2}" type="slidenum">
              <a:rPr lang="es-GT" smtClean="0"/>
              <a:t>‹Nº›</a:t>
            </a:fld>
            <a:endParaRPr lang="es-GT"/>
          </a:p>
        </p:txBody>
      </p:sp>
    </p:spTree>
    <p:extLst>
      <p:ext uri="{BB962C8B-B14F-4D97-AF65-F5344CB8AC3E}">
        <p14:creationId xmlns:p14="http://schemas.microsoft.com/office/powerpoint/2010/main" val="846586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E153316-EDB0-4740-81E2-2E3AF1C29386}" type="datetimeFigureOut">
              <a:rPr lang="es-GT" smtClean="0"/>
              <a:t>15/07/2020</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EE95966-935F-468A-905E-061FBD718CF2}" type="slidenum">
              <a:rPr lang="es-GT" smtClean="0"/>
              <a:t>‹Nº›</a:t>
            </a:fld>
            <a:endParaRPr lang="es-GT"/>
          </a:p>
        </p:txBody>
      </p:sp>
    </p:spTree>
    <p:extLst>
      <p:ext uri="{BB962C8B-B14F-4D97-AF65-F5344CB8AC3E}">
        <p14:creationId xmlns:p14="http://schemas.microsoft.com/office/powerpoint/2010/main" val="290338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E153316-EDB0-4740-81E2-2E3AF1C29386}" type="datetimeFigureOut">
              <a:rPr lang="es-GT" smtClean="0"/>
              <a:t>15/07/2020</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EE95966-935F-468A-905E-061FBD718CF2}" type="slidenum">
              <a:rPr lang="es-GT" smtClean="0"/>
              <a:t>‹Nº›</a:t>
            </a:fld>
            <a:endParaRPr lang="es-GT"/>
          </a:p>
        </p:txBody>
      </p:sp>
    </p:spTree>
    <p:extLst>
      <p:ext uri="{BB962C8B-B14F-4D97-AF65-F5344CB8AC3E}">
        <p14:creationId xmlns:p14="http://schemas.microsoft.com/office/powerpoint/2010/main" val="209955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153316-EDB0-4740-81E2-2E3AF1C29386}" type="datetimeFigureOut">
              <a:rPr lang="es-GT" smtClean="0"/>
              <a:t>15/07/2020</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EE95966-935F-468A-905E-061FBD718CF2}"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424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E153316-EDB0-4740-81E2-2E3AF1C29386}" type="datetimeFigureOut">
              <a:rPr lang="es-GT" smtClean="0"/>
              <a:t>15/07/2020</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EE95966-935F-468A-905E-061FBD718CF2}" type="slidenum">
              <a:rPr lang="es-GT" smtClean="0"/>
              <a:t>‹Nº›</a:t>
            </a:fld>
            <a:endParaRPr lang="es-GT"/>
          </a:p>
        </p:txBody>
      </p:sp>
    </p:spTree>
    <p:extLst>
      <p:ext uri="{BB962C8B-B14F-4D97-AF65-F5344CB8AC3E}">
        <p14:creationId xmlns:p14="http://schemas.microsoft.com/office/powerpoint/2010/main" val="397749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E153316-EDB0-4740-81E2-2E3AF1C29386}" type="datetimeFigureOut">
              <a:rPr lang="es-GT" smtClean="0"/>
              <a:t>15/07/2020</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8EE95966-935F-468A-905E-061FBD718CF2}" type="slidenum">
              <a:rPr lang="es-GT" smtClean="0"/>
              <a:t>‹Nº›</a:t>
            </a:fld>
            <a:endParaRPr lang="es-GT"/>
          </a:p>
        </p:txBody>
      </p:sp>
    </p:spTree>
    <p:extLst>
      <p:ext uri="{BB962C8B-B14F-4D97-AF65-F5344CB8AC3E}">
        <p14:creationId xmlns:p14="http://schemas.microsoft.com/office/powerpoint/2010/main" val="1515159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E153316-EDB0-4740-81E2-2E3AF1C29386}" type="datetimeFigureOut">
              <a:rPr lang="es-GT" smtClean="0"/>
              <a:t>15/07/2020</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8EE95966-935F-468A-905E-061FBD718CF2}" type="slidenum">
              <a:rPr lang="es-GT" smtClean="0"/>
              <a:t>‹Nº›</a:t>
            </a:fld>
            <a:endParaRPr lang="es-GT"/>
          </a:p>
        </p:txBody>
      </p:sp>
    </p:spTree>
    <p:extLst>
      <p:ext uri="{BB962C8B-B14F-4D97-AF65-F5344CB8AC3E}">
        <p14:creationId xmlns:p14="http://schemas.microsoft.com/office/powerpoint/2010/main" val="3222015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153316-EDB0-4740-81E2-2E3AF1C29386}" type="datetimeFigureOut">
              <a:rPr lang="es-GT" smtClean="0"/>
              <a:t>15/07/2020</a:t>
            </a:fld>
            <a:endParaRPr lang="es-G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GT"/>
          </a:p>
        </p:txBody>
      </p:sp>
      <p:sp>
        <p:nvSpPr>
          <p:cNvPr id="9" name="Slide Number Placeholder 8"/>
          <p:cNvSpPr>
            <a:spLocks noGrp="1"/>
          </p:cNvSpPr>
          <p:nvPr>
            <p:ph type="sldNum" sz="quarter" idx="12"/>
          </p:nvPr>
        </p:nvSpPr>
        <p:spPr/>
        <p:txBody>
          <a:bodyPr/>
          <a:lstStyle/>
          <a:p>
            <a:fld id="{8EE95966-935F-468A-905E-061FBD718CF2}" type="slidenum">
              <a:rPr lang="es-GT" smtClean="0"/>
              <a:t>‹Nº›</a:t>
            </a:fld>
            <a:endParaRPr lang="es-GT"/>
          </a:p>
        </p:txBody>
      </p:sp>
    </p:spTree>
    <p:extLst>
      <p:ext uri="{BB962C8B-B14F-4D97-AF65-F5344CB8AC3E}">
        <p14:creationId xmlns:p14="http://schemas.microsoft.com/office/powerpoint/2010/main" val="106161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153316-EDB0-4740-81E2-2E3AF1C29386}" type="datetimeFigureOut">
              <a:rPr lang="es-GT" smtClean="0"/>
              <a:t>15/07/2020</a:t>
            </a:fld>
            <a:endParaRPr lang="es-G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G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E95966-935F-468A-905E-061FBD718CF2}" type="slidenum">
              <a:rPr lang="es-GT" smtClean="0"/>
              <a:t>‹Nº›</a:t>
            </a:fld>
            <a:endParaRPr lang="es-GT"/>
          </a:p>
        </p:txBody>
      </p:sp>
    </p:spTree>
    <p:extLst>
      <p:ext uri="{BB962C8B-B14F-4D97-AF65-F5344CB8AC3E}">
        <p14:creationId xmlns:p14="http://schemas.microsoft.com/office/powerpoint/2010/main" val="74233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E153316-EDB0-4740-81E2-2E3AF1C29386}" type="datetimeFigureOut">
              <a:rPr lang="es-GT" smtClean="0"/>
              <a:t>15/07/2020</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EE95966-935F-468A-905E-061FBD718CF2}" type="slidenum">
              <a:rPr lang="es-GT" smtClean="0"/>
              <a:t>‹Nº›</a:t>
            </a:fld>
            <a:endParaRPr lang="es-GT"/>
          </a:p>
        </p:txBody>
      </p:sp>
    </p:spTree>
    <p:extLst>
      <p:ext uri="{BB962C8B-B14F-4D97-AF65-F5344CB8AC3E}">
        <p14:creationId xmlns:p14="http://schemas.microsoft.com/office/powerpoint/2010/main" val="406187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153316-EDB0-4740-81E2-2E3AF1C29386}" type="datetimeFigureOut">
              <a:rPr lang="es-GT" smtClean="0"/>
              <a:t>15/07/2020</a:t>
            </a:fld>
            <a:endParaRPr lang="es-G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G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EE95966-935F-468A-905E-061FBD718CF2}" type="slidenum">
              <a:rPr lang="es-GT" smtClean="0"/>
              <a:t>‹Nº›</a:t>
            </a:fld>
            <a:endParaRPr lang="es-G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709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3.xml"/><Relationship Id="rId1" Type="http://schemas.openxmlformats.org/officeDocument/2006/relationships/video" Target="https://www.youtube.com/embed/4HKqjENq9OU" TargetMode="External"/><Relationship Id="rId4" Type="http://schemas.openxmlformats.org/officeDocument/2006/relationships/hyperlink" Target="https://www.youtube.com/watch?v=4HKqjENq9OU"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3.xml"/><Relationship Id="rId7" Type="http://schemas.openxmlformats.org/officeDocument/2006/relationships/slide" Target="slide16.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slide" Target="slide35.xml"/><Relationship Id="rId5" Type="http://schemas.openxmlformats.org/officeDocument/2006/relationships/slide" Target="slide14.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cran.r-project.org/web/packages/sbrl/index.html" TargetMode="External"/><Relationship Id="rId2" Type="http://schemas.openxmlformats.org/officeDocument/2006/relationships/hyperlink" Target="https://cran.r-project.org/web/packages/OneR/" TargetMode="External"/><Relationship Id="rId1" Type="http://schemas.openxmlformats.org/officeDocument/2006/relationships/slideLayout" Target="../slideLayouts/slideLayout2.xml"/><Relationship Id="rId4" Type="http://schemas.openxmlformats.org/officeDocument/2006/relationships/hyperlink" Target="https://cran.r-project.org/web/packages/arules/arules.pdf"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11655-75B6-4FDF-AF81-0F35D011ABA8}"/>
              </a:ext>
            </a:extLst>
          </p:cNvPr>
          <p:cNvSpPr>
            <a:spLocks noGrp="1"/>
          </p:cNvSpPr>
          <p:nvPr>
            <p:ph type="ctrTitle"/>
          </p:nvPr>
        </p:nvSpPr>
        <p:spPr/>
        <p:txBody>
          <a:bodyPr/>
          <a:lstStyle/>
          <a:p>
            <a:r>
              <a:rPr lang="es-GT" dirty="0"/>
              <a:t>Tipos de Gráficos. Algoritmos</a:t>
            </a:r>
          </a:p>
        </p:txBody>
      </p:sp>
      <p:sp>
        <p:nvSpPr>
          <p:cNvPr id="3" name="Subtítulo 2">
            <a:extLst>
              <a:ext uri="{FF2B5EF4-FFF2-40B4-BE49-F238E27FC236}">
                <a16:creationId xmlns:a16="http://schemas.microsoft.com/office/drawing/2014/main" id="{85D0FB52-9874-4617-8C24-CAB8BA65E177}"/>
              </a:ext>
            </a:extLst>
          </p:cNvPr>
          <p:cNvSpPr>
            <a:spLocks noGrp="1"/>
          </p:cNvSpPr>
          <p:nvPr>
            <p:ph type="subTitle" idx="1"/>
          </p:nvPr>
        </p:nvSpPr>
        <p:spPr/>
        <p:txBody>
          <a:bodyPr/>
          <a:lstStyle/>
          <a:p>
            <a:endParaRPr lang="es-GT"/>
          </a:p>
        </p:txBody>
      </p:sp>
    </p:spTree>
    <p:extLst>
      <p:ext uri="{BB962C8B-B14F-4D97-AF65-F5344CB8AC3E}">
        <p14:creationId xmlns:p14="http://schemas.microsoft.com/office/powerpoint/2010/main" val="1398722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A4D5E8-DC1D-4E6A-A984-22356B1414DE}"/>
              </a:ext>
            </a:extLst>
          </p:cNvPr>
          <p:cNvSpPr>
            <a:spLocks noGrp="1"/>
          </p:cNvSpPr>
          <p:nvPr>
            <p:ph type="title"/>
          </p:nvPr>
        </p:nvSpPr>
        <p:spPr/>
        <p:txBody>
          <a:bodyPr/>
          <a:lstStyle/>
          <a:p>
            <a:r>
              <a:rPr lang="es-GT" dirty="0"/>
              <a:t>Gráficos para variables cualitativas</a:t>
            </a:r>
          </a:p>
        </p:txBody>
      </p:sp>
      <p:sp>
        <p:nvSpPr>
          <p:cNvPr id="3" name="Marcador de contenido 2">
            <a:extLst>
              <a:ext uri="{FF2B5EF4-FFF2-40B4-BE49-F238E27FC236}">
                <a16:creationId xmlns:a16="http://schemas.microsoft.com/office/drawing/2014/main" id="{29DD026A-2990-4CC4-9A1F-E66215C3E988}"/>
              </a:ext>
            </a:extLst>
          </p:cNvPr>
          <p:cNvSpPr>
            <a:spLocks noGrp="1"/>
          </p:cNvSpPr>
          <p:nvPr>
            <p:ph idx="1"/>
          </p:nvPr>
        </p:nvSpPr>
        <p:spPr/>
        <p:txBody>
          <a:bodyPr/>
          <a:lstStyle/>
          <a:p>
            <a:r>
              <a:rPr lang="es-GT" dirty="0"/>
              <a:t>Gráficos de Barras</a:t>
            </a:r>
          </a:p>
          <a:p>
            <a:r>
              <a:rPr lang="es-GT" dirty="0"/>
              <a:t>Gráficos de Sectores</a:t>
            </a:r>
          </a:p>
          <a:p>
            <a:r>
              <a:rPr lang="es-GT" dirty="0"/>
              <a:t>Pictogramas</a:t>
            </a:r>
          </a:p>
        </p:txBody>
      </p:sp>
    </p:spTree>
    <p:extLst>
      <p:ext uri="{BB962C8B-B14F-4D97-AF65-F5344CB8AC3E}">
        <p14:creationId xmlns:p14="http://schemas.microsoft.com/office/powerpoint/2010/main" val="2808461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A4D5E8-DC1D-4E6A-A984-22356B1414DE}"/>
              </a:ext>
            </a:extLst>
          </p:cNvPr>
          <p:cNvSpPr>
            <a:spLocks noGrp="1"/>
          </p:cNvSpPr>
          <p:nvPr>
            <p:ph type="title"/>
          </p:nvPr>
        </p:nvSpPr>
        <p:spPr/>
        <p:txBody>
          <a:bodyPr/>
          <a:lstStyle/>
          <a:p>
            <a:r>
              <a:rPr lang="es-GT" dirty="0"/>
              <a:t>Gráficos para variables cualitativas</a:t>
            </a:r>
          </a:p>
        </p:txBody>
      </p:sp>
      <p:sp>
        <p:nvSpPr>
          <p:cNvPr id="3" name="Marcador de contenido 2">
            <a:extLst>
              <a:ext uri="{FF2B5EF4-FFF2-40B4-BE49-F238E27FC236}">
                <a16:creationId xmlns:a16="http://schemas.microsoft.com/office/drawing/2014/main" id="{29DD026A-2990-4CC4-9A1F-E66215C3E988}"/>
              </a:ext>
            </a:extLst>
          </p:cNvPr>
          <p:cNvSpPr>
            <a:spLocks noGrp="1"/>
          </p:cNvSpPr>
          <p:nvPr>
            <p:ph idx="1"/>
          </p:nvPr>
        </p:nvSpPr>
        <p:spPr/>
        <p:txBody>
          <a:bodyPr/>
          <a:lstStyle/>
          <a:p>
            <a:r>
              <a:rPr lang="es-GT" dirty="0"/>
              <a:t>Gráficos de Barras</a:t>
            </a:r>
          </a:p>
        </p:txBody>
      </p:sp>
      <p:pic>
        <p:nvPicPr>
          <p:cNvPr id="5" name="Imagen 4">
            <a:extLst>
              <a:ext uri="{FF2B5EF4-FFF2-40B4-BE49-F238E27FC236}">
                <a16:creationId xmlns:a16="http://schemas.microsoft.com/office/drawing/2014/main" id="{5A772857-7D0A-435B-9215-55E23F6B0D56}"/>
              </a:ext>
            </a:extLst>
          </p:cNvPr>
          <p:cNvPicPr>
            <a:picLocks noChangeAspect="1"/>
          </p:cNvPicPr>
          <p:nvPr/>
        </p:nvPicPr>
        <p:blipFill>
          <a:blip r:embed="rId2"/>
          <a:stretch>
            <a:fillRect/>
          </a:stretch>
        </p:blipFill>
        <p:spPr>
          <a:xfrm>
            <a:off x="4000500" y="1504950"/>
            <a:ext cx="7981950" cy="4838700"/>
          </a:xfrm>
          <a:prstGeom prst="rect">
            <a:avLst/>
          </a:prstGeom>
        </p:spPr>
      </p:pic>
    </p:spTree>
    <p:extLst>
      <p:ext uri="{BB962C8B-B14F-4D97-AF65-F5344CB8AC3E}">
        <p14:creationId xmlns:p14="http://schemas.microsoft.com/office/powerpoint/2010/main" val="282108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A4D5E8-DC1D-4E6A-A984-22356B1414DE}"/>
              </a:ext>
            </a:extLst>
          </p:cNvPr>
          <p:cNvSpPr>
            <a:spLocks noGrp="1"/>
          </p:cNvSpPr>
          <p:nvPr>
            <p:ph type="title"/>
          </p:nvPr>
        </p:nvSpPr>
        <p:spPr/>
        <p:txBody>
          <a:bodyPr/>
          <a:lstStyle/>
          <a:p>
            <a:r>
              <a:rPr lang="es-GT" dirty="0"/>
              <a:t>Gráficos para variables cualitativas</a:t>
            </a:r>
          </a:p>
        </p:txBody>
      </p:sp>
      <p:sp>
        <p:nvSpPr>
          <p:cNvPr id="3" name="Marcador de contenido 2">
            <a:extLst>
              <a:ext uri="{FF2B5EF4-FFF2-40B4-BE49-F238E27FC236}">
                <a16:creationId xmlns:a16="http://schemas.microsoft.com/office/drawing/2014/main" id="{29DD026A-2990-4CC4-9A1F-E66215C3E988}"/>
              </a:ext>
            </a:extLst>
          </p:cNvPr>
          <p:cNvSpPr>
            <a:spLocks noGrp="1"/>
          </p:cNvSpPr>
          <p:nvPr>
            <p:ph idx="1"/>
          </p:nvPr>
        </p:nvSpPr>
        <p:spPr/>
        <p:txBody>
          <a:bodyPr/>
          <a:lstStyle/>
          <a:p>
            <a:r>
              <a:rPr lang="es-GT" dirty="0"/>
              <a:t>Gráficos de Sectores</a:t>
            </a:r>
          </a:p>
        </p:txBody>
      </p:sp>
      <p:pic>
        <p:nvPicPr>
          <p:cNvPr id="5" name="Imagen 4">
            <a:extLst>
              <a:ext uri="{FF2B5EF4-FFF2-40B4-BE49-F238E27FC236}">
                <a16:creationId xmlns:a16="http://schemas.microsoft.com/office/drawing/2014/main" id="{4304C015-EB0A-43E5-A8FA-67419565D453}"/>
              </a:ext>
            </a:extLst>
          </p:cNvPr>
          <p:cNvPicPr>
            <a:picLocks noChangeAspect="1"/>
          </p:cNvPicPr>
          <p:nvPr/>
        </p:nvPicPr>
        <p:blipFill>
          <a:blip r:embed="rId2"/>
          <a:stretch>
            <a:fillRect/>
          </a:stretch>
        </p:blipFill>
        <p:spPr>
          <a:xfrm>
            <a:off x="4571999" y="2124075"/>
            <a:ext cx="5127687" cy="4052888"/>
          </a:xfrm>
          <a:prstGeom prst="rect">
            <a:avLst/>
          </a:prstGeom>
        </p:spPr>
      </p:pic>
    </p:spTree>
    <p:extLst>
      <p:ext uri="{BB962C8B-B14F-4D97-AF65-F5344CB8AC3E}">
        <p14:creationId xmlns:p14="http://schemas.microsoft.com/office/powerpoint/2010/main" val="1611819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A4D5E8-DC1D-4E6A-A984-22356B1414DE}"/>
              </a:ext>
            </a:extLst>
          </p:cNvPr>
          <p:cNvSpPr>
            <a:spLocks noGrp="1"/>
          </p:cNvSpPr>
          <p:nvPr>
            <p:ph type="title"/>
          </p:nvPr>
        </p:nvSpPr>
        <p:spPr/>
        <p:txBody>
          <a:bodyPr/>
          <a:lstStyle/>
          <a:p>
            <a:r>
              <a:rPr lang="es-GT" dirty="0"/>
              <a:t>Gráficos para variables cualitativas</a:t>
            </a:r>
          </a:p>
        </p:txBody>
      </p:sp>
      <p:sp>
        <p:nvSpPr>
          <p:cNvPr id="3" name="Marcador de contenido 2">
            <a:extLst>
              <a:ext uri="{FF2B5EF4-FFF2-40B4-BE49-F238E27FC236}">
                <a16:creationId xmlns:a16="http://schemas.microsoft.com/office/drawing/2014/main" id="{29DD026A-2990-4CC4-9A1F-E66215C3E988}"/>
              </a:ext>
            </a:extLst>
          </p:cNvPr>
          <p:cNvSpPr>
            <a:spLocks noGrp="1"/>
          </p:cNvSpPr>
          <p:nvPr>
            <p:ph idx="1"/>
          </p:nvPr>
        </p:nvSpPr>
        <p:spPr/>
        <p:txBody>
          <a:bodyPr/>
          <a:lstStyle/>
          <a:p>
            <a:r>
              <a:rPr lang="es-GT" dirty="0"/>
              <a:t>Pictogramas</a:t>
            </a:r>
          </a:p>
        </p:txBody>
      </p:sp>
      <p:pic>
        <p:nvPicPr>
          <p:cNvPr id="5" name="Imagen 4">
            <a:extLst>
              <a:ext uri="{FF2B5EF4-FFF2-40B4-BE49-F238E27FC236}">
                <a16:creationId xmlns:a16="http://schemas.microsoft.com/office/drawing/2014/main" id="{3D7A0B88-72FF-46FB-AE9A-47AC74965562}"/>
              </a:ext>
            </a:extLst>
          </p:cNvPr>
          <p:cNvPicPr>
            <a:picLocks noChangeAspect="1"/>
          </p:cNvPicPr>
          <p:nvPr/>
        </p:nvPicPr>
        <p:blipFill>
          <a:blip r:embed="rId2"/>
          <a:stretch>
            <a:fillRect/>
          </a:stretch>
        </p:blipFill>
        <p:spPr>
          <a:xfrm>
            <a:off x="1109662" y="3846928"/>
            <a:ext cx="3378851" cy="2740025"/>
          </a:xfrm>
          <a:prstGeom prst="rect">
            <a:avLst/>
          </a:prstGeom>
        </p:spPr>
      </p:pic>
      <p:pic>
        <p:nvPicPr>
          <p:cNvPr id="1026" name="Picture 2">
            <a:extLst>
              <a:ext uri="{FF2B5EF4-FFF2-40B4-BE49-F238E27FC236}">
                <a16:creationId xmlns:a16="http://schemas.microsoft.com/office/drawing/2014/main" id="{1AE00D45-F395-43C4-9DAD-9870CF9E99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649" y="3710820"/>
            <a:ext cx="4391025" cy="301224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676C3EE-21BE-49DD-82D4-44D4E75565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1788" y="1205745"/>
            <a:ext cx="5210175"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318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29A7FC-83B4-4F43-B1FF-0884E2FE9D63}"/>
              </a:ext>
            </a:extLst>
          </p:cNvPr>
          <p:cNvSpPr>
            <a:spLocks noGrp="1"/>
          </p:cNvSpPr>
          <p:nvPr>
            <p:ph type="title"/>
          </p:nvPr>
        </p:nvSpPr>
        <p:spPr/>
        <p:txBody>
          <a:bodyPr/>
          <a:lstStyle/>
          <a:p>
            <a:r>
              <a:rPr lang="es-GT" dirty="0"/>
              <a:t>Tipos de Aprendizaje</a:t>
            </a:r>
          </a:p>
        </p:txBody>
      </p:sp>
      <p:sp>
        <p:nvSpPr>
          <p:cNvPr id="5" name="Text Placeholder 4">
            <a:extLst>
              <a:ext uri="{FF2B5EF4-FFF2-40B4-BE49-F238E27FC236}">
                <a16:creationId xmlns:a16="http://schemas.microsoft.com/office/drawing/2014/main" id="{E7C354A3-80DE-4F7B-85E3-906A930AD85C}"/>
              </a:ext>
            </a:extLst>
          </p:cNvPr>
          <p:cNvSpPr>
            <a:spLocks noGrp="1"/>
          </p:cNvSpPr>
          <p:nvPr>
            <p:ph type="body" idx="1"/>
          </p:nvPr>
        </p:nvSpPr>
        <p:spPr/>
        <p:txBody>
          <a:bodyPr/>
          <a:lstStyle/>
          <a:p>
            <a:endParaRPr lang="es-GT"/>
          </a:p>
        </p:txBody>
      </p:sp>
    </p:spTree>
    <p:extLst>
      <p:ext uri="{BB962C8B-B14F-4D97-AF65-F5344CB8AC3E}">
        <p14:creationId xmlns:p14="http://schemas.microsoft.com/office/powerpoint/2010/main" val="3835140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AB9FE-27DD-4E75-B7DF-44505E280D34}"/>
              </a:ext>
            </a:extLst>
          </p:cNvPr>
          <p:cNvSpPr>
            <a:spLocks noGrp="1"/>
          </p:cNvSpPr>
          <p:nvPr>
            <p:ph type="title"/>
          </p:nvPr>
        </p:nvSpPr>
        <p:spPr/>
        <p:txBody>
          <a:bodyPr/>
          <a:lstStyle/>
          <a:p>
            <a:r>
              <a:rPr lang="es-GT"/>
              <a:t>Tipos de aprendizaje</a:t>
            </a:r>
            <a:endParaRPr lang="es-GT" dirty="0"/>
          </a:p>
        </p:txBody>
      </p:sp>
      <p:sp>
        <p:nvSpPr>
          <p:cNvPr id="3" name="Content Placeholder 2">
            <a:extLst>
              <a:ext uri="{FF2B5EF4-FFF2-40B4-BE49-F238E27FC236}">
                <a16:creationId xmlns:a16="http://schemas.microsoft.com/office/drawing/2014/main" id="{271212FD-95CC-4605-8F81-FB8384FF08A6}"/>
              </a:ext>
            </a:extLst>
          </p:cNvPr>
          <p:cNvSpPr>
            <a:spLocks noGrp="1"/>
          </p:cNvSpPr>
          <p:nvPr>
            <p:ph idx="1"/>
          </p:nvPr>
        </p:nvSpPr>
        <p:spPr/>
        <p:txBody>
          <a:bodyPr/>
          <a:lstStyle/>
          <a:p>
            <a:r>
              <a:rPr lang="es-GT"/>
              <a:t>Supervisado:</a:t>
            </a:r>
          </a:p>
          <a:p>
            <a:pPr lvl="1"/>
            <a:r>
              <a:rPr lang="es-ES"/>
              <a:t>hay un “supervisor” que le da información al agente sobre lo que debe hacer	</a:t>
            </a:r>
            <a:endParaRPr lang="es-GT"/>
          </a:p>
          <a:p>
            <a:r>
              <a:rPr lang="es-GT"/>
              <a:t>No supervisado:</a:t>
            </a:r>
          </a:p>
          <a:p>
            <a:pPr lvl="1"/>
            <a:r>
              <a:rPr lang="es-ES"/>
              <a:t>el agente no necesita información adicional</a:t>
            </a:r>
            <a:endParaRPr lang="es-GT"/>
          </a:p>
          <a:p>
            <a:r>
              <a:rPr lang="es-GT"/>
              <a:t>Por refuerzo</a:t>
            </a:r>
          </a:p>
          <a:p>
            <a:pPr lvl="1"/>
            <a:r>
              <a:rPr lang="es-ES"/>
              <a:t>hay un supervisor que da información al agente sobre si lo está haciendo bien o mal, pero no exactamente lo que debe hacer.</a:t>
            </a:r>
            <a:endParaRPr lang="es-GT" dirty="0"/>
          </a:p>
        </p:txBody>
      </p:sp>
    </p:spTree>
    <p:extLst>
      <p:ext uri="{BB962C8B-B14F-4D97-AF65-F5344CB8AC3E}">
        <p14:creationId xmlns:p14="http://schemas.microsoft.com/office/powerpoint/2010/main" val="2648400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D6B0B35-33AD-4EF5-BCC3-CE1D431D9B05}"/>
              </a:ext>
            </a:extLst>
          </p:cNvPr>
          <p:cNvSpPr>
            <a:spLocks noGrp="1"/>
          </p:cNvSpPr>
          <p:nvPr>
            <p:ph type="title"/>
          </p:nvPr>
        </p:nvSpPr>
        <p:spPr/>
        <p:txBody>
          <a:bodyPr/>
          <a:lstStyle/>
          <a:p>
            <a:r>
              <a:rPr lang="es-GT" dirty="0"/>
              <a:t>KNN</a:t>
            </a:r>
          </a:p>
        </p:txBody>
      </p:sp>
      <p:sp>
        <p:nvSpPr>
          <p:cNvPr id="5" name="Marcador de texto 4">
            <a:extLst>
              <a:ext uri="{FF2B5EF4-FFF2-40B4-BE49-F238E27FC236}">
                <a16:creationId xmlns:a16="http://schemas.microsoft.com/office/drawing/2014/main" id="{928C95FE-36B8-49B5-828C-73014FD038AE}"/>
              </a:ext>
            </a:extLst>
          </p:cNvPr>
          <p:cNvSpPr>
            <a:spLocks noGrp="1"/>
          </p:cNvSpPr>
          <p:nvPr>
            <p:ph type="body" idx="1"/>
          </p:nvPr>
        </p:nvSpPr>
        <p:spPr/>
        <p:txBody>
          <a:bodyPr/>
          <a:lstStyle/>
          <a:p>
            <a:r>
              <a:rPr lang="es-GT" dirty="0"/>
              <a:t>K-</a:t>
            </a:r>
            <a:r>
              <a:rPr lang="es-GT" dirty="0" err="1"/>
              <a:t>Nearest</a:t>
            </a:r>
            <a:r>
              <a:rPr lang="es-GT" dirty="0"/>
              <a:t> </a:t>
            </a:r>
            <a:r>
              <a:rPr lang="es-GT" dirty="0" err="1"/>
              <a:t>Neighbors</a:t>
            </a:r>
            <a:endParaRPr lang="es-GT" dirty="0"/>
          </a:p>
        </p:txBody>
      </p:sp>
      <p:pic>
        <p:nvPicPr>
          <p:cNvPr id="3074" name="Picture 2">
            <a:extLst>
              <a:ext uri="{FF2B5EF4-FFF2-40B4-BE49-F238E27FC236}">
                <a16:creationId xmlns:a16="http://schemas.microsoft.com/office/drawing/2014/main" id="{27E75F7B-216F-4AD3-8791-B014B86EB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0604" y="1284026"/>
            <a:ext cx="5313841" cy="453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168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13C0-07DD-4614-A1D4-4E60948B3824}"/>
              </a:ext>
            </a:extLst>
          </p:cNvPr>
          <p:cNvSpPr>
            <a:spLocks noGrp="1"/>
          </p:cNvSpPr>
          <p:nvPr>
            <p:ph type="title"/>
          </p:nvPr>
        </p:nvSpPr>
        <p:spPr/>
        <p:txBody>
          <a:bodyPr/>
          <a:lstStyle/>
          <a:p>
            <a:endParaRPr lang="es-GT"/>
          </a:p>
        </p:txBody>
      </p:sp>
      <p:sp>
        <p:nvSpPr>
          <p:cNvPr id="3" name="Text Placeholder 2">
            <a:extLst>
              <a:ext uri="{FF2B5EF4-FFF2-40B4-BE49-F238E27FC236}">
                <a16:creationId xmlns:a16="http://schemas.microsoft.com/office/drawing/2014/main" id="{F8C19509-71FB-4114-BC37-1A6076D7AB10}"/>
              </a:ext>
            </a:extLst>
          </p:cNvPr>
          <p:cNvSpPr>
            <a:spLocks noGrp="1"/>
          </p:cNvSpPr>
          <p:nvPr>
            <p:ph type="body" idx="1"/>
          </p:nvPr>
        </p:nvSpPr>
        <p:spPr/>
        <p:txBody>
          <a:bodyPr/>
          <a:lstStyle/>
          <a:p>
            <a:endParaRPr lang="es-GT"/>
          </a:p>
        </p:txBody>
      </p:sp>
      <p:pic>
        <p:nvPicPr>
          <p:cNvPr id="4" name="Online Media 3" title="KNN Algorithm - How KNN Algorithm Works With Example | Data Science For Beginners | Simplilearn">
            <a:hlinkClick r:id="" action="ppaction://media"/>
            <a:extLst>
              <a:ext uri="{FF2B5EF4-FFF2-40B4-BE49-F238E27FC236}">
                <a16:creationId xmlns:a16="http://schemas.microsoft.com/office/drawing/2014/main" id="{DF6A89C7-4E92-4A1F-8A09-EF744AC859BF}"/>
              </a:ext>
            </a:extLst>
          </p:cNvPr>
          <p:cNvPicPr>
            <a:picLocks noRot="1" noChangeAspect="1"/>
          </p:cNvPicPr>
          <p:nvPr>
            <a:videoFile r:link="rId1"/>
          </p:nvPr>
        </p:nvPicPr>
        <p:blipFill>
          <a:blip r:embed="rId3"/>
          <a:stretch>
            <a:fillRect/>
          </a:stretch>
        </p:blipFill>
        <p:spPr>
          <a:xfrm>
            <a:off x="1562196" y="428186"/>
            <a:ext cx="9054907" cy="5093384"/>
          </a:xfrm>
          <a:prstGeom prst="rect">
            <a:avLst/>
          </a:prstGeom>
        </p:spPr>
      </p:pic>
      <p:sp>
        <p:nvSpPr>
          <p:cNvPr id="5" name="TextBox 4">
            <a:extLst>
              <a:ext uri="{FF2B5EF4-FFF2-40B4-BE49-F238E27FC236}">
                <a16:creationId xmlns:a16="http://schemas.microsoft.com/office/drawing/2014/main" id="{EFE283B2-9902-4E6B-B6A0-789CDBCED43E}"/>
              </a:ext>
            </a:extLst>
          </p:cNvPr>
          <p:cNvSpPr txBox="1"/>
          <p:nvPr/>
        </p:nvSpPr>
        <p:spPr>
          <a:xfrm>
            <a:off x="1392701" y="6072774"/>
            <a:ext cx="10311618" cy="646331"/>
          </a:xfrm>
          <a:prstGeom prst="rect">
            <a:avLst/>
          </a:prstGeom>
          <a:noFill/>
        </p:spPr>
        <p:txBody>
          <a:bodyPr wrap="square" rtlCol="0">
            <a:spAutoFit/>
          </a:bodyPr>
          <a:lstStyle/>
          <a:p>
            <a:r>
              <a:rPr lang="en-US" dirty="0">
                <a:solidFill>
                  <a:schemeClr val="accent1"/>
                </a:solidFill>
                <a:hlinkClick r:id="rId4">
                  <a:extLst>
                    <a:ext uri="{A12FA001-AC4F-418D-AE19-62706E023703}">
                      <ahyp:hlinkClr xmlns:ahyp="http://schemas.microsoft.com/office/drawing/2018/hyperlinkcolor" val="tx"/>
                    </a:ext>
                  </a:extLst>
                </a:hlinkClick>
              </a:rPr>
              <a:t>KNN Algorithm - How KNN Algorithm Works With Example | Data Science For Beginners | </a:t>
            </a:r>
            <a:r>
              <a:rPr lang="en-US" dirty="0" err="1">
                <a:solidFill>
                  <a:schemeClr val="accent1"/>
                </a:solidFill>
                <a:hlinkClick r:id="rId4">
                  <a:extLst>
                    <a:ext uri="{A12FA001-AC4F-418D-AE19-62706E023703}">
                      <ahyp:hlinkClr xmlns:ahyp="http://schemas.microsoft.com/office/drawing/2018/hyperlinkcolor" val="tx"/>
                    </a:ext>
                  </a:extLst>
                </a:hlinkClick>
              </a:rPr>
              <a:t>Simplilearn</a:t>
            </a:r>
            <a:endParaRPr lang="en-US" dirty="0">
              <a:solidFill>
                <a:schemeClr val="accent1"/>
              </a:solidFill>
            </a:endParaRPr>
          </a:p>
          <a:p>
            <a:endParaRPr lang="es-GT" dirty="0">
              <a:solidFill>
                <a:schemeClr val="accent1"/>
              </a:solidFill>
            </a:endParaRPr>
          </a:p>
        </p:txBody>
      </p:sp>
    </p:spTree>
    <p:extLst>
      <p:ext uri="{BB962C8B-B14F-4D97-AF65-F5344CB8AC3E}">
        <p14:creationId xmlns:p14="http://schemas.microsoft.com/office/powerpoint/2010/main" val="1021616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8636F2-BFE4-4780-B188-F017389CD3CB}"/>
              </a:ext>
            </a:extLst>
          </p:cNvPr>
          <p:cNvSpPr>
            <a:spLocks noGrp="1"/>
          </p:cNvSpPr>
          <p:nvPr>
            <p:ph type="title"/>
          </p:nvPr>
        </p:nvSpPr>
        <p:spPr/>
        <p:txBody>
          <a:bodyPr/>
          <a:lstStyle/>
          <a:p>
            <a:pPr algn="ctr"/>
            <a:r>
              <a:rPr lang="es-GT" dirty="0"/>
              <a:t>Análisis de componentes Principales</a:t>
            </a:r>
          </a:p>
        </p:txBody>
      </p:sp>
      <p:sp>
        <p:nvSpPr>
          <p:cNvPr id="5" name="Text Placeholder 4">
            <a:extLst>
              <a:ext uri="{FF2B5EF4-FFF2-40B4-BE49-F238E27FC236}">
                <a16:creationId xmlns:a16="http://schemas.microsoft.com/office/drawing/2014/main" id="{5AE0E3D8-6FFB-4265-BF74-87A749C6AB53}"/>
              </a:ext>
            </a:extLst>
          </p:cNvPr>
          <p:cNvSpPr>
            <a:spLocks noGrp="1"/>
          </p:cNvSpPr>
          <p:nvPr>
            <p:ph type="body" idx="1"/>
          </p:nvPr>
        </p:nvSpPr>
        <p:spPr/>
        <p:txBody>
          <a:bodyPr/>
          <a:lstStyle/>
          <a:p>
            <a:r>
              <a:rPr lang="es-GT" dirty="0"/>
              <a:t>PCA o ACP</a:t>
            </a:r>
          </a:p>
        </p:txBody>
      </p:sp>
    </p:spTree>
    <p:extLst>
      <p:ext uri="{BB962C8B-B14F-4D97-AF65-F5344CB8AC3E}">
        <p14:creationId xmlns:p14="http://schemas.microsoft.com/office/powerpoint/2010/main" val="1740781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C0F44-373E-4D29-B346-42FBF7AA0F0A}"/>
              </a:ext>
            </a:extLst>
          </p:cNvPr>
          <p:cNvSpPr>
            <a:spLocks noGrp="1"/>
          </p:cNvSpPr>
          <p:nvPr>
            <p:ph type="title"/>
          </p:nvPr>
        </p:nvSpPr>
        <p:spPr/>
        <p:txBody>
          <a:bodyPr/>
          <a:lstStyle/>
          <a:p>
            <a:r>
              <a:rPr lang="es-GT" dirty="0"/>
              <a:t>PCA Introducción</a:t>
            </a:r>
          </a:p>
        </p:txBody>
      </p:sp>
      <p:sp>
        <p:nvSpPr>
          <p:cNvPr id="3" name="Content Placeholder 2">
            <a:extLst>
              <a:ext uri="{FF2B5EF4-FFF2-40B4-BE49-F238E27FC236}">
                <a16:creationId xmlns:a16="http://schemas.microsoft.com/office/drawing/2014/main" id="{52EC4ED3-DE7F-4BDE-ABC4-1E2CB3F12690}"/>
              </a:ext>
            </a:extLst>
          </p:cNvPr>
          <p:cNvSpPr>
            <a:spLocks noGrp="1"/>
          </p:cNvSpPr>
          <p:nvPr>
            <p:ph idx="1"/>
          </p:nvPr>
        </p:nvSpPr>
        <p:spPr/>
        <p:txBody>
          <a:bodyPr/>
          <a:lstStyle/>
          <a:p>
            <a:r>
              <a:rPr lang="es-ES" dirty="0"/>
              <a:t>Un problema central en el análisis de datos multivariantes es la reducción de la dimensionalidad. </a:t>
            </a:r>
          </a:p>
          <a:p>
            <a:endParaRPr lang="es-ES" dirty="0"/>
          </a:p>
          <a:p>
            <a:r>
              <a:rPr lang="es-ES" dirty="0"/>
              <a:t>Si es posible describir con precisión los valores de p variables por un pequeño subconjunto r &lt; p de ellas, se habrá reducido la dimensión del problema a costa de una pequeña pérdida de información</a:t>
            </a:r>
            <a:endParaRPr lang="es-GT" dirty="0"/>
          </a:p>
        </p:txBody>
      </p:sp>
    </p:spTree>
    <p:extLst>
      <p:ext uri="{BB962C8B-B14F-4D97-AF65-F5344CB8AC3E}">
        <p14:creationId xmlns:p14="http://schemas.microsoft.com/office/powerpoint/2010/main" val="140939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067EE360-3F85-4E9B-8BA4-7BF9760ABEFC}"/>
              </a:ext>
            </a:extLst>
          </p:cNvPr>
          <p:cNvSpPr>
            <a:spLocks noGrp="1"/>
          </p:cNvSpPr>
          <p:nvPr>
            <p:ph type="title"/>
          </p:nvPr>
        </p:nvSpPr>
        <p:spPr/>
        <p:txBody>
          <a:bodyPr/>
          <a:lstStyle/>
          <a:p>
            <a:r>
              <a:rPr lang="es-GT" dirty="0"/>
              <a:t>En la clase de hoy</a:t>
            </a:r>
          </a:p>
        </p:txBody>
      </p:sp>
      <mc:AlternateContent xmlns:mc="http://schemas.openxmlformats.org/markup-compatibility/2006">
        <mc:Choice xmlns:psez="http://schemas.microsoft.com/office/powerpoint/2016/sectionzoom" Requires="psez">
          <p:graphicFrame>
            <p:nvGraphicFramePr>
              <p:cNvPr id="8" name="Vista general de sección 7">
                <a:extLst>
                  <a:ext uri="{FF2B5EF4-FFF2-40B4-BE49-F238E27FC236}">
                    <a16:creationId xmlns:a16="http://schemas.microsoft.com/office/drawing/2014/main" id="{0339903D-298A-4814-A5AE-1108D7B1CFAD}"/>
                  </a:ext>
                </a:extLst>
              </p:cNvPr>
              <p:cNvGraphicFramePr>
                <a:graphicFrameLocks noChangeAspect="1"/>
              </p:cNvGraphicFramePr>
              <p:nvPr>
                <p:extLst>
                  <p:ext uri="{D42A27DB-BD31-4B8C-83A1-F6EECF244321}">
                    <p14:modId xmlns:p14="http://schemas.microsoft.com/office/powerpoint/2010/main" val="4104305314"/>
                  </p:ext>
                </p:extLst>
              </p:nvPr>
            </p:nvGraphicFramePr>
            <p:xfrm>
              <a:off x="2666532" y="1970071"/>
              <a:ext cx="3048000" cy="1714500"/>
            </p:xfrm>
            <a:graphic>
              <a:graphicData uri="http://schemas.microsoft.com/office/powerpoint/2016/sectionzoom">
                <psez:sectionZm>
                  <psez:sectionZmObj sectionId="{95FDED60-AA86-4679-88EE-3ABB61553C05}">
                    <psez:zmPr id="{5436A2D3-2F14-4BC3-A9A8-76178A5718D3}"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p:pic>
            <p:nvPicPr>
              <p:cNvPr id="8" name="Vista general de sección 7">
                <a:hlinkClick r:id="rId3" action="ppaction://hlinksldjump"/>
                <a:extLst>
                  <a:ext uri="{FF2B5EF4-FFF2-40B4-BE49-F238E27FC236}">
                    <a16:creationId xmlns:a16="http://schemas.microsoft.com/office/drawing/2014/main" id="{0339903D-298A-4814-A5AE-1108D7B1CFAD}"/>
                  </a:ext>
                </a:extLst>
              </p:cNvPr>
              <p:cNvPicPr>
                <a:picLocks noGrp="1" noRot="1" noChangeAspect="1" noMove="1" noResize="1" noEditPoints="1" noAdjustHandles="1" noChangeArrowheads="1" noChangeShapeType="1"/>
              </p:cNvPicPr>
              <p:nvPr/>
            </p:nvPicPr>
            <p:blipFill>
              <a:blip r:embed="rId2"/>
              <a:stretch>
                <a:fillRect/>
              </a:stretch>
            </p:blipFill>
            <p:spPr>
              <a:xfrm>
                <a:off x="2666532" y="1970071"/>
                <a:ext cx="3048000" cy="1714500"/>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10" name="Vista general de sección 9">
                <a:extLst>
                  <a:ext uri="{FF2B5EF4-FFF2-40B4-BE49-F238E27FC236}">
                    <a16:creationId xmlns:a16="http://schemas.microsoft.com/office/drawing/2014/main" id="{A5A91C8B-CD81-4E06-8F59-68D8968F8200}"/>
                  </a:ext>
                </a:extLst>
              </p:cNvPr>
              <p:cNvGraphicFramePr>
                <a:graphicFrameLocks noChangeAspect="1"/>
              </p:cNvGraphicFramePr>
              <p:nvPr>
                <p:extLst>
                  <p:ext uri="{D42A27DB-BD31-4B8C-83A1-F6EECF244321}">
                    <p14:modId xmlns:p14="http://schemas.microsoft.com/office/powerpoint/2010/main" val="1050279031"/>
                  </p:ext>
                </p:extLst>
              </p:nvPr>
            </p:nvGraphicFramePr>
            <p:xfrm>
              <a:off x="7122582" y="1935302"/>
              <a:ext cx="3048000" cy="1714500"/>
            </p:xfrm>
            <a:graphic>
              <a:graphicData uri="http://schemas.microsoft.com/office/powerpoint/2016/sectionzoom">
                <psez:sectionZm>
                  <psez:sectionZmObj sectionId="{C921E3C3-9F12-445A-8DF2-3E1CA6092F86}">
                    <psez:zmPr id="{BC5CBA06-2D1B-455D-8211-73B3DB7E5F66}"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p:pic>
            <p:nvPicPr>
              <p:cNvPr id="10" name="Vista general de sección 9">
                <a:hlinkClick r:id="rId5" action="ppaction://hlinksldjump"/>
                <a:extLst>
                  <a:ext uri="{FF2B5EF4-FFF2-40B4-BE49-F238E27FC236}">
                    <a16:creationId xmlns:a16="http://schemas.microsoft.com/office/drawing/2014/main" id="{A5A91C8B-CD81-4E06-8F59-68D8968F8200}"/>
                  </a:ext>
                </a:extLst>
              </p:cNvPr>
              <p:cNvPicPr>
                <a:picLocks noGrp="1" noRot="1" noChangeAspect="1" noMove="1" noResize="1" noEditPoints="1" noAdjustHandles="1" noChangeArrowheads="1" noChangeShapeType="1"/>
              </p:cNvPicPr>
              <p:nvPr/>
            </p:nvPicPr>
            <p:blipFill>
              <a:blip r:embed="rId4"/>
              <a:stretch>
                <a:fillRect/>
              </a:stretch>
            </p:blipFill>
            <p:spPr>
              <a:xfrm>
                <a:off x="7122582" y="1935302"/>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2" name="Vista general de diapositiva 11">
                <a:extLst>
                  <a:ext uri="{FF2B5EF4-FFF2-40B4-BE49-F238E27FC236}">
                    <a16:creationId xmlns:a16="http://schemas.microsoft.com/office/drawing/2014/main" id="{16DB90B2-3BA0-49D2-8950-928EA94E2907}"/>
                  </a:ext>
                </a:extLst>
              </p:cNvPr>
              <p:cNvGraphicFramePr>
                <a:graphicFrameLocks noChangeAspect="1"/>
              </p:cNvGraphicFramePr>
              <p:nvPr>
                <p:extLst>
                  <p:ext uri="{D42A27DB-BD31-4B8C-83A1-F6EECF244321}">
                    <p14:modId xmlns:p14="http://schemas.microsoft.com/office/powerpoint/2010/main" val="2911088937"/>
                  </p:ext>
                </p:extLst>
              </p:nvPr>
            </p:nvGraphicFramePr>
            <p:xfrm>
              <a:off x="1290905" y="4013438"/>
              <a:ext cx="3048000" cy="1714500"/>
            </p:xfrm>
            <a:graphic>
              <a:graphicData uri="http://schemas.microsoft.com/office/powerpoint/2016/slidezoom">
                <pslz:sldZm>
                  <pslz:sldZmObj sldId="267" cId="705168390">
                    <pslz:zmPr id="{B469AEED-B3EC-4767-8E61-69719AADA2D5}"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2" name="Vista general de diapositiva 11">
                <a:hlinkClick r:id="rId7" action="ppaction://hlinksldjump"/>
                <a:extLst>
                  <a:ext uri="{FF2B5EF4-FFF2-40B4-BE49-F238E27FC236}">
                    <a16:creationId xmlns:a16="http://schemas.microsoft.com/office/drawing/2014/main" id="{16DB90B2-3BA0-49D2-8950-928EA94E2907}"/>
                  </a:ext>
                </a:extLst>
              </p:cNvPr>
              <p:cNvPicPr>
                <a:picLocks noGrp="1" noRot="1" noChangeAspect="1" noMove="1" noResize="1" noEditPoints="1" noAdjustHandles="1" noChangeArrowheads="1" noChangeShapeType="1"/>
              </p:cNvPicPr>
              <p:nvPr/>
            </p:nvPicPr>
            <p:blipFill>
              <a:blip r:embed="rId6"/>
              <a:stretch>
                <a:fillRect/>
              </a:stretch>
            </p:blipFill>
            <p:spPr>
              <a:xfrm>
                <a:off x="1290905" y="4013438"/>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4" name="Vista general de diapositiva 13">
                <a:extLst>
                  <a:ext uri="{FF2B5EF4-FFF2-40B4-BE49-F238E27FC236}">
                    <a16:creationId xmlns:a16="http://schemas.microsoft.com/office/drawing/2014/main" id="{B1D6F845-CB15-41BF-8CBC-EFA8380BAB30}"/>
                  </a:ext>
                </a:extLst>
              </p:cNvPr>
              <p:cNvGraphicFramePr>
                <a:graphicFrameLocks noChangeAspect="1"/>
              </p:cNvGraphicFramePr>
              <p:nvPr>
                <p:extLst>
                  <p:ext uri="{D42A27DB-BD31-4B8C-83A1-F6EECF244321}">
                    <p14:modId xmlns:p14="http://schemas.microsoft.com/office/powerpoint/2010/main" val="1361864226"/>
                  </p:ext>
                </p:extLst>
              </p:nvPr>
            </p:nvGraphicFramePr>
            <p:xfrm>
              <a:off x="4922753" y="3986822"/>
              <a:ext cx="3048000" cy="1714500"/>
            </p:xfrm>
            <a:graphic>
              <a:graphicData uri="http://schemas.microsoft.com/office/powerpoint/2016/slidezoom">
                <pslz:sldZm>
                  <pslz:sldZmObj sldId="294" cId="1740781358">
                    <pslz:zmPr id="{55BD3B98-A9FC-42D3-805A-1659AFBFB451}"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4" name="Vista general de diapositiva 13">
                <a:hlinkClick r:id="rId9" action="ppaction://hlinksldjump"/>
                <a:extLst>
                  <a:ext uri="{FF2B5EF4-FFF2-40B4-BE49-F238E27FC236}">
                    <a16:creationId xmlns:a16="http://schemas.microsoft.com/office/drawing/2014/main" id="{B1D6F845-CB15-41BF-8CBC-EFA8380BAB30}"/>
                  </a:ext>
                </a:extLst>
              </p:cNvPr>
              <p:cNvPicPr>
                <a:picLocks noGrp="1" noRot="1" noChangeAspect="1" noMove="1" noResize="1" noEditPoints="1" noAdjustHandles="1" noChangeArrowheads="1" noChangeShapeType="1"/>
              </p:cNvPicPr>
              <p:nvPr/>
            </p:nvPicPr>
            <p:blipFill>
              <a:blip r:embed="rId8"/>
              <a:stretch>
                <a:fillRect/>
              </a:stretch>
            </p:blipFill>
            <p:spPr>
              <a:xfrm>
                <a:off x="4922753" y="3986822"/>
                <a:ext cx="3048000" cy="1714500"/>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16" name="Vista general de sección 15">
                <a:extLst>
                  <a:ext uri="{FF2B5EF4-FFF2-40B4-BE49-F238E27FC236}">
                    <a16:creationId xmlns:a16="http://schemas.microsoft.com/office/drawing/2014/main" id="{CA077D51-F8C4-47FB-B977-9716FF58FAF8}"/>
                  </a:ext>
                </a:extLst>
              </p:cNvPr>
              <p:cNvGraphicFramePr>
                <a:graphicFrameLocks noChangeAspect="1"/>
              </p:cNvGraphicFramePr>
              <p:nvPr>
                <p:extLst>
                  <p:ext uri="{D42A27DB-BD31-4B8C-83A1-F6EECF244321}">
                    <p14:modId xmlns:p14="http://schemas.microsoft.com/office/powerpoint/2010/main" val="3858370913"/>
                  </p:ext>
                </p:extLst>
              </p:nvPr>
            </p:nvGraphicFramePr>
            <p:xfrm>
              <a:off x="8261562" y="3917283"/>
              <a:ext cx="3048000" cy="1714500"/>
            </p:xfrm>
            <a:graphic>
              <a:graphicData uri="http://schemas.microsoft.com/office/powerpoint/2016/sectionzoom">
                <psez:sectionZm>
                  <psez:sectionZmObj sectionId="{8CA21BE6-9C46-4946-B63C-A9907E8142B6}">
                    <psez:zmPr id="{D9555B98-41F2-49BC-BCB9-5E09F1777BBD}"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p:pic>
            <p:nvPicPr>
              <p:cNvPr id="16" name="Vista general de sección 15">
                <a:hlinkClick r:id="rId11" action="ppaction://hlinksldjump"/>
                <a:extLst>
                  <a:ext uri="{FF2B5EF4-FFF2-40B4-BE49-F238E27FC236}">
                    <a16:creationId xmlns:a16="http://schemas.microsoft.com/office/drawing/2014/main" id="{CA077D51-F8C4-47FB-B977-9716FF58FAF8}"/>
                  </a:ext>
                </a:extLst>
              </p:cNvPr>
              <p:cNvPicPr>
                <a:picLocks noGrp="1" noRot="1" noChangeAspect="1" noMove="1" noResize="1" noEditPoints="1" noAdjustHandles="1" noChangeArrowheads="1" noChangeShapeType="1"/>
              </p:cNvPicPr>
              <p:nvPr/>
            </p:nvPicPr>
            <p:blipFill>
              <a:blip r:embed="rId10"/>
              <a:stretch>
                <a:fillRect/>
              </a:stretch>
            </p:blipFill>
            <p:spPr>
              <a:xfrm>
                <a:off x="8261562" y="3917283"/>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328801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FF5-97EB-46C9-B017-3BE26356903D}"/>
              </a:ext>
            </a:extLst>
          </p:cNvPr>
          <p:cNvSpPr>
            <a:spLocks noGrp="1"/>
          </p:cNvSpPr>
          <p:nvPr>
            <p:ph type="title"/>
          </p:nvPr>
        </p:nvSpPr>
        <p:spPr/>
        <p:txBody>
          <a:bodyPr/>
          <a:lstStyle/>
          <a:p>
            <a:r>
              <a:rPr lang="es-GT" dirty="0"/>
              <a:t>PCA. Objetivo</a:t>
            </a:r>
          </a:p>
        </p:txBody>
      </p:sp>
      <p:sp>
        <p:nvSpPr>
          <p:cNvPr id="3" name="Content Placeholder 2">
            <a:extLst>
              <a:ext uri="{FF2B5EF4-FFF2-40B4-BE49-F238E27FC236}">
                <a16:creationId xmlns:a16="http://schemas.microsoft.com/office/drawing/2014/main" id="{DABFBDA7-13BC-4115-8FD2-F40D25B8F30C}"/>
              </a:ext>
            </a:extLst>
          </p:cNvPr>
          <p:cNvSpPr>
            <a:spLocks noGrp="1"/>
          </p:cNvSpPr>
          <p:nvPr>
            <p:ph idx="1"/>
          </p:nvPr>
        </p:nvSpPr>
        <p:spPr/>
        <p:txBody>
          <a:bodyPr/>
          <a:lstStyle/>
          <a:p>
            <a:r>
              <a:rPr lang="es-ES" dirty="0"/>
              <a:t>Dadas n observaciones de p variables, se analiza si es posible representar adecuadamente esta información con un número menor de variables construidas como combinaciones lineales de las originales.</a:t>
            </a:r>
            <a:endParaRPr lang="es-GT" dirty="0"/>
          </a:p>
        </p:txBody>
      </p:sp>
    </p:spTree>
    <p:extLst>
      <p:ext uri="{BB962C8B-B14F-4D97-AF65-F5344CB8AC3E}">
        <p14:creationId xmlns:p14="http://schemas.microsoft.com/office/powerpoint/2010/main" val="4238310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26FF-EF41-40F8-A8AB-CE18DA79CE25}"/>
              </a:ext>
            </a:extLst>
          </p:cNvPr>
          <p:cNvSpPr>
            <a:spLocks noGrp="1"/>
          </p:cNvSpPr>
          <p:nvPr>
            <p:ph type="title"/>
          </p:nvPr>
        </p:nvSpPr>
        <p:spPr/>
        <p:txBody>
          <a:bodyPr/>
          <a:lstStyle/>
          <a:p>
            <a:r>
              <a:rPr lang="es-GT" dirty="0"/>
              <a:t>PCA</a:t>
            </a:r>
          </a:p>
        </p:txBody>
      </p:sp>
      <p:sp>
        <p:nvSpPr>
          <p:cNvPr id="3" name="Content Placeholder 2">
            <a:extLst>
              <a:ext uri="{FF2B5EF4-FFF2-40B4-BE49-F238E27FC236}">
                <a16:creationId xmlns:a16="http://schemas.microsoft.com/office/drawing/2014/main" id="{4D49B7E7-4F31-408A-9CA3-4AE632810C79}"/>
              </a:ext>
            </a:extLst>
          </p:cNvPr>
          <p:cNvSpPr>
            <a:spLocks noGrp="1"/>
          </p:cNvSpPr>
          <p:nvPr>
            <p:ph idx="1"/>
          </p:nvPr>
        </p:nvSpPr>
        <p:spPr/>
        <p:txBody>
          <a:bodyPr/>
          <a:lstStyle/>
          <a:p>
            <a:r>
              <a:rPr lang="es-ES" dirty="0"/>
              <a:t>Como medida de la cantidad de información incorporada en una componente se utiliza su varianza.</a:t>
            </a:r>
          </a:p>
          <a:p>
            <a:pPr lvl="1"/>
            <a:r>
              <a:rPr lang="es-ES" i="1" dirty="0"/>
              <a:t>cuanto mayor sea su varianza mayor es la cantidad de información </a:t>
            </a:r>
            <a:r>
              <a:rPr lang="es-ES" dirty="0"/>
              <a:t>que lleva incorporada </a:t>
            </a:r>
            <a:r>
              <a:rPr lang="es-GT" dirty="0"/>
              <a:t>dicha componente.</a:t>
            </a:r>
          </a:p>
          <a:p>
            <a:r>
              <a:rPr lang="es-ES" dirty="0"/>
              <a:t>Se selecciona como primera componente aquella que tenga mayor varianza, mientras que la última componente es la de menor varianza.</a:t>
            </a:r>
            <a:endParaRPr lang="es-GT" dirty="0"/>
          </a:p>
        </p:txBody>
      </p:sp>
    </p:spTree>
    <p:extLst>
      <p:ext uri="{BB962C8B-B14F-4D97-AF65-F5344CB8AC3E}">
        <p14:creationId xmlns:p14="http://schemas.microsoft.com/office/powerpoint/2010/main" val="3532885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B104-46A5-490A-BCD9-30EDF1AA065D}"/>
              </a:ext>
            </a:extLst>
          </p:cNvPr>
          <p:cNvSpPr>
            <a:spLocks noGrp="1"/>
          </p:cNvSpPr>
          <p:nvPr>
            <p:ph type="title"/>
          </p:nvPr>
        </p:nvSpPr>
        <p:spPr/>
        <p:txBody>
          <a:bodyPr/>
          <a:lstStyle/>
          <a:p>
            <a:r>
              <a:rPr lang="es-GT" dirty="0"/>
              <a:t>PCA.</a:t>
            </a:r>
            <a:br>
              <a:rPr lang="es-GT" dirty="0"/>
            </a:br>
            <a:r>
              <a:rPr lang="es-GT" dirty="0"/>
              <a:t>Características</a:t>
            </a:r>
          </a:p>
        </p:txBody>
      </p:sp>
      <p:sp>
        <p:nvSpPr>
          <p:cNvPr id="3" name="Content Placeholder 2">
            <a:extLst>
              <a:ext uri="{FF2B5EF4-FFF2-40B4-BE49-F238E27FC236}">
                <a16:creationId xmlns:a16="http://schemas.microsoft.com/office/drawing/2014/main" id="{7DA5A208-5952-4724-85BC-9FCD8B87046E}"/>
              </a:ext>
            </a:extLst>
          </p:cNvPr>
          <p:cNvSpPr>
            <a:spLocks noGrp="1"/>
          </p:cNvSpPr>
          <p:nvPr>
            <p:ph idx="1"/>
          </p:nvPr>
        </p:nvSpPr>
        <p:spPr/>
        <p:txBody>
          <a:bodyPr/>
          <a:lstStyle/>
          <a:p>
            <a:r>
              <a:rPr lang="es-ES" dirty="0"/>
              <a:t>En general, la extracción de componentes principales se efectúa sobre variables </a:t>
            </a:r>
            <a:r>
              <a:rPr lang="es-ES" i="1" dirty="0"/>
              <a:t>tipificadas </a:t>
            </a:r>
            <a:r>
              <a:rPr lang="es-ES" dirty="0"/>
              <a:t>para evitar problemas derivados de la escala.</a:t>
            </a:r>
          </a:p>
          <a:p>
            <a:r>
              <a:rPr lang="es-ES" dirty="0"/>
              <a:t>Si </a:t>
            </a:r>
            <a:r>
              <a:rPr lang="es-ES" i="1" dirty="0"/>
              <a:t>p </a:t>
            </a:r>
            <a:r>
              <a:rPr lang="es-ES" dirty="0"/>
              <a:t>variables están tipificadas, la suma de las varianzas es </a:t>
            </a:r>
            <a:r>
              <a:rPr lang="es-ES" i="1" dirty="0"/>
              <a:t>p</a:t>
            </a:r>
            <a:r>
              <a:rPr lang="es-ES" dirty="0"/>
              <a:t>, ya que la varianza de una variable tipificada es por definición 1.</a:t>
            </a:r>
            <a:endParaRPr lang="es-GT" dirty="0"/>
          </a:p>
        </p:txBody>
      </p:sp>
    </p:spTree>
    <p:extLst>
      <p:ext uri="{BB962C8B-B14F-4D97-AF65-F5344CB8AC3E}">
        <p14:creationId xmlns:p14="http://schemas.microsoft.com/office/powerpoint/2010/main" val="2465824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149D5-4993-4565-B78A-1831E3F9D51B}"/>
              </a:ext>
            </a:extLst>
          </p:cNvPr>
          <p:cNvSpPr>
            <a:spLocks noGrp="1"/>
          </p:cNvSpPr>
          <p:nvPr>
            <p:ph type="title"/>
          </p:nvPr>
        </p:nvSpPr>
        <p:spPr/>
        <p:txBody>
          <a:bodyPr/>
          <a:lstStyle/>
          <a:p>
            <a:r>
              <a:rPr lang="es-GT" dirty="0"/>
              <a:t>PCA.</a:t>
            </a:r>
            <a:br>
              <a:rPr lang="es-GT" dirty="0"/>
            </a:br>
            <a:r>
              <a:rPr lang="es-GT" dirty="0"/>
              <a:t>Características</a:t>
            </a:r>
          </a:p>
        </p:txBody>
      </p:sp>
      <p:sp>
        <p:nvSpPr>
          <p:cNvPr id="3" name="Content Placeholder 2">
            <a:extLst>
              <a:ext uri="{FF2B5EF4-FFF2-40B4-BE49-F238E27FC236}">
                <a16:creationId xmlns:a16="http://schemas.microsoft.com/office/drawing/2014/main" id="{E03FE6AE-1F3D-4B47-8134-68B800674564}"/>
              </a:ext>
            </a:extLst>
          </p:cNvPr>
          <p:cNvSpPr>
            <a:spLocks noGrp="1"/>
          </p:cNvSpPr>
          <p:nvPr>
            <p:ph idx="1"/>
          </p:nvPr>
        </p:nvSpPr>
        <p:spPr/>
        <p:txBody>
          <a:bodyPr>
            <a:normAutofit/>
          </a:bodyPr>
          <a:lstStyle/>
          <a:p>
            <a:r>
              <a:rPr lang="es-ES" dirty="0"/>
              <a:t>El nuevo conjunto de variables que se obtiene por el método de componentes principales es igual en número al de las variables originales. </a:t>
            </a:r>
          </a:p>
          <a:p>
            <a:r>
              <a:rPr lang="es-ES" dirty="0"/>
              <a:t>La suma de sus varianzas es igual a la suma de las varianzas de las variables originales.</a:t>
            </a:r>
          </a:p>
        </p:txBody>
      </p:sp>
    </p:spTree>
    <p:extLst>
      <p:ext uri="{BB962C8B-B14F-4D97-AF65-F5344CB8AC3E}">
        <p14:creationId xmlns:p14="http://schemas.microsoft.com/office/powerpoint/2010/main" val="1903885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149D5-4993-4565-B78A-1831E3F9D51B}"/>
              </a:ext>
            </a:extLst>
          </p:cNvPr>
          <p:cNvSpPr>
            <a:spLocks noGrp="1"/>
          </p:cNvSpPr>
          <p:nvPr>
            <p:ph type="title"/>
          </p:nvPr>
        </p:nvSpPr>
        <p:spPr/>
        <p:txBody>
          <a:bodyPr/>
          <a:lstStyle/>
          <a:p>
            <a:r>
              <a:rPr lang="es-GT" dirty="0"/>
              <a:t>PCA.</a:t>
            </a:r>
            <a:br>
              <a:rPr lang="es-GT" dirty="0"/>
            </a:br>
            <a:r>
              <a:rPr lang="es-GT" dirty="0"/>
              <a:t>Características</a:t>
            </a:r>
          </a:p>
        </p:txBody>
      </p:sp>
      <p:sp>
        <p:nvSpPr>
          <p:cNvPr id="3" name="Content Placeholder 2">
            <a:extLst>
              <a:ext uri="{FF2B5EF4-FFF2-40B4-BE49-F238E27FC236}">
                <a16:creationId xmlns:a16="http://schemas.microsoft.com/office/drawing/2014/main" id="{E03FE6AE-1F3D-4B47-8134-68B800674564}"/>
              </a:ext>
            </a:extLst>
          </p:cNvPr>
          <p:cNvSpPr>
            <a:spLocks noGrp="1"/>
          </p:cNvSpPr>
          <p:nvPr>
            <p:ph idx="1"/>
          </p:nvPr>
        </p:nvSpPr>
        <p:spPr/>
        <p:txBody>
          <a:bodyPr>
            <a:normAutofit/>
          </a:bodyPr>
          <a:lstStyle/>
          <a:p>
            <a:r>
              <a:rPr lang="es-ES" dirty="0"/>
              <a:t>La diferencia entre ambos conjuntos de variables estriba en que las componentes principales se calculan de forma que estén </a:t>
            </a:r>
            <a:r>
              <a:rPr lang="es-ES" b="1" dirty="0" err="1">
                <a:solidFill>
                  <a:schemeClr val="accent5">
                    <a:lumMod val="75000"/>
                  </a:schemeClr>
                </a:solidFill>
              </a:rPr>
              <a:t>incorrelacionadas</a:t>
            </a:r>
            <a:r>
              <a:rPr lang="es-ES" dirty="0"/>
              <a:t> entre sí. </a:t>
            </a:r>
          </a:p>
          <a:p>
            <a:endParaRPr lang="es-ES" dirty="0"/>
          </a:p>
          <a:p>
            <a:r>
              <a:rPr lang="es-ES" dirty="0"/>
              <a:t>Cuando las variables originales están muy correlacionadas entre sí, la mayor parte de su variabilidad se puede explicar con muy pocas componentes.</a:t>
            </a:r>
            <a:endParaRPr lang="es-GT" dirty="0"/>
          </a:p>
        </p:txBody>
      </p:sp>
    </p:spTree>
    <p:extLst>
      <p:ext uri="{BB962C8B-B14F-4D97-AF65-F5344CB8AC3E}">
        <p14:creationId xmlns:p14="http://schemas.microsoft.com/office/powerpoint/2010/main" val="1426382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82DE-5C20-4199-B7EA-E3C8C5290878}"/>
              </a:ext>
            </a:extLst>
          </p:cNvPr>
          <p:cNvSpPr>
            <a:spLocks noGrp="1"/>
          </p:cNvSpPr>
          <p:nvPr>
            <p:ph type="title"/>
          </p:nvPr>
        </p:nvSpPr>
        <p:spPr/>
        <p:txBody>
          <a:bodyPr/>
          <a:lstStyle/>
          <a:p>
            <a:r>
              <a:rPr lang="es-GT" dirty="0"/>
              <a:t>PCA.</a:t>
            </a:r>
            <a:br>
              <a:rPr lang="es-GT" dirty="0"/>
            </a:br>
            <a:r>
              <a:rPr lang="es-GT" dirty="0"/>
              <a:t>Características</a:t>
            </a:r>
          </a:p>
        </p:txBody>
      </p:sp>
      <p:sp>
        <p:nvSpPr>
          <p:cNvPr id="3" name="Content Placeholder 2">
            <a:extLst>
              <a:ext uri="{FF2B5EF4-FFF2-40B4-BE49-F238E27FC236}">
                <a16:creationId xmlns:a16="http://schemas.microsoft.com/office/drawing/2014/main" id="{483F6AFB-E5C9-4B33-81EB-6A9380E41124}"/>
              </a:ext>
            </a:extLst>
          </p:cNvPr>
          <p:cNvSpPr>
            <a:spLocks noGrp="1"/>
          </p:cNvSpPr>
          <p:nvPr>
            <p:ph idx="1"/>
          </p:nvPr>
        </p:nvSpPr>
        <p:spPr/>
        <p:txBody>
          <a:bodyPr/>
          <a:lstStyle/>
          <a:p>
            <a:r>
              <a:rPr lang="es-ES" dirty="0"/>
              <a:t>Las componentes principales se expresan como una combinación lineal de las variables originales. </a:t>
            </a:r>
          </a:p>
          <a:p>
            <a:r>
              <a:rPr lang="es-ES" dirty="0"/>
              <a:t>Es considerado como un </a:t>
            </a:r>
            <a:r>
              <a:rPr lang="es-ES" i="1" dirty="0"/>
              <a:t>método de reducción</a:t>
            </a:r>
            <a:r>
              <a:rPr lang="es-ES" dirty="0"/>
              <a:t>, porque permite </a:t>
            </a:r>
            <a:r>
              <a:rPr lang="es-ES" i="1" dirty="0"/>
              <a:t>reducir </a:t>
            </a:r>
            <a:r>
              <a:rPr lang="es-ES" dirty="0"/>
              <a:t>la dimensión del número de variables originales que se han considerado en el análisis.</a:t>
            </a:r>
            <a:endParaRPr lang="es-GT" dirty="0"/>
          </a:p>
        </p:txBody>
      </p:sp>
    </p:spTree>
    <p:extLst>
      <p:ext uri="{BB962C8B-B14F-4D97-AF65-F5344CB8AC3E}">
        <p14:creationId xmlns:p14="http://schemas.microsoft.com/office/powerpoint/2010/main" val="2958154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DA99-8D56-4265-B99E-1C9C57530397}"/>
              </a:ext>
            </a:extLst>
          </p:cNvPr>
          <p:cNvSpPr>
            <a:spLocks noGrp="1"/>
          </p:cNvSpPr>
          <p:nvPr>
            <p:ph type="title"/>
          </p:nvPr>
        </p:nvSpPr>
        <p:spPr/>
        <p:txBody>
          <a:bodyPr/>
          <a:lstStyle/>
          <a:p>
            <a:r>
              <a:rPr lang="es-GT"/>
              <a:t>PCA</a:t>
            </a:r>
            <a:endParaRPr lang="es-GT" dirty="0"/>
          </a:p>
        </p:txBody>
      </p:sp>
      <p:sp>
        <p:nvSpPr>
          <p:cNvPr id="3" name="Content Placeholder 2">
            <a:extLst>
              <a:ext uri="{FF2B5EF4-FFF2-40B4-BE49-F238E27FC236}">
                <a16:creationId xmlns:a16="http://schemas.microsoft.com/office/drawing/2014/main" id="{24EDBE54-BD12-4D9B-82E3-E84D9DBE4567}"/>
              </a:ext>
            </a:extLst>
          </p:cNvPr>
          <p:cNvSpPr>
            <a:spLocks noGrp="1"/>
          </p:cNvSpPr>
          <p:nvPr>
            <p:ph idx="1"/>
          </p:nvPr>
        </p:nvSpPr>
        <p:spPr/>
        <p:txBody>
          <a:bodyPr/>
          <a:lstStyle/>
          <a:p>
            <a:r>
              <a:rPr lang="es-ES" dirty="0"/>
              <a:t>Si las variables originales x1, . . . , </a:t>
            </a:r>
            <a:r>
              <a:rPr lang="es-ES" dirty="0" err="1"/>
              <a:t>xp</a:t>
            </a:r>
            <a:r>
              <a:rPr lang="es-ES" dirty="0"/>
              <a:t> están </a:t>
            </a:r>
            <a:r>
              <a:rPr lang="es-ES" b="1" dirty="0" err="1">
                <a:solidFill>
                  <a:schemeClr val="accent5">
                    <a:lumMod val="75000"/>
                  </a:schemeClr>
                </a:solidFill>
              </a:rPr>
              <a:t>incorrelacionadas</a:t>
            </a:r>
            <a:r>
              <a:rPr lang="es-ES" dirty="0"/>
              <a:t>, entonces carece de sentido calcular </a:t>
            </a:r>
            <a:r>
              <a:rPr lang="es-GT" dirty="0"/>
              <a:t>componentes principales.</a:t>
            </a:r>
          </a:p>
          <a:p>
            <a:r>
              <a:rPr lang="es-ES" dirty="0"/>
              <a:t>Si se hiciera, se obtendrían las mismas variables pero reordenadas de mayor a menor varianza. Para saber si x1, . . . , </a:t>
            </a:r>
            <a:r>
              <a:rPr lang="es-ES" dirty="0" err="1"/>
              <a:t>xp</a:t>
            </a:r>
            <a:r>
              <a:rPr lang="es-ES" dirty="0"/>
              <a:t> están correlacionadas, se puede calcular la matriz de correlaciones aplicándose posteriormente el test de esfericidad </a:t>
            </a:r>
            <a:r>
              <a:rPr lang="es-GT" dirty="0"/>
              <a:t>de </a:t>
            </a:r>
            <a:r>
              <a:rPr lang="es-GT" dirty="0" err="1"/>
              <a:t>Barlett</a:t>
            </a:r>
            <a:r>
              <a:rPr lang="es-GT" dirty="0"/>
              <a:t>.</a:t>
            </a:r>
          </a:p>
        </p:txBody>
      </p:sp>
    </p:spTree>
    <p:extLst>
      <p:ext uri="{BB962C8B-B14F-4D97-AF65-F5344CB8AC3E}">
        <p14:creationId xmlns:p14="http://schemas.microsoft.com/office/powerpoint/2010/main" val="1513759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ADE3-7395-4A5A-ACC5-3F6E92A7C2D1}"/>
              </a:ext>
            </a:extLst>
          </p:cNvPr>
          <p:cNvSpPr>
            <a:spLocks noGrp="1"/>
          </p:cNvSpPr>
          <p:nvPr>
            <p:ph type="title"/>
          </p:nvPr>
        </p:nvSpPr>
        <p:spPr/>
        <p:txBody>
          <a:bodyPr/>
          <a:lstStyle/>
          <a:p>
            <a:r>
              <a:rPr lang="es-GT" dirty="0"/>
              <a:t>PCA. </a:t>
            </a:r>
            <a:br>
              <a:rPr lang="es-GT" dirty="0"/>
            </a:br>
            <a:r>
              <a:rPr lang="es-GT" dirty="0"/>
              <a:t>Análisis Factorial</a:t>
            </a:r>
          </a:p>
        </p:txBody>
      </p:sp>
      <p:sp>
        <p:nvSpPr>
          <p:cNvPr id="3" name="Content Placeholder 2">
            <a:extLst>
              <a:ext uri="{FF2B5EF4-FFF2-40B4-BE49-F238E27FC236}">
                <a16:creationId xmlns:a16="http://schemas.microsoft.com/office/drawing/2014/main" id="{A58F5959-D98D-4F9B-8EF3-8201D14D38C1}"/>
              </a:ext>
            </a:extLst>
          </p:cNvPr>
          <p:cNvSpPr>
            <a:spLocks noGrp="1"/>
          </p:cNvSpPr>
          <p:nvPr>
            <p:ph idx="1"/>
          </p:nvPr>
        </p:nvSpPr>
        <p:spPr/>
        <p:txBody>
          <a:bodyPr>
            <a:normAutofit lnSpcReduction="10000"/>
          </a:bodyPr>
          <a:lstStyle/>
          <a:p>
            <a:r>
              <a:rPr lang="es-ES" dirty="0"/>
              <a:t>La medida de la adecuación muestral de </a:t>
            </a:r>
            <a:r>
              <a:rPr lang="es-ES" b="1" dirty="0"/>
              <a:t>Kaiser-Meyer-</a:t>
            </a:r>
            <a:r>
              <a:rPr lang="es-ES" b="1" dirty="0" err="1"/>
              <a:t>Olkin</a:t>
            </a:r>
            <a:r>
              <a:rPr lang="es-ES" b="1" dirty="0"/>
              <a:t> </a:t>
            </a:r>
            <a:r>
              <a:rPr lang="es-ES" dirty="0"/>
              <a:t>(</a:t>
            </a:r>
            <a:r>
              <a:rPr lang="es-ES" b="1" i="1" dirty="0"/>
              <a:t>Coeficiente KMO</a:t>
            </a:r>
            <a:r>
              <a:rPr lang="es-ES" dirty="0"/>
              <a:t>) contrasta si las correlaciones parciales entre las variables son pequeñas, toma valores entre 0 y 1, e indica que el análisis factorial es tanto más adecuado cuanto mayor sea su valor. Así, Kaiser propuso en 1974 el siguiente criterio para decidir sobre la adecuación del análisis factorial de un conjunto de datos:</a:t>
            </a:r>
          </a:p>
          <a:p>
            <a:r>
              <a:rPr lang="es-ES" dirty="0">
                <a:solidFill>
                  <a:schemeClr val="accent5">
                    <a:lumMod val="75000"/>
                  </a:schemeClr>
                </a:solidFill>
              </a:rPr>
              <a:t>0,9 </a:t>
            </a:r>
            <a:r>
              <a:rPr lang="es-ES" dirty="0">
                <a:solidFill>
                  <a:schemeClr val="accent5">
                    <a:lumMod val="75000"/>
                  </a:schemeClr>
                </a:solidFill>
                <a:latin typeface="Cambria Math" panose="02040503050406030204" pitchFamily="18" charset="0"/>
                <a:ea typeface="Cambria Math" panose="02040503050406030204" pitchFamily="18" charset="0"/>
              </a:rPr>
              <a:t>≤</a:t>
            </a:r>
            <a:r>
              <a:rPr lang="es-ES" dirty="0">
                <a:solidFill>
                  <a:schemeClr val="accent5">
                    <a:lumMod val="75000"/>
                  </a:schemeClr>
                </a:solidFill>
              </a:rPr>
              <a:t> KMO </a:t>
            </a:r>
            <a:r>
              <a:rPr lang="es-ES" dirty="0">
                <a:solidFill>
                  <a:schemeClr val="accent5">
                    <a:lumMod val="75000"/>
                  </a:schemeClr>
                </a:solidFill>
                <a:latin typeface="Cambria Math" panose="02040503050406030204" pitchFamily="18" charset="0"/>
                <a:ea typeface="Cambria Math" panose="02040503050406030204" pitchFamily="18" charset="0"/>
              </a:rPr>
              <a:t>≤</a:t>
            </a:r>
            <a:r>
              <a:rPr lang="es-ES" dirty="0">
                <a:solidFill>
                  <a:schemeClr val="accent5">
                    <a:lumMod val="75000"/>
                  </a:schemeClr>
                </a:solidFill>
              </a:rPr>
              <a:t> 1,0</a:t>
            </a:r>
            <a:r>
              <a:rPr lang="es-ES" dirty="0"/>
              <a:t> Excelente adecuación muestral</a:t>
            </a:r>
          </a:p>
          <a:p>
            <a:r>
              <a:rPr lang="es-ES" dirty="0">
                <a:solidFill>
                  <a:schemeClr val="accent5">
                    <a:lumMod val="75000"/>
                  </a:schemeClr>
                </a:solidFill>
              </a:rPr>
              <a:t>0,8 </a:t>
            </a:r>
            <a:r>
              <a:rPr lang="es-ES" dirty="0">
                <a:solidFill>
                  <a:schemeClr val="accent5">
                    <a:lumMod val="75000"/>
                  </a:schemeClr>
                </a:solidFill>
                <a:latin typeface="Cambria Math" panose="02040503050406030204" pitchFamily="18" charset="0"/>
                <a:ea typeface="Cambria Math" panose="02040503050406030204" pitchFamily="18" charset="0"/>
              </a:rPr>
              <a:t>≤  </a:t>
            </a:r>
            <a:r>
              <a:rPr lang="es-ES" dirty="0">
                <a:solidFill>
                  <a:schemeClr val="accent5">
                    <a:lumMod val="75000"/>
                  </a:schemeClr>
                </a:solidFill>
              </a:rPr>
              <a:t>KMO </a:t>
            </a:r>
            <a:r>
              <a:rPr lang="es-ES" dirty="0">
                <a:solidFill>
                  <a:schemeClr val="accent5">
                    <a:lumMod val="75000"/>
                  </a:schemeClr>
                </a:solidFill>
                <a:latin typeface="Cambria Math" panose="02040503050406030204" pitchFamily="18" charset="0"/>
                <a:ea typeface="Cambria Math" panose="02040503050406030204" pitchFamily="18" charset="0"/>
              </a:rPr>
              <a:t>≤</a:t>
            </a:r>
            <a:r>
              <a:rPr lang="es-ES" dirty="0">
                <a:solidFill>
                  <a:schemeClr val="accent5">
                    <a:lumMod val="75000"/>
                  </a:schemeClr>
                </a:solidFill>
              </a:rPr>
              <a:t> 0,9 </a:t>
            </a:r>
            <a:r>
              <a:rPr lang="es-ES" dirty="0"/>
              <a:t>Buena adecuación muestral</a:t>
            </a:r>
          </a:p>
          <a:p>
            <a:r>
              <a:rPr lang="es-ES" dirty="0">
                <a:solidFill>
                  <a:schemeClr val="accent5">
                    <a:lumMod val="75000"/>
                  </a:schemeClr>
                </a:solidFill>
              </a:rPr>
              <a:t>0,7 </a:t>
            </a:r>
            <a:r>
              <a:rPr lang="es-ES" dirty="0">
                <a:solidFill>
                  <a:schemeClr val="accent5">
                    <a:lumMod val="75000"/>
                  </a:schemeClr>
                </a:solidFill>
                <a:latin typeface="Cambria Math" panose="02040503050406030204" pitchFamily="18" charset="0"/>
                <a:ea typeface="Cambria Math" panose="02040503050406030204" pitchFamily="18" charset="0"/>
              </a:rPr>
              <a:t>≤</a:t>
            </a:r>
            <a:r>
              <a:rPr lang="es-ES" dirty="0">
                <a:solidFill>
                  <a:schemeClr val="accent5">
                    <a:lumMod val="75000"/>
                  </a:schemeClr>
                </a:solidFill>
              </a:rPr>
              <a:t> KMO </a:t>
            </a:r>
            <a:r>
              <a:rPr lang="es-ES" dirty="0">
                <a:solidFill>
                  <a:schemeClr val="accent5">
                    <a:lumMod val="75000"/>
                  </a:schemeClr>
                </a:solidFill>
                <a:latin typeface="Cambria Math" panose="02040503050406030204" pitchFamily="18" charset="0"/>
                <a:ea typeface="Cambria Math" panose="02040503050406030204" pitchFamily="18" charset="0"/>
              </a:rPr>
              <a:t>≤</a:t>
            </a:r>
            <a:r>
              <a:rPr lang="es-ES" dirty="0">
                <a:solidFill>
                  <a:schemeClr val="accent5">
                    <a:lumMod val="75000"/>
                  </a:schemeClr>
                </a:solidFill>
              </a:rPr>
              <a:t> 0,8 </a:t>
            </a:r>
            <a:r>
              <a:rPr lang="es-ES" dirty="0"/>
              <a:t>Aceptable adecuación muestral</a:t>
            </a:r>
          </a:p>
          <a:p>
            <a:r>
              <a:rPr lang="es-ES" dirty="0">
                <a:solidFill>
                  <a:schemeClr val="accent5">
                    <a:lumMod val="75000"/>
                  </a:schemeClr>
                </a:solidFill>
              </a:rPr>
              <a:t>0,6 </a:t>
            </a:r>
            <a:r>
              <a:rPr lang="es-ES" dirty="0">
                <a:solidFill>
                  <a:schemeClr val="accent5">
                    <a:lumMod val="75000"/>
                  </a:schemeClr>
                </a:solidFill>
                <a:latin typeface="Cambria Math" panose="02040503050406030204" pitchFamily="18" charset="0"/>
                <a:ea typeface="Cambria Math" panose="02040503050406030204" pitchFamily="18" charset="0"/>
              </a:rPr>
              <a:t>≤ </a:t>
            </a:r>
            <a:r>
              <a:rPr lang="es-ES" dirty="0">
                <a:solidFill>
                  <a:schemeClr val="accent5">
                    <a:lumMod val="75000"/>
                  </a:schemeClr>
                </a:solidFill>
              </a:rPr>
              <a:t>KMO </a:t>
            </a:r>
            <a:r>
              <a:rPr lang="es-ES" dirty="0">
                <a:solidFill>
                  <a:schemeClr val="accent5">
                    <a:lumMod val="75000"/>
                  </a:schemeClr>
                </a:solidFill>
                <a:latin typeface="Cambria Math" panose="02040503050406030204" pitchFamily="18" charset="0"/>
                <a:ea typeface="Cambria Math" panose="02040503050406030204" pitchFamily="18" charset="0"/>
              </a:rPr>
              <a:t>≤ </a:t>
            </a:r>
            <a:r>
              <a:rPr lang="es-ES" dirty="0">
                <a:solidFill>
                  <a:schemeClr val="accent5">
                    <a:lumMod val="75000"/>
                  </a:schemeClr>
                </a:solidFill>
              </a:rPr>
              <a:t>0,7 </a:t>
            </a:r>
            <a:r>
              <a:rPr lang="es-ES" dirty="0"/>
              <a:t>Regular adecuación muestral</a:t>
            </a:r>
          </a:p>
          <a:p>
            <a:r>
              <a:rPr lang="es-ES" dirty="0">
                <a:solidFill>
                  <a:schemeClr val="accent5">
                    <a:lumMod val="75000"/>
                  </a:schemeClr>
                </a:solidFill>
              </a:rPr>
              <a:t>0,5 </a:t>
            </a:r>
            <a:r>
              <a:rPr lang="es-ES" dirty="0">
                <a:solidFill>
                  <a:schemeClr val="accent5">
                    <a:lumMod val="75000"/>
                  </a:schemeClr>
                </a:solidFill>
                <a:latin typeface="Cambria Math" panose="02040503050406030204" pitchFamily="18" charset="0"/>
                <a:ea typeface="Cambria Math" panose="02040503050406030204" pitchFamily="18" charset="0"/>
              </a:rPr>
              <a:t>≤ </a:t>
            </a:r>
            <a:r>
              <a:rPr lang="es-ES" dirty="0">
                <a:solidFill>
                  <a:schemeClr val="accent5">
                    <a:lumMod val="75000"/>
                  </a:schemeClr>
                </a:solidFill>
              </a:rPr>
              <a:t>KMO </a:t>
            </a:r>
            <a:r>
              <a:rPr lang="es-ES" dirty="0">
                <a:solidFill>
                  <a:schemeClr val="accent5">
                    <a:lumMod val="75000"/>
                  </a:schemeClr>
                </a:solidFill>
                <a:latin typeface="Cambria Math" panose="02040503050406030204" pitchFamily="18" charset="0"/>
                <a:ea typeface="Cambria Math" panose="02040503050406030204" pitchFamily="18" charset="0"/>
              </a:rPr>
              <a:t>≤ </a:t>
            </a:r>
            <a:r>
              <a:rPr lang="es-ES" dirty="0">
                <a:solidFill>
                  <a:schemeClr val="accent5">
                    <a:lumMod val="75000"/>
                  </a:schemeClr>
                </a:solidFill>
              </a:rPr>
              <a:t>0,6 </a:t>
            </a:r>
            <a:r>
              <a:rPr lang="es-ES" dirty="0"/>
              <a:t>Mala adecuación muestral</a:t>
            </a:r>
          </a:p>
          <a:p>
            <a:r>
              <a:rPr lang="es-GT" dirty="0">
                <a:solidFill>
                  <a:schemeClr val="accent5">
                    <a:lumMod val="75000"/>
                  </a:schemeClr>
                </a:solidFill>
              </a:rPr>
              <a:t>0,0 </a:t>
            </a:r>
            <a:r>
              <a:rPr lang="es-ES" dirty="0">
                <a:solidFill>
                  <a:schemeClr val="accent5">
                    <a:lumMod val="75000"/>
                  </a:schemeClr>
                </a:solidFill>
                <a:latin typeface="Cambria Math" panose="02040503050406030204" pitchFamily="18" charset="0"/>
                <a:ea typeface="Cambria Math" panose="02040503050406030204" pitchFamily="18" charset="0"/>
              </a:rPr>
              <a:t>≤ </a:t>
            </a:r>
            <a:r>
              <a:rPr lang="es-GT" dirty="0">
                <a:solidFill>
                  <a:schemeClr val="accent5">
                    <a:lumMod val="75000"/>
                  </a:schemeClr>
                </a:solidFill>
              </a:rPr>
              <a:t>KM</a:t>
            </a:r>
            <a:r>
              <a:rPr lang="es-ES" dirty="0">
                <a:solidFill>
                  <a:schemeClr val="accent5">
                    <a:lumMod val="75000"/>
                  </a:schemeClr>
                </a:solidFill>
              </a:rPr>
              <a:t>O </a:t>
            </a:r>
            <a:r>
              <a:rPr lang="es-ES" dirty="0">
                <a:solidFill>
                  <a:schemeClr val="accent5">
                    <a:lumMod val="75000"/>
                  </a:schemeClr>
                </a:solidFill>
                <a:latin typeface="Cambria Math" panose="02040503050406030204" pitchFamily="18" charset="0"/>
                <a:ea typeface="Cambria Math" panose="02040503050406030204" pitchFamily="18" charset="0"/>
              </a:rPr>
              <a:t>≤</a:t>
            </a:r>
            <a:r>
              <a:rPr lang="es-ES" dirty="0">
                <a:solidFill>
                  <a:schemeClr val="accent5">
                    <a:lumMod val="75000"/>
                  </a:schemeClr>
                </a:solidFill>
              </a:rPr>
              <a:t> 0,5  </a:t>
            </a:r>
            <a:r>
              <a:rPr lang="es-ES" dirty="0"/>
              <a:t>Adecuación muestral inaceptable</a:t>
            </a:r>
            <a:endParaRPr lang="es-GT" dirty="0"/>
          </a:p>
        </p:txBody>
      </p:sp>
    </p:spTree>
    <p:extLst>
      <p:ext uri="{BB962C8B-B14F-4D97-AF65-F5344CB8AC3E}">
        <p14:creationId xmlns:p14="http://schemas.microsoft.com/office/powerpoint/2010/main" val="1364992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ADE3-7395-4A5A-ACC5-3F6E92A7C2D1}"/>
              </a:ext>
            </a:extLst>
          </p:cNvPr>
          <p:cNvSpPr>
            <a:spLocks noGrp="1"/>
          </p:cNvSpPr>
          <p:nvPr>
            <p:ph type="title"/>
          </p:nvPr>
        </p:nvSpPr>
        <p:spPr/>
        <p:txBody>
          <a:bodyPr/>
          <a:lstStyle/>
          <a:p>
            <a:r>
              <a:rPr lang="es-GT" dirty="0"/>
              <a:t>PCA. </a:t>
            </a:r>
            <a:br>
              <a:rPr lang="es-GT" dirty="0"/>
            </a:br>
            <a:r>
              <a:rPr lang="es-GT" dirty="0"/>
              <a:t>Análisis Factorial</a:t>
            </a:r>
          </a:p>
        </p:txBody>
      </p:sp>
      <p:sp>
        <p:nvSpPr>
          <p:cNvPr id="3" name="Content Placeholder 2">
            <a:extLst>
              <a:ext uri="{FF2B5EF4-FFF2-40B4-BE49-F238E27FC236}">
                <a16:creationId xmlns:a16="http://schemas.microsoft.com/office/drawing/2014/main" id="{A58F5959-D98D-4F9B-8EF3-8201D14D38C1}"/>
              </a:ext>
            </a:extLst>
          </p:cNvPr>
          <p:cNvSpPr>
            <a:spLocks noGrp="1"/>
          </p:cNvSpPr>
          <p:nvPr>
            <p:ph idx="1"/>
          </p:nvPr>
        </p:nvSpPr>
        <p:spPr/>
        <p:txBody>
          <a:bodyPr>
            <a:normAutofit/>
          </a:bodyPr>
          <a:lstStyle/>
          <a:p>
            <a:r>
              <a:rPr lang="es-ES" dirty="0"/>
              <a:t>La </a:t>
            </a:r>
            <a:r>
              <a:rPr lang="es-ES" b="1" i="1" dirty="0"/>
              <a:t>Prueba de esfericidad de Bartlett </a:t>
            </a:r>
            <a:r>
              <a:rPr lang="es-ES" dirty="0"/>
              <a:t>contrasta si la matriz de correlaciones es una matriz identidad, lo cual indicaría que el modelo factorial es inadecuado.</a:t>
            </a:r>
          </a:p>
          <a:p>
            <a:r>
              <a:rPr lang="es-ES" dirty="0"/>
              <a:t>El </a:t>
            </a:r>
            <a:r>
              <a:rPr lang="es-ES" b="1" i="1" dirty="0"/>
              <a:t>estadístico de Bartlett </a:t>
            </a:r>
            <a:r>
              <a:rPr lang="es-ES" dirty="0"/>
              <a:t>se obtiene a partir de una transformación X</a:t>
            </a:r>
            <a:r>
              <a:rPr lang="es-ES" baseline="30000" dirty="0"/>
              <a:t>2</a:t>
            </a:r>
            <a:r>
              <a:rPr lang="es-ES" dirty="0"/>
              <a:t> del determinante de la matriz de correlaciones y cuanto mayor sea, y por tanto menor el nivel de significación, más improbable es que la matriz sea una matriz identidad y más adecuado </a:t>
            </a:r>
            <a:r>
              <a:rPr lang="es-GT" dirty="0"/>
              <a:t>resulta el análisis factorial</a:t>
            </a:r>
          </a:p>
        </p:txBody>
      </p:sp>
      <p:sp>
        <p:nvSpPr>
          <p:cNvPr id="4" name="TextBox 3">
            <a:extLst>
              <a:ext uri="{FF2B5EF4-FFF2-40B4-BE49-F238E27FC236}">
                <a16:creationId xmlns:a16="http://schemas.microsoft.com/office/drawing/2014/main" id="{19C8C65A-2D2D-44D5-B5C5-D43682D177FF}"/>
              </a:ext>
            </a:extLst>
          </p:cNvPr>
          <p:cNvSpPr txBox="1"/>
          <p:nvPr/>
        </p:nvSpPr>
        <p:spPr>
          <a:xfrm flipH="1">
            <a:off x="9664831" y="126609"/>
            <a:ext cx="2527169" cy="830997"/>
          </a:xfrm>
          <a:prstGeom prst="rect">
            <a:avLst/>
          </a:prstGeom>
          <a:noFill/>
        </p:spPr>
        <p:txBody>
          <a:bodyPr wrap="square" rtlCol="0">
            <a:spAutoFit/>
          </a:bodyPr>
          <a:lstStyle/>
          <a:p>
            <a:r>
              <a:rPr lang="es-GT" sz="2400" b="1" dirty="0">
                <a:solidFill>
                  <a:schemeClr val="accent4"/>
                </a:solidFill>
              </a:rPr>
              <a:t>R:</a:t>
            </a:r>
            <a:r>
              <a:rPr lang="es-GT" sz="2400" dirty="0"/>
              <a:t> Paquete </a:t>
            </a:r>
            <a:r>
              <a:rPr lang="es-GT" sz="2400" b="1" dirty="0">
                <a:solidFill>
                  <a:schemeClr val="accent6"/>
                </a:solidFill>
              </a:rPr>
              <a:t>“</a:t>
            </a:r>
            <a:r>
              <a:rPr lang="es-GT" sz="2400" b="1" dirty="0" err="1">
                <a:solidFill>
                  <a:schemeClr val="accent6"/>
                </a:solidFill>
              </a:rPr>
              <a:t>rela</a:t>
            </a:r>
            <a:r>
              <a:rPr lang="es-GT" sz="2400" b="1" dirty="0">
                <a:solidFill>
                  <a:schemeClr val="accent6"/>
                </a:solidFill>
              </a:rPr>
              <a:t>”</a:t>
            </a:r>
          </a:p>
          <a:p>
            <a:r>
              <a:rPr lang="es-GT" sz="2400" b="1" dirty="0">
                <a:solidFill>
                  <a:schemeClr val="accent2"/>
                </a:solidFill>
              </a:rPr>
              <a:t>Función:</a:t>
            </a:r>
            <a:r>
              <a:rPr lang="es-GT" sz="2400" b="1" dirty="0">
                <a:solidFill>
                  <a:schemeClr val="accent6"/>
                </a:solidFill>
              </a:rPr>
              <a:t> </a:t>
            </a:r>
            <a:r>
              <a:rPr lang="es-GT" sz="2400" b="1" dirty="0" err="1">
                <a:solidFill>
                  <a:schemeClr val="accent6"/>
                </a:solidFill>
              </a:rPr>
              <a:t>paf</a:t>
            </a:r>
            <a:endParaRPr lang="es-GT" sz="2400" b="1" dirty="0">
              <a:solidFill>
                <a:schemeClr val="accent6"/>
              </a:solidFill>
            </a:endParaRPr>
          </a:p>
        </p:txBody>
      </p:sp>
      <p:sp>
        <p:nvSpPr>
          <p:cNvPr id="5" name="Rectangle 1">
            <a:extLst>
              <a:ext uri="{FF2B5EF4-FFF2-40B4-BE49-F238E27FC236}">
                <a16:creationId xmlns:a16="http://schemas.microsoft.com/office/drawing/2014/main" id="{930215F2-CD18-4D79-A5BA-4EEF3B2BB047}"/>
              </a:ext>
            </a:extLst>
          </p:cNvPr>
          <p:cNvSpPr>
            <a:spLocks noChangeArrowheads="1"/>
          </p:cNvSpPr>
          <p:nvPr/>
        </p:nvSpPr>
        <p:spPr bwMode="auto">
          <a:xfrm>
            <a:off x="7922343" y="5935327"/>
            <a:ext cx="4269657" cy="82840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2000" b="1" i="0" u="none" strike="noStrike" cap="none" normalizeH="0" baseline="0" dirty="0" err="1">
                <a:ln>
                  <a:noFill/>
                </a:ln>
                <a:solidFill>
                  <a:srgbClr val="990000"/>
                </a:solidFill>
                <a:effectLst/>
                <a:latin typeface="Courier New" panose="02070309020205020404" pitchFamily="49" charset="0"/>
                <a:cs typeface="Courier New" panose="02070309020205020404" pitchFamily="49" charset="0"/>
              </a:rPr>
              <a:t>library</a:t>
            </a:r>
            <a:r>
              <a:rPr kumimoji="0" lang="es-GT" altLang="es-GT" sz="2000" b="0" i="0" u="none" strike="noStrike" cap="none" normalizeH="0" baseline="0" dirty="0">
                <a:ln>
                  <a:noFill/>
                </a:ln>
                <a:solidFill>
                  <a:srgbClr val="687687"/>
                </a:solidFill>
                <a:effectLst/>
                <a:latin typeface="Courier New" panose="02070309020205020404" pitchFamily="49" charset="0"/>
                <a:cs typeface="Courier New" panose="02070309020205020404" pitchFamily="49" charset="0"/>
              </a:rPr>
              <a:t>(</a:t>
            </a:r>
            <a:r>
              <a:rPr kumimoji="0" lang="es-GT" altLang="es-GT"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psych</a:t>
            </a:r>
            <a:r>
              <a:rPr kumimoji="0" lang="es-GT" altLang="es-GT" sz="2000" b="0" i="0" u="none" strike="noStrike" cap="none" normalizeH="0" baseline="0" dirty="0">
                <a:ln>
                  <a:noFill/>
                </a:ln>
                <a:solidFill>
                  <a:srgbClr val="687687"/>
                </a:solidFill>
                <a:effectLst/>
                <a:latin typeface="Courier New" panose="02070309020205020404" pitchFamily="49" charset="0"/>
                <a:cs typeface="Courier New" panose="02070309020205020404" pitchFamily="49" charset="0"/>
              </a:rPr>
              <a:t>)</a:t>
            </a:r>
            <a:r>
              <a:rPr kumimoji="0" lang="es-GT" altLang="es-GT"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s-GT" altLang="es-GT"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cortest.bartlett</a:t>
            </a:r>
            <a:r>
              <a:rPr kumimoji="0" lang="es-GT" altLang="es-GT" sz="2000" b="0" i="0" u="none" strike="noStrike" cap="none" normalizeH="0" baseline="0" dirty="0">
                <a:ln>
                  <a:noFill/>
                </a:ln>
                <a:solidFill>
                  <a:srgbClr val="687687"/>
                </a:solidFill>
                <a:effectLst/>
                <a:latin typeface="Courier New" panose="02070309020205020404" pitchFamily="49" charset="0"/>
                <a:cs typeface="Courier New" panose="02070309020205020404" pitchFamily="49" charset="0"/>
              </a:rPr>
              <a:t>(</a:t>
            </a:r>
            <a:r>
              <a:rPr kumimoji="0" lang="es-GT" altLang="es-GT"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Belts</a:t>
            </a:r>
            <a:r>
              <a:rPr kumimoji="0" lang="es-GT" altLang="es-GT" sz="2000" b="0" i="0" u="none" strike="noStrike" cap="none" normalizeH="0" baseline="0" dirty="0">
                <a:ln>
                  <a:noFill/>
                </a:ln>
                <a:solidFill>
                  <a:srgbClr val="687687"/>
                </a:solidFill>
                <a:effectLst/>
                <a:latin typeface="Courier New" panose="02070309020205020404" pitchFamily="49" charset="0"/>
                <a:cs typeface="Courier New" panose="02070309020205020404" pitchFamily="49" charset="0"/>
              </a:rPr>
              <a:t>)</a:t>
            </a:r>
            <a:r>
              <a:rPr kumimoji="0" lang="es-GT" altLang="es-GT" sz="2800" b="0" i="0" u="none" strike="noStrike" cap="none" normalizeH="0" baseline="0" dirty="0">
                <a:ln>
                  <a:noFill/>
                </a:ln>
                <a:solidFill>
                  <a:schemeClr val="tx1"/>
                </a:solidFill>
                <a:effectLst/>
              </a:rPr>
              <a:t> </a:t>
            </a:r>
            <a:endParaRPr kumimoji="0" lang="es-GT" altLang="es-GT"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0124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07C4C-FD6E-4A78-BE75-36817FE3A7FA}"/>
              </a:ext>
            </a:extLst>
          </p:cNvPr>
          <p:cNvSpPr>
            <a:spLocks noGrp="1"/>
          </p:cNvSpPr>
          <p:nvPr>
            <p:ph type="title"/>
          </p:nvPr>
        </p:nvSpPr>
        <p:spPr/>
        <p:txBody>
          <a:bodyPr/>
          <a:lstStyle/>
          <a:p>
            <a:r>
              <a:rPr lang="es-GT" dirty="0"/>
              <a:t>Matriz de cargas factoriales</a:t>
            </a:r>
          </a:p>
        </p:txBody>
      </p:sp>
      <p:sp>
        <p:nvSpPr>
          <p:cNvPr id="3" name="Content Placeholder 2">
            <a:extLst>
              <a:ext uri="{FF2B5EF4-FFF2-40B4-BE49-F238E27FC236}">
                <a16:creationId xmlns:a16="http://schemas.microsoft.com/office/drawing/2014/main" id="{D1B54643-E149-4AD4-A0E6-955A23993794}"/>
              </a:ext>
            </a:extLst>
          </p:cNvPr>
          <p:cNvSpPr>
            <a:spLocks noGrp="1"/>
          </p:cNvSpPr>
          <p:nvPr>
            <p:ph idx="1"/>
          </p:nvPr>
        </p:nvSpPr>
        <p:spPr/>
        <p:txBody>
          <a:bodyPr>
            <a:normAutofit/>
          </a:bodyPr>
          <a:lstStyle/>
          <a:p>
            <a:r>
              <a:rPr lang="es-ES" dirty="0"/>
              <a:t>Una componente principal es una función lineal de todas las variables, puede estar muy bien correlacionada con algunas de ellas y no tanto con otras.</a:t>
            </a:r>
          </a:p>
          <a:p>
            <a:r>
              <a:rPr lang="es-ES" dirty="0"/>
              <a:t>Se ha visto que el coeficiente de correlación entre una componente y una variable se calcula multiplicando el peso de la variable en esa componente por la raíz cuadrada de su </a:t>
            </a:r>
            <a:r>
              <a:rPr lang="pt-BR" dirty="0"/>
              <a:t>valor propio:</a:t>
            </a:r>
            <a:endParaRPr lang="es-GT" dirty="0">
              <a:solidFill>
                <a:schemeClr val="accent5"/>
              </a:solidFill>
            </a:endParaRPr>
          </a:p>
        </p:txBody>
      </p:sp>
      <p:pic>
        <p:nvPicPr>
          <p:cNvPr id="4" name="Picture 3">
            <a:extLst>
              <a:ext uri="{FF2B5EF4-FFF2-40B4-BE49-F238E27FC236}">
                <a16:creationId xmlns:a16="http://schemas.microsoft.com/office/drawing/2014/main" id="{439CB2A0-C863-4C35-9E46-BFBA83DF6548}"/>
              </a:ext>
            </a:extLst>
          </p:cNvPr>
          <p:cNvPicPr>
            <a:picLocks noChangeAspect="1"/>
          </p:cNvPicPr>
          <p:nvPr/>
        </p:nvPicPr>
        <p:blipFill>
          <a:blip r:embed="rId2"/>
          <a:stretch>
            <a:fillRect/>
          </a:stretch>
        </p:blipFill>
        <p:spPr>
          <a:xfrm>
            <a:off x="8049723" y="4878558"/>
            <a:ext cx="2282424" cy="846462"/>
          </a:xfrm>
          <a:prstGeom prst="rect">
            <a:avLst/>
          </a:prstGeom>
        </p:spPr>
      </p:pic>
    </p:spTree>
    <p:extLst>
      <p:ext uri="{BB962C8B-B14F-4D97-AF65-F5344CB8AC3E}">
        <p14:creationId xmlns:p14="http://schemas.microsoft.com/office/powerpoint/2010/main" val="1100757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76F910C-1BD6-4B48-B5AE-3A0AD8AD3B14}"/>
              </a:ext>
            </a:extLst>
          </p:cNvPr>
          <p:cNvSpPr>
            <a:spLocks noGrp="1"/>
          </p:cNvSpPr>
          <p:nvPr>
            <p:ph type="title"/>
          </p:nvPr>
        </p:nvSpPr>
        <p:spPr/>
        <p:txBody>
          <a:bodyPr/>
          <a:lstStyle/>
          <a:p>
            <a:r>
              <a:rPr lang="es-GT" dirty="0"/>
              <a:t>Tipos de gráficos para tipos de variables</a:t>
            </a:r>
          </a:p>
        </p:txBody>
      </p:sp>
      <p:sp>
        <p:nvSpPr>
          <p:cNvPr id="5" name="Marcador de texto 4">
            <a:extLst>
              <a:ext uri="{FF2B5EF4-FFF2-40B4-BE49-F238E27FC236}">
                <a16:creationId xmlns:a16="http://schemas.microsoft.com/office/drawing/2014/main" id="{F073163A-BC4A-4081-AE52-F0E2A115DBB3}"/>
              </a:ext>
            </a:extLst>
          </p:cNvPr>
          <p:cNvSpPr>
            <a:spLocks noGrp="1"/>
          </p:cNvSpPr>
          <p:nvPr>
            <p:ph type="body" idx="1"/>
          </p:nvPr>
        </p:nvSpPr>
        <p:spPr/>
        <p:txBody>
          <a:bodyPr/>
          <a:lstStyle/>
          <a:p>
            <a:endParaRPr lang="es-GT"/>
          </a:p>
        </p:txBody>
      </p:sp>
    </p:spTree>
    <p:extLst>
      <p:ext uri="{BB962C8B-B14F-4D97-AF65-F5344CB8AC3E}">
        <p14:creationId xmlns:p14="http://schemas.microsoft.com/office/powerpoint/2010/main" val="3209717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07C4C-FD6E-4A78-BE75-36817FE3A7FA}"/>
              </a:ext>
            </a:extLst>
          </p:cNvPr>
          <p:cNvSpPr>
            <a:spLocks noGrp="1"/>
          </p:cNvSpPr>
          <p:nvPr>
            <p:ph type="title"/>
          </p:nvPr>
        </p:nvSpPr>
        <p:spPr/>
        <p:txBody>
          <a:bodyPr/>
          <a:lstStyle/>
          <a:p>
            <a:r>
              <a:rPr lang="es-GT" dirty="0"/>
              <a:t>Matriz de cargas factoriales</a:t>
            </a:r>
          </a:p>
        </p:txBody>
      </p:sp>
      <p:sp>
        <p:nvSpPr>
          <p:cNvPr id="3" name="Content Placeholder 2">
            <a:extLst>
              <a:ext uri="{FF2B5EF4-FFF2-40B4-BE49-F238E27FC236}">
                <a16:creationId xmlns:a16="http://schemas.microsoft.com/office/drawing/2014/main" id="{D1B54643-E149-4AD4-A0E6-955A23993794}"/>
              </a:ext>
            </a:extLst>
          </p:cNvPr>
          <p:cNvSpPr>
            <a:spLocks noGrp="1"/>
          </p:cNvSpPr>
          <p:nvPr>
            <p:ph idx="1"/>
          </p:nvPr>
        </p:nvSpPr>
        <p:spPr/>
        <p:txBody>
          <a:bodyPr>
            <a:normAutofit/>
          </a:bodyPr>
          <a:lstStyle/>
          <a:p>
            <a:r>
              <a:rPr lang="es-ES" dirty="0"/>
              <a:t>Estos coeficientes </a:t>
            </a:r>
            <a:r>
              <a:rPr lang="es-ES" i="1" dirty="0"/>
              <a:t>r </a:t>
            </a:r>
            <a:r>
              <a:rPr lang="es-ES" dirty="0"/>
              <a:t>representan la parte de la varianza de cada v</a:t>
            </a:r>
            <a:r>
              <a:rPr lang="es-GT" dirty="0" err="1"/>
              <a:t>ariable</a:t>
            </a:r>
            <a:r>
              <a:rPr lang="es-GT" dirty="0"/>
              <a:t> que explica cada factor. De este modo, cada variable puede ser representada </a:t>
            </a:r>
            <a:r>
              <a:rPr lang="es-ES" dirty="0"/>
              <a:t>como una combinación lineal de los </a:t>
            </a:r>
            <a:r>
              <a:rPr lang="es-ES" i="1" dirty="0"/>
              <a:t>k </a:t>
            </a:r>
            <a:r>
              <a:rPr lang="es-ES" dirty="0"/>
              <a:t>componentes retenidos, donde los pesos o cargas de cada componente o factor (</a:t>
            </a:r>
            <a:r>
              <a:rPr lang="es-ES" i="1" dirty="0"/>
              <a:t>cargas factoriales</a:t>
            </a:r>
            <a:r>
              <a:rPr lang="es-ES" dirty="0"/>
              <a:t>) en la variable coinciden con los coeficientes </a:t>
            </a:r>
            <a:r>
              <a:rPr lang="es-GT" dirty="0"/>
              <a:t>de correlación.</a:t>
            </a:r>
          </a:p>
          <a:p>
            <a:r>
              <a:rPr lang="es-ES" dirty="0"/>
              <a:t>La tabla de los coeficientes de </a:t>
            </a:r>
            <a:r>
              <a:rPr lang="es-GT" dirty="0"/>
              <a:t>correlación variables-componentes (</a:t>
            </a:r>
            <a:r>
              <a:rPr lang="es-GT" i="1" dirty="0"/>
              <a:t>p x k</a:t>
            </a:r>
            <a:r>
              <a:rPr lang="es-GT" dirty="0"/>
              <a:t>) se denomina </a:t>
            </a:r>
            <a:r>
              <a:rPr lang="es-GT" b="1" i="1" dirty="0">
                <a:solidFill>
                  <a:schemeClr val="accent5"/>
                </a:solidFill>
              </a:rPr>
              <a:t>matriz de cargas factoriales</a:t>
            </a:r>
            <a:r>
              <a:rPr lang="es-GT" dirty="0">
                <a:solidFill>
                  <a:schemeClr val="accent5"/>
                </a:solidFill>
              </a:rPr>
              <a:t>.</a:t>
            </a:r>
          </a:p>
        </p:txBody>
      </p:sp>
    </p:spTree>
    <p:extLst>
      <p:ext uri="{BB962C8B-B14F-4D97-AF65-F5344CB8AC3E}">
        <p14:creationId xmlns:p14="http://schemas.microsoft.com/office/powerpoint/2010/main" val="902487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18D9-A8C8-4DCB-B334-5E356D08578D}"/>
              </a:ext>
            </a:extLst>
          </p:cNvPr>
          <p:cNvSpPr>
            <a:spLocks noGrp="1"/>
          </p:cNvSpPr>
          <p:nvPr>
            <p:ph type="title"/>
          </p:nvPr>
        </p:nvSpPr>
        <p:spPr/>
        <p:txBody>
          <a:bodyPr/>
          <a:lstStyle/>
          <a:p>
            <a:r>
              <a:rPr lang="es-GT" dirty="0"/>
              <a:t>Comunalidad</a:t>
            </a:r>
          </a:p>
        </p:txBody>
      </p:sp>
      <p:sp>
        <p:nvSpPr>
          <p:cNvPr id="3" name="Content Placeholder 2">
            <a:extLst>
              <a:ext uri="{FF2B5EF4-FFF2-40B4-BE49-F238E27FC236}">
                <a16:creationId xmlns:a16="http://schemas.microsoft.com/office/drawing/2014/main" id="{AAD2CE90-C840-4B3E-AB29-2464CBC9C911}"/>
              </a:ext>
            </a:extLst>
          </p:cNvPr>
          <p:cNvSpPr>
            <a:spLocks noGrp="1"/>
          </p:cNvSpPr>
          <p:nvPr>
            <p:ph idx="1"/>
          </p:nvPr>
        </p:nvSpPr>
        <p:spPr/>
        <p:txBody>
          <a:bodyPr/>
          <a:lstStyle/>
          <a:p>
            <a:r>
              <a:rPr lang="es-GT" dirty="0"/>
              <a:t>la suma en horizontal </a:t>
            </a:r>
            <a:r>
              <a:rPr lang="es-ES" dirty="0"/>
              <a:t>de los cuadrados de las cargas factoriales de una variable en todos los factores (</a:t>
            </a:r>
            <a:r>
              <a:rPr lang="es-ES" i="1" dirty="0"/>
              <a:t>componentes</a:t>
            </a:r>
            <a:r>
              <a:rPr lang="es-ES" dirty="0"/>
              <a:t>) retenidos es la parte de dispersión total de la variable explicada por el </a:t>
            </a:r>
            <a:r>
              <a:rPr lang="es-GT" dirty="0"/>
              <a:t>conjunto de </a:t>
            </a:r>
            <a:r>
              <a:rPr lang="es-GT" i="1" dirty="0"/>
              <a:t>k </a:t>
            </a:r>
            <a:r>
              <a:rPr lang="es-GT" dirty="0"/>
              <a:t>componentes. Esta suma de cuadrados se denomina </a:t>
            </a:r>
            <a:r>
              <a:rPr lang="es-GT" b="1" i="1" dirty="0">
                <a:solidFill>
                  <a:schemeClr val="accent5"/>
                </a:solidFill>
              </a:rPr>
              <a:t>comunalidad</a:t>
            </a:r>
            <a:r>
              <a:rPr lang="es-GT" dirty="0"/>
              <a:t>.</a:t>
            </a:r>
          </a:p>
        </p:txBody>
      </p:sp>
    </p:spTree>
    <p:extLst>
      <p:ext uri="{BB962C8B-B14F-4D97-AF65-F5344CB8AC3E}">
        <p14:creationId xmlns:p14="http://schemas.microsoft.com/office/powerpoint/2010/main" val="1842469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B99F1-C958-4518-A989-E800945F35D6}"/>
              </a:ext>
            </a:extLst>
          </p:cNvPr>
          <p:cNvSpPr>
            <a:spLocks noGrp="1"/>
          </p:cNvSpPr>
          <p:nvPr>
            <p:ph type="title"/>
          </p:nvPr>
        </p:nvSpPr>
        <p:spPr/>
        <p:txBody>
          <a:bodyPr/>
          <a:lstStyle/>
          <a:p>
            <a:r>
              <a:rPr lang="es-GT" dirty="0"/>
              <a:t>Comunalidad</a:t>
            </a:r>
          </a:p>
        </p:txBody>
      </p:sp>
      <p:sp>
        <p:nvSpPr>
          <p:cNvPr id="3" name="Content Placeholder 2">
            <a:extLst>
              <a:ext uri="{FF2B5EF4-FFF2-40B4-BE49-F238E27FC236}">
                <a16:creationId xmlns:a16="http://schemas.microsoft.com/office/drawing/2014/main" id="{97CBE610-EF23-4842-A969-5BACEC83F62C}"/>
              </a:ext>
            </a:extLst>
          </p:cNvPr>
          <p:cNvSpPr>
            <a:spLocks noGrp="1"/>
          </p:cNvSpPr>
          <p:nvPr>
            <p:ph idx="1"/>
          </p:nvPr>
        </p:nvSpPr>
        <p:spPr/>
        <p:txBody>
          <a:bodyPr/>
          <a:lstStyle/>
          <a:p>
            <a:r>
              <a:rPr lang="es-ES" dirty="0"/>
              <a:t>La </a:t>
            </a:r>
            <a:r>
              <a:rPr lang="es-ES" i="1" dirty="0"/>
              <a:t>comunalidad </a:t>
            </a:r>
            <a:r>
              <a:rPr lang="es-ES" dirty="0"/>
              <a:t>proporciona un criterio de la calidad de la representación de cada variable, de modo que, variables totalmente representadas tienen de comunalidad la unidad.</a:t>
            </a:r>
            <a:endParaRPr lang="es-GT" dirty="0"/>
          </a:p>
        </p:txBody>
      </p:sp>
    </p:spTree>
    <p:extLst>
      <p:ext uri="{BB962C8B-B14F-4D97-AF65-F5344CB8AC3E}">
        <p14:creationId xmlns:p14="http://schemas.microsoft.com/office/powerpoint/2010/main" val="3685070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80DC-EC5F-466C-86A0-8FBE45F0BAC5}"/>
              </a:ext>
            </a:extLst>
          </p:cNvPr>
          <p:cNvSpPr>
            <a:spLocks noGrp="1"/>
          </p:cNvSpPr>
          <p:nvPr>
            <p:ph type="title"/>
          </p:nvPr>
        </p:nvSpPr>
        <p:spPr/>
        <p:txBody>
          <a:bodyPr/>
          <a:lstStyle/>
          <a:p>
            <a:r>
              <a:rPr lang="es-GT" dirty="0"/>
              <a:t>Rotación de las componentes</a:t>
            </a:r>
          </a:p>
        </p:txBody>
      </p:sp>
      <p:sp>
        <p:nvSpPr>
          <p:cNvPr id="3" name="Content Placeholder 2">
            <a:extLst>
              <a:ext uri="{FF2B5EF4-FFF2-40B4-BE49-F238E27FC236}">
                <a16:creationId xmlns:a16="http://schemas.microsoft.com/office/drawing/2014/main" id="{CF88C5A1-2917-4A59-B6A2-8F23A81B2214}"/>
              </a:ext>
            </a:extLst>
          </p:cNvPr>
          <p:cNvSpPr>
            <a:spLocks noGrp="1"/>
          </p:cNvSpPr>
          <p:nvPr>
            <p:ph idx="1"/>
          </p:nvPr>
        </p:nvSpPr>
        <p:spPr/>
        <p:txBody>
          <a:bodyPr>
            <a:normAutofit/>
          </a:bodyPr>
          <a:lstStyle/>
          <a:p>
            <a:r>
              <a:rPr lang="es-ES" dirty="0"/>
              <a:t>Es frecuente no encontrar interpretaciones verosímiles a los factores (componentes) </a:t>
            </a:r>
            <a:r>
              <a:rPr lang="es-GT" dirty="0"/>
              <a:t>obtenidos.</a:t>
            </a:r>
          </a:p>
          <a:p>
            <a:r>
              <a:rPr lang="es-ES" dirty="0"/>
              <a:t>Entre las </a:t>
            </a:r>
            <a:r>
              <a:rPr lang="es-ES" b="1" dirty="0"/>
              <a:t>rotaciones ortogonales</a:t>
            </a:r>
            <a:r>
              <a:rPr lang="es-ES" dirty="0"/>
              <a:t>, las más utilizadas son la rotación </a:t>
            </a:r>
            <a:r>
              <a:rPr lang="es-ES" i="1" dirty="0" err="1"/>
              <a:t>Varimax</a:t>
            </a:r>
            <a:r>
              <a:rPr lang="es-ES" i="1" dirty="0"/>
              <a:t> </a:t>
            </a:r>
            <a:r>
              <a:rPr lang="es-ES" dirty="0"/>
              <a:t>y la </a:t>
            </a:r>
            <a:r>
              <a:rPr lang="es-ES" i="1" dirty="0" err="1"/>
              <a:t>Quartimax</a:t>
            </a:r>
            <a:endParaRPr lang="es-ES" i="1" dirty="0"/>
          </a:p>
        </p:txBody>
      </p:sp>
    </p:spTree>
    <p:extLst>
      <p:ext uri="{BB962C8B-B14F-4D97-AF65-F5344CB8AC3E}">
        <p14:creationId xmlns:p14="http://schemas.microsoft.com/office/powerpoint/2010/main" val="2993851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80DC-EC5F-466C-86A0-8FBE45F0BAC5}"/>
              </a:ext>
            </a:extLst>
          </p:cNvPr>
          <p:cNvSpPr>
            <a:spLocks noGrp="1"/>
          </p:cNvSpPr>
          <p:nvPr>
            <p:ph type="title"/>
          </p:nvPr>
        </p:nvSpPr>
        <p:spPr/>
        <p:txBody>
          <a:bodyPr/>
          <a:lstStyle/>
          <a:p>
            <a:r>
              <a:rPr lang="es-GT" dirty="0"/>
              <a:t>Rotación de las componentes</a:t>
            </a:r>
          </a:p>
        </p:txBody>
      </p:sp>
      <p:sp>
        <p:nvSpPr>
          <p:cNvPr id="3" name="Content Placeholder 2">
            <a:extLst>
              <a:ext uri="{FF2B5EF4-FFF2-40B4-BE49-F238E27FC236}">
                <a16:creationId xmlns:a16="http://schemas.microsoft.com/office/drawing/2014/main" id="{CF88C5A1-2917-4A59-B6A2-8F23A81B2214}"/>
              </a:ext>
            </a:extLst>
          </p:cNvPr>
          <p:cNvSpPr>
            <a:spLocks noGrp="1"/>
          </p:cNvSpPr>
          <p:nvPr>
            <p:ph idx="1"/>
          </p:nvPr>
        </p:nvSpPr>
        <p:spPr/>
        <p:txBody>
          <a:bodyPr>
            <a:normAutofit/>
          </a:bodyPr>
          <a:lstStyle/>
          <a:p>
            <a:r>
              <a:rPr lang="es-ES" dirty="0"/>
              <a:t>La </a:t>
            </a:r>
            <a:r>
              <a:rPr lang="es-ES" b="1" i="1" dirty="0"/>
              <a:t>rotación </a:t>
            </a:r>
            <a:r>
              <a:rPr lang="es-ES" b="1" i="1" dirty="0" err="1"/>
              <a:t>Varimax</a:t>
            </a:r>
            <a:r>
              <a:rPr lang="es-ES" b="1" i="1" dirty="0"/>
              <a:t> </a:t>
            </a:r>
            <a:r>
              <a:rPr lang="es-ES" dirty="0"/>
              <a:t>se utiliza para conseguir que cada componente rotado (en vertical, en la matriz de cargas factoriales) presente altas correlaciones sólo con unas cuantas </a:t>
            </a:r>
            <a:r>
              <a:rPr lang="es-GT" dirty="0"/>
              <a:t>variables.</a:t>
            </a:r>
          </a:p>
          <a:p>
            <a:r>
              <a:rPr lang="es-ES" dirty="0"/>
              <a:t>La </a:t>
            </a:r>
            <a:r>
              <a:rPr lang="es-ES" b="1" i="1" dirty="0"/>
              <a:t>rotación </a:t>
            </a:r>
            <a:r>
              <a:rPr lang="es-ES" b="1" i="1" dirty="0" err="1"/>
              <a:t>Quartimax</a:t>
            </a:r>
            <a:r>
              <a:rPr lang="es-ES" b="1" i="1" dirty="0"/>
              <a:t> </a:t>
            </a:r>
            <a:r>
              <a:rPr lang="es-ES" dirty="0"/>
              <a:t>se utiliza para conseguir que cada variable (en horizontal, en la matriz de cargas factoriales) tenga una correlación alta con muy pocos componentes cuando es elevado el número de éstos</a:t>
            </a:r>
            <a:endParaRPr lang="es-GT" dirty="0"/>
          </a:p>
        </p:txBody>
      </p:sp>
    </p:spTree>
    <p:extLst>
      <p:ext uri="{BB962C8B-B14F-4D97-AF65-F5344CB8AC3E}">
        <p14:creationId xmlns:p14="http://schemas.microsoft.com/office/powerpoint/2010/main" val="2675747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7D7A-756E-4700-A7C8-9DF6C46C712E}"/>
              </a:ext>
            </a:extLst>
          </p:cNvPr>
          <p:cNvSpPr>
            <a:spLocks noGrp="1"/>
          </p:cNvSpPr>
          <p:nvPr>
            <p:ph type="title"/>
          </p:nvPr>
        </p:nvSpPr>
        <p:spPr/>
        <p:txBody>
          <a:bodyPr/>
          <a:lstStyle/>
          <a:p>
            <a:r>
              <a:rPr lang="es-GT" dirty="0"/>
              <a:t>Reglas de asociación</a:t>
            </a:r>
          </a:p>
        </p:txBody>
      </p:sp>
      <p:sp>
        <p:nvSpPr>
          <p:cNvPr id="3" name="Text Placeholder 2">
            <a:extLst>
              <a:ext uri="{FF2B5EF4-FFF2-40B4-BE49-F238E27FC236}">
                <a16:creationId xmlns:a16="http://schemas.microsoft.com/office/drawing/2014/main" id="{E8CEAD5B-3C45-44B2-8E6F-3BD799C42A00}"/>
              </a:ext>
            </a:extLst>
          </p:cNvPr>
          <p:cNvSpPr>
            <a:spLocks noGrp="1"/>
          </p:cNvSpPr>
          <p:nvPr>
            <p:ph type="body" idx="1"/>
          </p:nvPr>
        </p:nvSpPr>
        <p:spPr/>
        <p:txBody>
          <a:bodyPr/>
          <a:lstStyle/>
          <a:p>
            <a:endParaRPr lang="es-GT"/>
          </a:p>
        </p:txBody>
      </p:sp>
    </p:spTree>
    <p:extLst>
      <p:ext uri="{BB962C8B-B14F-4D97-AF65-F5344CB8AC3E}">
        <p14:creationId xmlns:p14="http://schemas.microsoft.com/office/powerpoint/2010/main" val="4126540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D5A3D5-DDDC-4FD8-9C1B-4FC70F2FF4DD}"/>
              </a:ext>
            </a:extLst>
          </p:cNvPr>
          <p:cNvSpPr>
            <a:spLocks noGrp="1"/>
          </p:cNvSpPr>
          <p:nvPr>
            <p:ph type="title"/>
          </p:nvPr>
        </p:nvSpPr>
        <p:spPr/>
        <p:txBody>
          <a:bodyPr/>
          <a:lstStyle/>
          <a:p>
            <a:r>
              <a:rPr lang="es-GT" dirty="0"/>
              <a:t>Reglas de Decisión</a:t>
            </a:r>
          </a:p>
        </p:txBody>
      </p:sp>
      <p:sp>
        <p:nvSpPr>
          <p:cNvPr id="5" name="Content Placeholder 4">
            <a:extLst>
              <a:ext uri="{FF2B5EF4-FFF2-40B4-BE49-F238E27FC236}">
                <a16:creationId xmlns:a16="http://schemas.microsoft.com/office/drawing/2014/main" id="{7069A5DB-EAF8-46E5-A3A2-C214E6285CC8}"/>
              </a:ext>
            </a:extLst>
          </p:cNvPr>
          <p:cNvSpPr>
            <a:spLocks noGrp="1"/>
          </p:cNvSpPr>
          <p:nvPr>
            <p:ph idx="1"/>
          </p:nvPr>
        </p:nvSpPr>
        <p:spPr/>
        <p:txBody>
          <a:bodyPr>
            <a:normAutofit/>
          </a:bodyPr>
          <a:lstStyle/>
          <a:p>
            <a:r>
              <a:rPr lang="es-ES" dirty="0"/>
              <a:t>Es una simple declaración IF-THEN que consiste en una condición (también llamada antecedente) y una predicción.</a:t>
            </a:r>
          </a:p>
          <a:p>
            <a:r>
              <a:rPr lang="es-ES" dirty="0"/>
              <a:t>Siguen una estructura general: SI se cumplen las condiciones, ENTONCES haga una cierta predicción. </a:t>
            </a:r>
            <a:endParaRPr lang="es-GT" dirty="0"/>
          </a:p>
        </p:txBody>
      </p:sp>
    </p:spTree>
    <p:extLst>
      <p:ext uri="{BB962C8B-B14F-4D97-AF65-F5344CB8AC3E}">
        <p14:creationId xmlns:p14="http://schemas.microsoft.com/office/powerpoint/2010/main" val="837120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D5A3D5-DDDC-4FD8-9C1B-4FC70F2FF4DD}"/>
              </a:ext>
            </a:extLst>
          </p:cNvPr>
          <p:cNvSpPr>
            <a:spLocks noGrp="1"/>
          </p:cNvSpPr>
          <p:nvPr>
            <p:ph type="title"/>
          </p:nvPr>
        </p:nvSpPr>
        <p:spPr/>
        <p:txBody>
          <a:bodyPr/>
          <a:lstStyle/>
          <a:p>
            <a:r>
              <a:rPr lang="es-GT" dirty="0"/>
              <a:t>Reglas de Decisión</a:t>
            </a:r>
          </a:p>
        </p:txBody>
      </p:sp>
      <p:sp>
        <p:nvSpPr>
          <p:cNvPr id="5" name="Content Placeholder 4">
            <a:extLst>
              <a:ext uri="{FF2B5EF4-FFF2-40B4-BE49-F238E27FC236}">
                <a16:creationId xmlns:a16="http://schemas.microsoft.com/office/drawing/2014/main" id="{7069A5DB-EAF8-46E5-A3A2-C214E6285CC8}"/>
              </a:ext>
            </a:extLst>
          </p:cNvPr>
          <p:cNvSpPr>
            <a:spLocks noGrp="1"/>
          </p:cNvSpPr>
          <p:nvPr>
            <p:ph idx="1"/>
          </p:nvPr>
        </p:nvSpPr>
        <p:spPr/>
        <p:txBody>
          <a:bodyPr>
            <a:normAutofit/>
          </a:bodyPr>
          <a:lstStyle/>
          <a:p>
            <a:r>
              <a:rPr lang="es-ES" dirty="0"/>
              <a:t>Su estructura IF-THEN se asemeja semánticamente al lenguaje natural y a la forma en que pensamos, siempre que la condición se construya a partir de características inteligibles, la condición es corta (pequeño número de pares de características = valores combinados con un AND).</a:t>
            </a:r>
            <a:endParaRPr lang="es-GT" dirty="0"/>
          </a:p>
        </p:txBody>
      </p:sp>
    </p:spTree>
    <p:extLst>
      <p:ext uri="{BB962C8B-B14F-4D97-AF65-F5344CB8AC3E}">
        <p14:creationId xmlns:p14="http://schemas.microsoft.com/office/powerpoint/2010/main" val="4153335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626BC-16BF-49FB-8C77-6DB5EACA9183}"/>
              </a:ext>
            </a:extLst>
          </p:cNvPr>
          <p:cNvSpPr>
            <a:spLocks noGrp="1"/>
          </p:cNvSpPr>
          <p:nvPr>
            <p:ph type="title"/>
          </p:nvPr>
        </p:nvSpPr>
        <p:spPr/>
        <p:txBody>
          <a:bodyPr/>
          <a:lstStyle/>
          <a:p>
            <a:r>
              <a:rPr lang="es-GT" dirty="0"/>
              <a:t>Reglas de decisión. Números</a:t>
            </a:r>
          </a:p>
        </p:txBody>
      </p:sp>
      <p:sp>
        <p:nvSpPr>
          <p:cNvPr id="3" name="Content Placeholder 2">
            <a:extLst>
              <a:ext uri="{FF2B5EF4-FFF2-40B4-BE49-F238E27FC236}">
                <a16:creationId xmlns:a16="http://schemas.microsoft.com/office/drawing/2014/main" id="{92C866A6-C165-4291-98A8-99D9DD67AA0A}"/>
              </a:ext>
            </a:extLst>
          </p:cNvPr>
          <p:cNvSpPr>
            <a:spLocks noGrp="1"/>
          </p:cNvSpPr>
          <p:nvPr>
            <p:ph idx="1"/>
          </p:nvPr>
        </p:nvSpPr>
        <p:spPr/>
        <p:txBody>
          <a:bodyPr/>
          <a:lstStyle/>
          <a:p>
            <a:r>
              <a:rPr lang="es-ES" dirty="0"/>
              <a:t>La utilidad de una regla de decisión generalmente se resume en dos números</a:t>
            </a:r>
            <a:endParaRPr lang="es-GT" dirty="0"/>
          </a:p>
          <a:p>
            <a:pPr lvl="1"/>
            <a:r>
              <a:rPr lang="es-GT" dirty="0"/>
              <a:t>Soporte</a:t>
            </a:r>
          </a:p>
          <a:p>
            <a:pPr lvl="1"/>
            <a:r>
              <a:rPr lang="es-GT" dirty="0"/>
              <a:t>Precisión</a:t>
            </a:r>
          </a:p>
        </p:txBody>
      </p:sp>
    </p:spTree>
    <p:extLst>
      <p:ext uri="{BB962C8B-B14F-4D97-AF65-F5344CB8AC3E}">
        <p14:creationId xmlns:p14="http://schemas.microsoft.com/office/powerpoint/2010/main" val="1325431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94C43-91CC-47BD-A50F-765976041E42}"/>
              </a:ext>
            </a:extLst>
          </p:cNvPr>
          <p:cNvSpPr>
            <a:spLocks noGrp="1"/>
          </p:cNvSpPr>
          <p:nvPr>
            <p:ph type="title"/>
          </p:nvPr>
        </p:nvSpPr>
        <p:spPr/>
        <p:txBody>
          <a:bodyPr/>
          <a:lstStyle/>
          <a:p>
            <a:r>
              <a:rPr lang="es-GT" dirty="0"/>
              <a:t>Soporte de una regla de decisión</a:t>
            </a:r>
          </a:p>
        </p:txBody>
      </p:sp>
      <p:sp>
        <p:nvSpPr>
          <p:cNvPr id="3" name="Content Placeholder 2">
            <a:extLst>
              <a:ext uri="{FF2B5EF4-FFF2-40B4-BE49-F238E27FC236}">
                <a16:creationId xmlns:a16="http://schemas.microsoft.com/office/drawing/2014/main" id="{6797C3A7-65D1-4D0A-B449-9511992E744B}"/>
              </a:ext>
            </a:extLst>
          </p:cNvPr>
          <p:cNvSpPr>
            <a:spLocks noGrp="1"/>
          </p:cNvSpPr>
          <p:nvPr>
            <p:ph idx="1"/>
          </p:nvPr>
        </p:nvSpPr>
        <p:spPr/>
        <p:txBody>
          <a:bodyPr/>
          <a:lstStyle/>
          <a:p>
            <a:r>
              <a:rPr lang="es-ES" dirty="0"/>
              <a:t>El porcentaje de instancias a las que se aplica la condición de una regla se denomina soporte. </a:t>
            </a:r>
          </a:p>
          <a:p>
            <a:r>
              <a:rPr lang="es-ES" dirty="0"/>
              <a:t>Ejemplo, </a:t>
            </a:r>
          </a:p>
          <a:p>
            <a:r>
              <a:rPr lang="es-ES" dirty="0"/>
              <a:t>Regla para predecir los valores de la casa: </a:t>
            </a:r>
            <a:r>
              <a:rPr lang="es-ES" dirty="0">
                <a:solidFill>
                  <a:schemeClr val="accent4"/>
                </a:solidFill>
              </a:rPr>
              <a:t>tamaño = grande Y ubicación = bueno ENTONCES valor = alto </a:t>
            </a:r>
          </a:p>
          <a:p>
            <a:pPr lvl="1"/>
            <a:r>
              <a:rPr lang="es-ES" dirty="0"/>
              <a:t>Supongamos que 100 de 1000 casas son grandes y están en una buena ubicación, entonces el respaldo de la regla es del 10%. </a:t>
            </a:r>
          </a:p>
          <a:p>
            <a:r>
              <a:rPr lang="es-ES" dirty="0"/>
              <a:t>La predicción (ENTONCES) no es importante para el cálculo del soporte.</a:t>
            </a:r>
            <a:endParaRPr lang="es-GT" dirty="0"/>
          </a:p>
        </p:txBody>
      </p:sp>
    </p:spTree>
    <p:extLst>
      <p:ext uri="{BB962C8B-B14F-4D97-AF65-F5344CB8AC3E}">
        <p14:creationId xmlns:p14="http://schemas.microsoft.com/office/powerpoint/2010/main" val="897609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16141-D02A-49CC-A18B-C2C11E345828}"/>
              </a:ext>
            </a:extLst>
          </p:cNvPr>
          <p:cNvSpPr>
            <a:spLocks noGrp="1"/>
          </p:cNvSpPr>
          <p:nvPr>
            <p:ph type="title"/>
          </p:nvPr>
        </p:nvSpPr>
        <p:spPr/>
        <p:txBody>
          <a:bodyPr/>
          <a:lstStyle/>
          <a:p>
            <a:r>
              <a:rPr lang="es-GT" dirty="0"/>
              <a:t>Gráficos para variables cuantitativas</a:t>
            </a:r>
          </a:p>
        </p:txBody>
      </p:sp>
      <p:sp>
        <p:nvSpPr>
          <p:cNvPr id="3" name="Marcador de contenido 2">
            <a:extLst>
              <a:ext uri="{FF2B5EF4-FFF2-40B4-BE49-F238E27FC236}">
                <a16:creationId xmlns:a16="http://schemas.microsoft.com/office/drawing/2014/main" id="{E8426F60-F5B6-4420-B536-89D0C1F708E2}"/>
              </a:ext>
            </a:extLst>
          </p:cNvPr>
          <p:cNvSpPr>
            <a:spLocks noGrp="1"/>
          </p:cNvSpPr>
          <p:nvPr>
            <p:ph idx="1"/>
          </p:nvPr>
        </p:nvSpPr>
        <p:spPr/>
        <p:txBody>
          <a:bodyPr/>
          <a:lstStyle/>
          <a:p>
            <a:r>
              <a:rPr lang="es-GT" dirty="0"/>
              <a:t>Gráficos de líneas</a:t>
            </a:r>
          </a:p>
          <a:p>
            <a:r>
              <a:rPr lang="es-GT" dirty="0"/>
              <a:t>Gráficos de dispersión</a:t>
            </a:r>
          </a:p>
          <a:p>
            <a:r>
              <a:rPr lang="es-GT" dirty="0"/>
              <a:t>Diagramas de Cajas y Bigotes</a:t>
            </a:r>
          </a:p>
          <a:p>
            <a:r>
              <a:rPr lang="es-GT" dirty="0"/>
              <a:t>Histogramas</a:t>
            </a:r>
          </a:p>
          <a:p>
            <a:r>
              <a:rPr lang="es-GT" dirty="0"/>
              <a:t>Mapas de calor</a:t>
            </a:r>
          </a:p>
        </p:txBody>
      </p:sp>
    </p:spTree>
    <p:extLst>
      <p:ext uri="{BB962C8B-B14F-4D97-AF65-F5344CB8AC3E}">
        <p14:creationId xmlns:p14="http://schemas.microsoft.com/office/powerpoint/2010/main" val="3937076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F4DA-6893-4F3B-829B-9E053F1398D7}"/>
              </a:ext>
            </a:extLst>
          </p:cNvPr>
          <p:cNvSpPr>
            <a:spLocks noGrp="1"/>
          </p:cNvSpPr>
          <p:nvPr>
            <p:ph type="title"/>
          </p:nvPr>
        </p:nvSpPr>
        <p:spPr/>
        <p:txBody>
          <a:bodyPr/>
          <a:lstStyle/>
          <a:p>
            <a:r>
              <a:rPr lang="es-ES" dirty="0"/>
              <a:t>Precisión o confianza de una regla</a:t>
            </a:r>
            <a:endParaRPr lang="es-GT" dirty="0"/>
          </a:p>
        </p:txBody>
      </p:sp>
      <p:sp>
        <p:nvSpPr>
          <p:cNvPr id="3" name="Content Placeholder 2">
            <a:extLst>
              <a:ext uri="{FF2B5EF4-FFF2-40B4-BE49-F238E27FC236}">
                <a16:creationId xmlns:a16="http://schemas.microsoft.com/office/drawing/2014/main" id="{B1481DAB-E100-41AE-AA2E-C084C6DD50A4}"/>
              </a:ext>
            </a:extLst>
          </p:cNvPr>
          <p:cNvSpPr>
            <a:spLocks noGrp="1"/>
          </p:cNvSpPr>
          <p:nvPr>
            <p:ph idx="1"/>
          </p:nvPr>
        </p:nvSpPr>
        <p:spPr/>
        <p:txBody>
          <a:bodyPr/>
          <a:lstStyle/>
          <a:p>
            <a:r>
              <a:rPr lang="es-GT" dirty="0"/>
              <a:t>Cuán precisa es la regla para predecir la clase correcta </a:t>
            </a:r>
            <a:r>
              <a:rPr lang="es-ES" dirty="0"/>
              <a:t>para las instancias a las que se aplica su condición.</a:t>
            </a:r>
          </a:p>
          <a:p>
            <a:endParaRPr lang="es-ES" dirty="0"/>
          </a:p>
          <a:p>
            <a:r>
              <a:rPr lang="es-ES" dirty="0"/>
              <a:t>Ejemplo: </a:t>
            </a:r>
            <a:r>
              <a:rPr lang="es-ES" dirty="0">
                <a:solidFill>
                  <a:schemeClr val="accent4"/>
                </a:solidFill>
              </a:rPr>
              <a:t>tamaño = grande Y ubicación = bueno ENTONCES valor = alto </a:t>
            </a:r>
          </a:p>
          <a:p>
            <a:r>
              <a:rPr lang="es-ES" dirty="0"/>
              <a:t>Se aplica la regla y 85 tienen valor alto, 14 tienen valor = medio y 1 tiene valor = bajo. </a:t>
            </a:r>
            <a:r>
              <a:rPr lang="es-ES" dirty="0">
                <a:solidFill>
                  <a:srgbClr val="0070C0"/>
                </a:solidFill>
              </a:rPr>
              <a:t>La precisión de la regla es de 85%</a:t>
            </a:r>
            <a:endParaRPr lang="es-GT" dirty="0">
              <a:solidFill>
                <a:srgbClr val="0070C0"/>
              </a:solidFill>
            </a:endParaRPr>
          </a:p>
        </p:txBody>
      </p:sp>
    </p:spTree>
    <p:extLst>
      <p:ext uri="{BB962C8B-B14F-4D97-AF65-F5344CB8AC3E}">
        <p14:creationId xmlns:p14="http://schemas.microsoft.com/office/powerpoint/2010/main" val="2930413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9C18-CC0C-47B0-B31C-7352A3D2249A}"/>
              </a:ext>
            </a:extLst>
          </p:cNvPr>
          <p:cNvSpPr>
            <a:spLocks noGrp="1"/>
          </p:cNvSpPr>
          <p:nvPr>
            <p:ph type="title"/>
          </p:nvPr>
        </p:nvSpPr>
        <p:spPr/>
        <p:txBody>
          <a:bodyPr/>
          <a:lstStyle/>
          <a:p>
            <a:r>
              <a:rPr lang="es-GT" dirty="0"/>
              <a:t>Precisión vs Soporte</a:t>
            </a:r>
          </a:p>
        </p:txBody>
      </p:sp>
      <p:sp>
        <p:nvSpPr>
          <p:cNvPr id="3" name="Content Placeholder 2">
            <a:extLst>
              <a:ext uri="{FF2B5EF4-FFF2-40B4-BE49-F238E27FC236}">
                <a16:creationId xmlns:a16="http://schemas.microsoft.com/office/drawing/2014/main" id="{B26A4DE1-DBC2-4B29-9A2E-0B46F7F5787F}"/>
              </a:ext>
            </a:extLst>
          </p:cNvPr>
          <p:cNvSpPr>
            <a:spLocks noGrp="1"/>
          </p:cNvSpPr>
          <p:nvPr>
            <p:ph idx="1"/>
          </p:nvPr>
        </p:nvSpPr>
        <p:spPr/>
        <p:txBody>
          <a:bodyPr/>
          <a:lstStyle/>
          <a:p>
            <a:endParaRPr lang="es-ES" dirty="0"/>
          </a:p>
          <a:p>
            <a:r>
              <a:rPr lang="es-ES" dirty="0"/>
              <a:t>Por lo general, existe una compensación entre precisión y soporte: al agregar más características a la condición, podemos lograr una mayor precisión, pero perdemos soporte.</a:t>
            </a:r>
            <a:endParaRPr lang="es-GT" dirty="0"/>
          </a:p>
        </p:txBody>
      </p:sp>
    </p:spTree>
    <p:extLst>
      <p:ext uri="{BB962C8B-B14F-4D97-AF65-F5344CB8AC3E}">
        <p14:creationId xmlns:p14="http://schemas.microsoft.com/office/powerpoint/2010/main" val="3217019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F5B60-99E0-4D00-8105-2FC2ED938393}"/>
              </a:ext>
            </a:extLst>
          </p:cNvPr>
          <p:cNvSpPr>
            <a:spLocks noGrp="1"/>
          </p:cNvSpPr>
          <p:nvPr>
            <p:ph type="title"/>
          </p:nvPr>
        </p:nvSpPr>
        <p:spPr/>
        <p:txBody>
          <a:bodyPr/>
          <a:lstStyle/>
          <a:p>
            <a:r>
              <a:rPr lang="es-GT" dirty="0"/>
              <a:t>Reglas de decisión</a:t>
            </a:r>
          </a:p>
        </p:txBody>
      </p:sp>
      <p:sp>
        <p:nvSpPr>
          <p:cNvPr id="3" name="Content Placeholder 2">
            <a:extLst>
              <a:ext uri="{FF2B5EF4-FFF2-40B4-BE49-F238E27FC236}">
                <a16:creationId xmlns:a16="http://schemas.microsoft.com/office/drawing/2014/main" id="{E65927FB-3ACC-418B-9AF8-BDF3BF7E779F}"/>
              </a:ext>
            </a:extLst>
          </p:cNvPr>
          <p:cNvSpPr>
            <a:spLocks noGrp="1"/>
          </p:cNvSpPr>
          <p:nvPr>
            <p:ph idx="1"/>
          </p:nvPr>
        </p:nvSpPr>
        <p:spPr/>
        <p:txBody>
          <a:bodyPr/>
          <a:lstStyle/>
          <a:p>
            <a:r>
              <a:rPr lang="es-ES" dirty="0"/>
              <a:t>Para crear un buen clasificador para predecir el valor de una casa por ejemplo, es posible que necesite aprender no solo una regla, sino tal vez 10 o 20. </a:t>
            </a:r>
          </a:p>
          <a:p>
            <a:r>
              <a:rPr lang="es-ES" dirty="0"/>
              <a:t>Puede suceder que:</a:t>
            </a:r>
          </a:p>
          <a:p>
            <a:pPr lvl="1"/>
            <a:r>
              <a:rPr lang="es-ES" dirty="0">
                <a:solidFill>
                  <a:srgbClr val="0070C0"/>
                </a:solidFill>
              </a:rPr>
              <a:t>Las reglas se superpongan: </a:t>
            </a:r>
            <a:r>
              <a:rPr lang="es-ES" dirty="0"/>
              <a:t>¿Qué sucede si quiero predecir el valor de una casa y se aplican dos o más reglas y me dan predicciones contradictorias?</a:t>
            </a:r>
          </a:p>
          <a:p>
            <a:pPr lvl="1"/>
            <a:r>
              <a:rPr lang="es-ES" dirty="0">
                <a:solidFill>
                  <a:srgbClr val="0070C0"/>
                </a:solidFill>
              </a:rPr>
              <a:t>No se aplica ninguna regla: </a:t>
            </a:r>
            <a:r>
              <a:rPr lang="es-ES" dirty="0"/>
              <a:t>¿qué sucede si quiero predecir el valor de una casa y no se aplica ninguna de las reglas?</a:t>
            </a:r>
            <a:endParaRPr lang="es-GT" dirty="0"/>
          </a:p>
        </p:txBody>
      </p:sp>
    </p:spTree>
    <p:extLst>
      <p:ext uri="{BB962C8B-B14F-4D97-AF65-F5344CB8AC3E}">
        <p14:creationId xmlns:p14="http://schemas.microsoft.com/office/powerpoint/2010/main" val="3792700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CB91-3F81-4291-859F-4327C2E2F9A4}"/>
              </a:ext>
            </a:extLst>
          </p:cNvPr>
          <p:cNvSpPr>
            <a:spLocks noGrp="1"/>
          </p:cNvSpPr>
          <p:nvPr>
            <p:ph type="title"/>
          </p:nvPr>
        </p:nvSpPr>
        <p:spPr/>
        <p:txBody>
          <a:bodyPr/>
          <a:lstStyle/>
          <a:p>
            <a:r>
              <a:rPr lang="es-GT" dirty="0"/>
              <a:t>Reglas de decisión superpuestas</a:t>
            </a:r>
          </a:p>
        </p:txBody>
      </p:sp>
      <p:sp>
        <p:nvSpPr>
          <p:cNvPr id="3" name="Content Placeholder 2">
            <a:extLst>
              <a:ext uri="{FF2B5EF4-FFF2-40B4-BE49-F238E27FC236}">
                <a16:creationId xmlns:a16="http://schemas.microsoft.com/office/drawing/2014/main" id="{ED216BB2-1A83-468E-860B-CEAA5295F459}"/>
              </a:ext>
            </a:extLst>
          </p:cNvPr>
          <p:cNvSpPr>
            <a:spLocks noGrp="1"/>
          </p:cNvSpPr>
          <p:nvPr>
            <p:ph idx="1"/>
          </p:nvPr>
        </p:nvSpPr>
        <p:spPr/>
        <p:txBody>
          <a:bodyPr/>
          <a:lstStyle/>
          <a:p>
            <a:r>
              <a:rPr lang="es-GT" dirty="0"/>
              <a:t>Estrategias posibles: </a:t>
            </a:r>
          </a:p>
          <a:p>
            <a:pPr lvl="1"/>
            <a:r>
              <a:rPr lang="es-ES" dirty="0"/>
              <a:t>Listas de decisiones (ordenadas)</a:t>
            </a:r>
          </a:p>
          <a:p>
            <a:pPr lvl="1"/>
            <a:r>
              <a:rPr lang="es-ES" dirty="0"/>
              <a:t>Conjuntos de decisiones (sin ordenar).</a:t>
            </a:r>
            <a:endParaRPr lang="es-GT" dirty="0"/>
          </a:p>
        </p:txBody>
      </p:sp>
    </p:spTree>
    <p:extLst>
      <p:ext uri="{BB962C8B-B14F-4D97-AF65-F5344CB8AC3E}">
        <p14:creationId xmlns:p14="http://schemas.microsoft.com/office/powerpoint/2010/main" val="21974211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CB91-3F81-4291-859F-4327C2E2F9A4}"/>
              </a:ext>
            </a:extLst>
          </p:cNvPr>
          <p:cNvSpPr>
            <a:spLocks noGrp="1"/>
          </p:cNvSpPr>
          <p:nvPr>
            <p:ph type="title"/>
          </p:nvPr>
        </p:nvSpPr>
        <p:spPr/>
        <p:txBody>
          <a:bodyPr/>
          <a:lstStyle/>
          <a:p>
            <a:r>
              <a:rPr lang="es-GT" dirty="0"/>
              <a:t>Reglas de decisión superpuestas</a:t>
            </a:r>
          </a:p>
        </p:txBody>
      </p:sp>
      <p:sp>
        <p:nvSpPr>
          <p:cNvPr id="3" name="Content Placeholder 2">
            <a:extLst>
              <a:ext uri="{FF2B5EF4-FFF2-40B4-BE49-F238E27FC236}">
                <a16:creationId xmlns:a16="http://schemas.microsoft.com/office/drawing/2014/main" id="{ED216BB2-1A83-468E-860B-CEAA5295F459}"/>
              </a:ext>
            </a:extLst>
          </p:cNvPr>
          <p:cNvSpPr>
            <a:spLocks noGrp="1"/>
          </p:cNvSpPr>
          <p:nvPr>
            <p:ph idx="1"/>
          </p:nvPr>
        </p:nvSpPr>
        <p:spPr/>
        <p:txBody>
          <a:bodyPr/>
          <a:lstStyle/>
          <a:p>
            <a:r>
              <a:rPr lang="es-GT" dirty="0"/>
              <a:t>Lista de decisiones:</a:t>
            </a:r>
          </a:p>
          <a:p>
            <a:pPr lvl="1"/>
            <a:r>
              <a:rPr lang="es-ES" dirty="0"/>
              <a:t>Introduce un orden a las reglas de decisión. </a:t>
            </a:r>
          </a:p>
          <a:p>
            <a:pPr lvl="1"/>
            <a:r>
              <a:rPr lang="es-ES" dirty="0"/>
              <a:t>Si la condición de la primera regla es verdadera para una instancia, usamos la predicción de la primera regla. Si no, pasamos a la siguiente regla y verificamos si corresponde y así sucesivamente. </a:t>
            </a:r>
          </a:p>
          <a:p>
            <a:pPr lvl="1"/>
            <a:r>
              <a:rPr lang="es-ES" dirty="0"/>
              <a:t>Las listas de decisiones resuelven el problema de la superposición de reglas al devolver solo la predicción de la primera regla de la lista que se aplica</a:t>
            </a:r>
            <a:endParaRPr lang="es-GT" dirty="0"/>
          </a:p>
        </p:txBody>
      </p:sp>
    </p:spTree>
    <p:extLst>
      <p:ext uri="{BB962C8B-B14F-4D97-AF65-F5344CB8AC3E}">
        <p14:creationId xmlns:p14="http://schemas.microsoft.com/office/powerpoint/2010/main" val="1193041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CB91-3F81-4291-859F-4327C2E2F9A4}"/>
              </a:ext>
            </a:extLst>
          </p:cNvPr>
          <p:cNvSpPr>
            <a:spLocks noGrp="1"/>
          </p:cNvSpPr>
          <p:nvPr>
            <p:ph type="title"/>
          </p:nvPr>
        </p:nvSpPr>
        <p:spPr/>
        <p:txBody>
          <a:bodyPr/>
          <a:lstStyle/>
          <a:p>
            <a:r>
              <a:rPr lang="es-GT" dirty="0"/>
              <a:t>Reglas de decisión superpuestas</a:t>
            </a:r>
          </a:p>
        </p:txBody>
      </p:sp>
      <p:sp>
        <p:nvSpPr>
          <p:cNvPr id="3" name="Content Placeholder 2">
            <a:extLst>
              <a:ext uri="{FF2B5EF4-FFF2-40B4-BE49-F238E27FC236}">
                <a16:creationId xmlns:a16="http://schemas.microsoft.com/office/drawing/2014/main" id="{ED216BB2-1A83-468E-860B-CEAA5295F459}"/>
              </a:ext>
            </a:extLst>
          </p:cNvPr>
          <p:cNvSpPr>
            <a:spLocks noGrp="1"/>
          </p:cNvSpPr>
          <p:nvPr>
            <p:ph idx="1"/>
          </p:nvPr>
        </p:nvSpPr>
        <p:spPr/>
        <p:txBody>
          <a:bodyPr/>
          <a:lstStyle/>
          <a:p>
            <a:r>
              <a:rPr lang="es-GT" dirty="0"/>
              <a:t>Conjunto de decisiones:</a:t>
            </a:r>
          </a:p>
          <a:p>
            <a:pPr lvl="1"/>
            <a:r>
              <a:rPr lang="es-ES" dirty="0"/>
              <a:t>se asemeja a una democracia de las reglas, excepto que algunas reglas pueden tener un mayor poder de voto. </a:t>
            </a:r>
          </a:p>
          <a:p>
            <a:pPr lvl="1"/>
            <a:r>
              <a:rPr lang="es-ES" dirty="0"/>
              <a:t>En un conjunto, las reglas son mutuamente excluyentes o hay una estrategia para resolver conflictos, como la votación por mayoría, que puede ser ponderada por las precisiones de las reglas individuales u otras medidas de calidad. </a:t>
            </a:r>
          </a:p>
          <a:p>
            <a:pPr lvl="1"/>
            <a:r>
              <a:rPr lang="es-ES" dirty="0"/>
              <a:t>La interpretabilidad sufre potencialmente cuando se aplican varias reglas.</a:t>
            </a:r>
            <a:endParaRPr lang="es-GT" dirty="0"/>
          </a:p>
        </p:txBody>
      </p:sp>
    </p:spTree>
    <p:extLst>
      <p:ext uri="{BB962C8B-B14F-4D97-AF65-F5344CB8AC3E}">
        <p14:creationId xmlns:p14="http://schemas.microsoft.com/office/powerpoint/2010/main" val="41942172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4320-EA53-4537-916F-382626D95A4E}"/>
              </a:ext>
            </a:extLst>
          </p:cNvPr>
          <p:cNvSpPr>
            <a:spLocks noGrp="1"/>
          </p:cNvSpPr>
          <p:nvPr>
            <p:ph type="title"/>
          </p:nvPr>
        </p:nvSpPr>
        <p:spPr/>
        <p:txBody>
          <a:bodyPr/>
          <a:lstStyle/>
          <a:p>
            <a:r>
              <a:rPr lang="es-ES" dirty="0"/>
              <a:t>No se aplica ninguna regla</a:t>
            </a:r>
            <a:endParaRPr lang="es-GT" dirty="0"/>
          </a:p>
        </p:txBody>
      </p:sp>
      <p:sp>
        <p:nvSpPr>
          <p:cNvPr id="3" name="Content Placeholder 2">
            <a:extLst>
              <a:ext uri="{FF2B5EF4-FFF2-40B4-BE49-F238E27FC236}">
                <a16:creationId xmlns:a16="http://schemas.microsoft.com/office/drawing/2014/main" id="{97890728-47C1-4825-A137-DB21B0405D1F}"/>
              </a:ext>
            </a:extLst>
          </p:cNvPr>
          <p:cNvSpPr>
            <a:spLocks noGrp="1"/>
          </p:cNvSpPr>
          <p:nvPr>
            <p:ph idx="1"/>
          </p:nvPr>
        </p:nvSpPr>
        <p:spPr/>
        <p:txBody>
          <a:bodyPr/>
          <a:lstStyle/>
          <a:p>
            <a:r>
              <a:rPr lang="es-ES" dirty="0"/>
              <a:t>Tanto las listas de decisiones como los conjuntos pueden sufrir el problema de que ninguna regla se aplica a una instancia. </a:t>
            </a:r>
          </a:p>
          <a:p>
            <a:r>
              <a:rPr lang="es-ES" dirty="0"/>
              <a:t>Esto se puede resolver introduciendo una regla predeterminada.</a:t>
            </a:r>
          </a:p>
          <a:p>
            <a:r>
              <a:rPr lang="es-ES" dirty="0"/>
              <a:t>La predicción de la regla predeterminada suele ser la clase más frecuente de los puntos de datos que no están cubiertos por otras reglas.</a:t>
            </a:r>
            <a:endParaRPr lang="es-GT" dirty="0"/>
          </a:p>
        </p:txBody>
      </p:sp>
    </p:spTree>
    <p:extLst>
      <p:ext uri="{BB962C8B-B14F-4D97-AF65-F5344CB8AC3E}">
        <p14:creationId xmlns:p14="http://schemas.microsoft.com/office/powerpoint/2010/main" val="11984952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25A2-8799-4856-AFC1-7E6B7C0B0FFE}"/>
              </a:ext>
            </a:extLst>
          </p:cNvPr>
          <p:cNvSpPr>
            <a:spLocks noGrp="1"/>
          </p:cNvSpPr>
          <p:nvPr>
            <p:ph type="title"/>
          </p:nvPr>
        </p:nvSpPr>
        <p:spPr/>
        <p:txBody>
          <a:bodyPr/>
          <a:lstStyle/>
          <a:p>
            <a:r>
              <a:rPr lang="es-GT" dirty="0"/>
              <a:t>Algunos enfoques y Algoritmos</a:t>
            </a:r>
          </a:p>
        </p:txBody>
      </p:sp>
      <p:sp>
        <p:nvSpPr>
          <p:cNvPr id="3" name="Content Placeholder 2">
            <a:extLst>
              <a:ext uri="{FF2B5EF4-FFF2-40B4-BE49-F238E27FC236}">
                <a16:creationId xmlns:a16="http://schemas.microsoft.com/office/drawing/2014/main" id="{6493DD7E-2804-4E2C-BE25-D011275BCF1C}"/>
              </a:ext>
            </a:extLst>
          </p:cNvPr>
          <p:cNvSpPr>
            <a:spLocks noGrp="1"/>
          </p:cNvSpPr>
          <p:nvPr>
            <p:ph idx="1"/>
          </p:nvPr>
        </p:nvSpPr>
        <p:spPr/>
        <p:txBody>
          <a:bodyPr/>
          <a:lstStyle/>
          <a:p>
            <a:r>
              <a:rPr lang="es-ES" dirty="0" err="1">
                <a:solidFill>
                  <a:srgbClr val="0070C0"/>
                </a:solidFill>
              </a:rPr>
              <a:t>OneR</a:t>
            </a:r>
            <a:r>
              <a:rPr lang="es-ES" dirty="0">
                <a:solidFill>
                  <a:srgbClr val="0070C0"/>
                </a:solidFill>
              </a:rPr>
              <a:t>:</a:t>
            </a:r>
            <a:r>
              <a:rPr lang="es-ES" dirty="0"/>
              <a:t> aprende las reglas de una sola característica. Se caracteriza por su simplicidad, interpretabilidad y su uso como punto de referencia.</a:t>
            </a:r>
          </a:p>
          <a:p>
            <a:endParaRPr lang="es-ES" dirty="0"/>
          </a:p>
          <a:p>
            <a:r>
              <a:rPr lang="es-ES" dirty="0">
                <a:solidFill>
                  <a:srgbClr val="0070C0"/>
                </a:solidFill>
              </a:rPr>
              <a:t>Cobertura secuencial: </a:t>
            </a:r>
            <a:r>
              <a:rPr lang="es-ES" dirty="0"/>
              <a:t>es un procedimiento general que aprende de forma iterativa las reglas y elimina los puntos de datos cubiertos por la nueva regla. Este procedimiento es utilizado por muchos algoritmos de aprendizaje de reglas.</a:t>
            </a:r>
            <a:endParaRPr lang="es-GT" dirty="0"/>
          </a:p>
        </p:txBody>
      </p:sp>
    </p:spTree>
    <p:extLst>
      <p:ext uri="{BB962C8B-B14F-4D97-AF65-F5344CB8AC3E}">
        <p14:creationId xmlns:p14="http://schemas.microsoft.com/office/powerpoint/2010/main" val="920556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25A2-8799-4856-AFC1-7E6B7C0B0FFE}"/>
              </a:ext>
            </a:extLst>
          </p:cNvPr>
          <p:cNvSpPr>
            <a:spLocks noGrp="1"/>
          </p:cNvSpPr>
          <p:nvPr>
            <p:ph type="title"/>
          </p:nvPr>
        </p:nvSpPr>
        <p:spPr/>
        <p:txBody>
          <a:bodyPr/>
          <a:lstStyle/>
          <a:p>
            <a:r>
              <a:rPr lang="es-GT" dirty="0"/>
              <a:t>Algunos enfoques y Algoritmos</a:t>
            </a:r>
          </a:p>
        </p:txBody>
      </p:sp>
      <p:sp>
        <p:nvSpPr>
          <p:cNvPr id="3" name="Content Placeholder 2">
            <a:extLst>
              <a:ext uri="{FF2B5EF4-FFF2-40B4-BE49-F238E27FC236}">
                <a16:creationId xmlns:a16="http://schemas.microsoft.com/office/drawing/2014/main" id="{6493DD7E-2804-4E2C-BE25-D011275BCF1C}"/>
              </a:ext>
            </a:extLst>
          </p:cNvPr>
          <p:cNvSpPr>
            <a:spLocks noGrp="1"/>
          </p:cNvSpPr>
          <p:nvPr>
            <p:ph idx="1"/>
          </p:nvPr>
        </p:nvSpPr>
        <p:spPr/>
        <p:txBody>
          <a:bodyPr/>
          <a:lstStyle/>
          <a:p>
            <a:r>
              <a:rPr lang="es-ES" dirty="0">
                <a:solidFill>
                  <a:srgbClr val="0070C0"/>
                </a:solidFill>
              </a:rPr>
              <a:t>Listas de reglas bayesianas:</a:t>
            </a:r>
            <a:r>
              <a:rPr lang="es-ES" dirty="0"/>
              <a:t> combinan patrones frecuentes </a:t>
            </a:r>
            <a:r>
              <a:rPr lang="es-ES" dirty="0" err="1"/>
              <a:t>pre-minados</a:t>
            </a:r>
            <a:r>
              <a:rPr lang="es-ES" dirty="0"/>
              <a:t> en una lista de decisiones utilizando estadísticas bayesianas. El uso de patrones </a:t>
            </a:r>
            <a:r>
              <a:rPr lang="es-ES" dirty="0" err="1"/>
              <a:t>pre-minados</a:t>
            </a:r>
            <a:r>
              <a:rPr lang="es-ES" dirty="0"/>
              <a:t> es un enfoque común utilizado por muchos algoritmos de aprendizaje de reglas.</a:t>
            </a:r>
            <a:endParaRPr lang="es-GT" dirty="0"/>
          </a:p>
        </p:txBody>
      </p:sp>
    </p:spTree>
    <p:extLst>
      <p:ext uri="{BB962C8B-B14F-4D97-AF65-F5344CB8AC3E}">
        <p14:creationId xmlns:p14="http://schemas.microsoft.com/office/powerpoint/2010/main" val="1189949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2002-7A84-4A3E-8E7A-098E4605939B}"/>
              </a:ext>
            </a:extLst>
          </p:cNvPr>
          <p:cNvSpPr>
            <a:spLocks noGrp="1"/>
          </p:cNvSpPr>
          <p:nvPr>
            <p:ph type="title"/>
          </p:nvPr>
        </p:nvSpPr>
        <p:spPr/>
        <p:txBody>
          <a:bodyPr/>
          <a:lstStyle/>
          <a:p>
            <a:r>
              <a:rPr lang="es-ES" dirty="0"/>
              <a:t>Aprender reglas de una sola característica (</a:t>
            </a:r>
            <a:r>
              <a:rPr lang="es-ES" dirty="0" err="1"/>
              <a:t>OneR</a:t>
            </a:r>
            <a:r>
              <a:rPr lang="es-ES" dirty="0"/>
              <a:t>)</a:t>
            </a:r>
            <a:endParaRPr lang="es-GT" dirty="0"/>
          </a:p>
        </p:txBody>
      </p:sp>
      <p:sp>
        <p:nvSpPr>
          <p:cNvPr id="3" name="Content Placeholder 2">
            <a:extLst>
              <a:ext uri="{FF2B5EF4-FFF2-40B4-BE49-F238E27FC236}">
                <a16:creationId xmlns:a16="http://schemas.microsoft.com/office/drawing/2014/main" id="{38461059-CE3F-43FE-B438-4970A3471D61}"/>
              </a:ext>
            </a:extLst>
          </p:cNvPr>
          <p:cNvSpPr>
            <a:spLocks noGrp="1"/>
          </p:cNvSpPr>
          <p:nvPr>
            <p:ph idx="1"/>
          </p:nvPr>
        </p:nvSpPr>
        <p:spPr/>
        <p:txBody>
          <a:bodyPr/>
          <a:lstStyle/>
          <a:p>
            <a:r>
              <a:rPr lang="es-ES" dirty="0" err="1">
                <a:solidFill>
                  <a:srgbClr val="0070C0"/>
                </a:solidFill>
              </a:rPr>
              <a:t>OneR</a:t>
            </a:r>
            <a:r>
              <a:rPr lang="es-ES" dirty="0">
                <a:solidFill>
                  <a:srgbClr val="0070C0"/>
                </a:solidFill>
              </a:rPr>
              <a:t> </a:t>
            </a:r>
            <a:r>
              <a:rPr lang="es-ES" dirty="0"/>
              <a:t>[</a:t>
            </a:r>
            <a:r>
              <a:rPr lang="es-ES" dirty="0" err="1"/>
              <a:t>Holte</a:t>
            </a:r>
            <a:r>
              <a:rPr lang="es-ES" dirty="0"/>
              <a:t> (1993)] es uno de los algoritmos de inducción de reglas más simples. </a:t>
            </a:r>
          </a:p>
          <a:p>
            <a:endParaRPr lang="es-ES" dirty="0"/>
          </a:p>
          <a:p>
            <a:r>
              <a:rPr lang="es-ES" dirty="0"/>
              <a:t>De todas las características, </a:t>
            </a:r>
            <a:r>
              <a:rPr lang="es-ES" dirty="0" err="1"/>
              <a:t>OneR</a:t>
            </a:r>
            <a:r>
              <a:rPr lang="es-ES" dirty="0"/>
              <a:t> selecciona la que lleva más información sobre el resultado de interés y crea reglas de decisión a partir de esta característica.</a:t>
            </a:r>
          </a:p>
          <a:p>
            <a:endParaRPr lang="es-ES" dirty="0"/>
          </a:p>
          <a:p>
            <a:r>
              <a:rPr lang="es-ES" dirty="0"/>
              <a:t>El algoritmo genera más de una regla: en realidad es una regla por valor de característica única de la mejor característica seleccionada. </a:t>
            </a:r>
            <a:endParaRPr lang="es-GT" dirty="0"/>
          </a:p>
        </p:txBody>
      </p:sp>
    </p:spTree>
    <p:extLst>
      <p:ext uri="{BB962C8B-B14F-4D97-AF65-F5344CB8AC3E}">
        <p14:creationId xmlns:p14="http://schemas.microsoft.com/office/powerpoint/2010/main" val="2345997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16141-D02A-49CC-A18B-C2C11E345828}"/>
              </a:ext>
            </a:extLst>
          </p:cNvPr>
          <p:cNvSpPr>
            <a:spLocks noGrp="1"/>
          </p:cNvSpPr>
          <p:nvPr>
            <p:ph type="title"/>
          </p:nvPr>
        </p:nvSpPr>
        <p:spPr/>
        <p:txBody>
          <a:bodyPr/>
          <a:lstStyle/>
          <a:p>
            <a:r>
              <a:rPr lang="es-GT" dirty="0"/>
              <a:t>Gráficos para variables cuantitativas</a:t>
            </a:r>
          </a:p>
        </p:txBody>
      </p:sp>
      <p:sp>
        <p:nvSpPr>
          <p:cNvPr id="3" name="Marcador de contenido 2">
            <a:extLst>
              <a:ext uri="{FF2B5EF4-FFF2-40B4-BE49-F238E27FC236}">
                <a16:creationId xmlns:a16="http://schemas.microsoft.com/office/drawing/2014/main" id="{E8426F60-F5B6-4420-B536-89D0C1F708E2}"/>
              </a:ext>
            </a:extLst>
          </p:cNvPr>
          <p:cNvSpPr>
            <a:spLocks noGrp="1"/>
          </p:cNvSpPr>
          <p:nvPr>
            <p:ph idx="1"/>
          </p:nvPr>
        </p:nvSpPr>
        <p:spPr/>
        <p:txBody>
          <a:bodyPr/>
          <a:lstStyle/>
          <a:p>
            <a:r>
              <a:rPr lang="es-GT" dirty="0"/>
              <a:t>Gráficos de dispersión</a:t>
            </a:r>
          </a:p>
        </p:txBody>
      </p:sp>
      <p:pic>
        <p:nvPicPr>
          <p:cNvPr id="5" name="Imagen 4">
            <a:extLst>
              <a:ext uri="{FF2B5EF4-FFF2-40B4-BE49-F238E27FC236}">
                <a16:creationId xmlns:a16="http://schemas.microsoft.com/office/drawing/2014/main" id="{6B30491B-AA81-44C5-9A07-2B4AA3E96BD5}"/>
              </a:ext>
            </a:extLst>
          </p:cNvPr>
          <p:cNvPicPr>
            <a:picLocks noChangeAspect="1"/>
          </p:cNvPicPr>
          <p:nvPr/>
        </p:nvPicPr>
        <p:blipFill>
          <a:blip r:embed="rId2"/>
          <a:stretch>
            <a:fillRect/>
          </a:stretch>
        </p:blipFill>
        <p:spPr>
          <a:xfrm>
            <a:off x="1686988" y="2636761"/>
            <a:ext cx="8658225" cy="3981450"/>
          </a:xfrm>
          <a:prstGeom prst="rect">
            <a:avLst/>
          </a:prstGeom>
        </p:spPr>
      </p:pic>
    </p:spTree>
    <p:extLst>
      <p:ext uri="{BB962C8B-B14F-4D97-AF65-F5344CB8AC3E}">
        <p14:creationId xmlns:p14="http://schemas.microsoft.com/office/powerpoint/2010/main" val="10888830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DF8F0-41D8-4B7D-AD48-A02CAE07A4C3}"/>
              </a:ext>
            </a:extLst>
          </p:cNvPr>
          <p:cNvSpPr>
            <a:spLocks noGrp="1"/>
          </p:cNvSpPr>
          <p:nvPr>
            <p:ph type="title"/>
          </p:nvPr>
        </p:nvSpPr>
        <p:spPr/>
        <p:txBody>
          <a:bodyPr/>
          <a:lstStyle/>
          <a:p>
            <a:r>
              <a:rPr lang="es-GT" dirty="0" err="1"/>
              <a:t>OneR</a:t>
            </a:r>
            <a:r>
              <a:rPr lang="es-GT" dirty="0"/>
              <a:t>. Algoritmo</a:t>
            </a:r>
          </a:p>
        </p:txBody>
      </p:sp>
      <p:sp>
        <p:nvSpPr>
          <p:cNvPr id="3" name="Content Placeholder 2">
            <a:extLst>
              <a:ext uri="{FF2B5EF4-FFF2-40B4-BE49-F238E27FC236}">
                <a16:creationId xmlns:a16="http://schemas.microsoft.com/office/drawing/2014/main" id="{3FC55F17-B978-4A38-B692-C318E26BCDF8}"/>
              </a:ext>
            </a:extLst>
          </p:cNvPr>
          <p:cNvSpPr>
            <a:spLocks noGrp="1"/>
          </p:cNvSpPr>
          <p:nvPr>
            <p:ph idx="1"/>
          </p:nvPr>
        </p:nvSpPr>
        <p:spPr/>
        <p:txBody>
          <a:bodyPr/>
          <a:lstStyle/>
          <a:p>
            <a:pPr marL="457200" indent="-457200">
              <a:buFont typeface="+mj-lt"/>
              <a:buAutoNum type="arabicPeriod"/>
            </a:pPr>
            <a:r>
              <a:rPr lang="es-ES" dirty="0"/>
              <a:t>Discretice las características continuas eligiendo intervalos apropiados.</a:t>
            </a:r>
          </a:p>
          <a:p>
            <a:pPr marL="457200" indent="-457200">
              <a:buFont typeface="+mj-lt"/>
              <a:buAutoNum type="arabicPeriod"/>
            </a:pPr>
            <a:r>
              <a:rPr lang="es-ES" dirty="0"/>
              <a:t>Para cada característica:</a:t>
            </a:r>
          </a:p>
          <a:p>
            <a:pPr marL="960120" lvl="1" indent="-457200">
              <a:buFont typeface="+mj-lt"/>
              <a:buAutoNum type="arabicPeriod"/>
            </a:pPr>
            <a:r>
              <a:rPr lang="es-ES" dirty="0"/>
              <a:t>Cree una tabla cruzada entre los valores de la característica y el resultado (categórico).</a:t>
            </a:r>
          </a:p>
          <a:p>
            <a:pPr marL="960120" lvl="1" indent="-457200">
              <a:buFont typeface="+mj-lt"/>
              <a:buAutoNum type="arabicPeriod"/>
            </a:pPr>
            <a:r>
              <a:rPr lang="es-ES" dirty="0"/>
              <a:t>Para cada valor de la característica, cree una regla que prediga la clase más frecuente de las instancias que tienen este valor de característica particular (puede leerse en la tabla cruzada).</a:t>
            </a:r>
          </a:p>
          <a:p>
            <a:pPr marL="960120" lvl="1" indent="-457200">
              <a:buFont typeface="+mj-lt"/>
              <a:buAutoNum type="arabicPeriod"/>
            </a:pPr>
            <a:r>
              <a:rPr lang="es-ES" dirty="0"/>
              <a:t>Calcule el error total de las reglas para la característica.</a:t>
            </a:r>
          </a:p>
          <a:p>
            <a:pPr marL="457200" indent="-457200">
              <a:buFont typeface="+mj-lt"/>
              <a:buAutoNum type="arabicPeriod"/>
            </a:pPr>
            <a:r>
              <a:rPr lang="es-ES" dirty="0"/>
              <a:t>Seleccione la función con el error total más pequeño.</a:t>
            </a:r>
            <a:endParaRPr lang="es-GT" dirty="0"/>
          </a:p>
        </p:txBody>
      </p:sp>
    </p:spTree>
    <p:extLst>
      <p:ext uri="{BB962C8B-B14F-4D97-AF65-F5344CB8AC3E}">
        <p14:creationId xmlns:p14="http://schemas.microsoft.com/office/powerpoint/2010/main" val="17378170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AE22-2BFF-4306-A370-B359A2197C60}"/>
              </a:ext>
            </a:extLst>
          </p:cNvPr>
          <p:cNvSpPr>
            <a:spLocks noGrp="1"/>
          </p:cNvSpPr>
          <p:nvPr>
            <p:ph type="title"/>
          </p:nvPr>
        </p:nvSpPr>
        <p:spPr/>
        <p:txBody>
          <a:bodyPr/>
          <a:lstStyle/>
          <a:p>
            <a:r>
              <a:rPr lang="es-GT" dirty="0"/>
              <a:t>Cobertura Secuencial</a:t>
            </a:r>
          </a:p>
        </p:txBody>
      </p:sp>
      <p:sp>
        <p:nvSpPr>
          <p:cNvPr id="3" name="Content Placeholder 2">
            <a:extLst>
              <a:ext uri="{FF2B5EF4-FFF2-40B4-BE49-F238E27FC236}">
                <a16:creationId xmlns:a16="http://schemas.microsoft.com/office/drawing/2014/main" id="{6EF21C10-5B18-4157-9A4D-D78071DDFF0C}"/>
              </a:ext>
            </a:extLst>
          </p:cNvPr>
          <p:cNvSpPr>
            <a:spLocks noGrp="1"/>
          </p:cNvSpPr>
          <p:nvPr>
            <p:ph idx="1"/>
          </p:nvPr>
        </p:nvSpPr>
        <p:spPr/>
        <p:txBody>
          <a:bodyPr/>
          <a:lstStyle/>
          <a:p>
            <a:r>
              <a:rPr lang="es-ES" dirty="0"/>
              <a:t>Es un procedimiento general que aprende repetidamente una sola regla para crear una lista de decisiones (o conjunto) que cubre todo el conjunto de datos regla por regla. </a:t>
            </a:r>
            <a:endParaRPr lang="es-GT" dirty="0"/>
          </a:p>
        </p:txBody>
      </p:sp>
    </p:spTree>
    <p:extLst>
      <p:ext uri="{BB962C8B-B14F-4D97-AF65-F5344CB8AC3E}">
        <p14:creationId xmlns:p14="http://schemas.microsoft.com/office/powerpoint/2010/main" val="2203542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AE22-2BFF-4306-A370-B359A2197C60}"/>
              </a:ext>
            </a:extLst>
          </p:cNvPr>
          <p:cNvSpPr>
            <a:spLocks noGrp="1"/>
          </p:cNvSpPr>
          <p:nvPr>
            <p:ph type="title"/>
          </p:nvPr>
        </p:nvSpPr>
        <p:spPr/>
        <p:txBody>
          <a:bodyPr/>
          <a:lstStyle/>
          <a:p>
            <a:r>
              <a:rPr lang="es-GT" dirty="0"/>
              <a:t>Cobertura Secuencial</a:t>
            </a:r>
          </a:p>
        </p:txBody>
      </p:sp>
      <p:sp>
        <p:nvSpPr>
          <p:cNvPr id="3" name="Content Placeholder 2">
            <a:extLst>
              <a:ext uri="{FF2B5EF4-FFF2-40B4-BE49-F238E27FC236}">
                <a16:creationId xmlns:a16="http://schemas.microsoft.com/office/drawing/2014/main" id="{6EF21C10-5B18-4157-9A4D-D78071DDFF0C}"/>
              </a:ext>
            </a:extLst>
          </p:cNvPr>
          <p:cNvSpPr>
            <a:spLocks noGrp="1"/>
          </p:cNvSpPr>
          <p:nvPr>
            <p:ph idx="1"/>
          </p:nvPr>
        </p:nvSpPr>
        <p:spPr/>
        <p:txBody>
          <a:bodyPr/>
          <a:lstStyle/>
          <a:p>
            <a:r>
              <a:rPr lang="es-ES" dirty="0"/>
              <a:t>La idea es simple: </a:t>
            </a:r>
          </a:p>
          <a:p>
            <a:pPr lvl="1"/>
            <a:r>
              <a:rPr lang="es-ES" dirty="0"/>
              <a:t>primero, encuentre una buena regla que se aplique a algunos de los puntos de datos. </a:t>
            </a:r>
          </a:p>
          <a:p>
            <a:pPr lvl="1"/>
            <a:r>
              <a:rPr lang="es-ES" dirty="0"/>
              <a:t>Elimine todos los puntos de datos cubiertos por la regla. </a:t>
            </a:r>
          </a:p>
          <a:p>
            <a:pPr lvl="1"/>
            <a:r>
              <a:rPr lang="es-ES" dirty="0"/>
              <a:t>Se cubre un punto de datos cuando se aplican las condiciones, independientemente de si los puntos se clasifican correctamente o no. ".</a:t>
            </a:r>
            <a:endParaRPr lang="es-GT" dirty="0"/>
          </a:p>
        </p:txBody>
      </p:sp>
    </p:spTree>
    <p:extLst>
      <p:ext uri="{BB962C8B-B14F-4D97-AF65-F5344CB8AC3E}">
        <p14:creationId xmlns:p14="http://schemas.microsoft.com/office/powerpoint/2010/main" val="41762217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AE22-2BFF-4306-A370-B359A2197C60}"/>
              </a:ext>
            </a:extLst>
          </p:cNvPr>
          <p:cNvSpPr>
            <a:spLocks noGrp="1"/>
          </p:cNvSpPr>
          <p:nvPr>
            <p:ph type="title"/>
          </p:nvPr>
        </p:nvSpPr>
        <p:spPr/>
        <p:txBody>
          <a:bodyPr/>
          <a:lstStyle/>
          <a:p>
            <a:r>
              <a:rPr lang="es-GT" dirty="0"/>
              <a:t>Cobertura Secuencial. Algoritmo.</a:t>
            </a:r>
          </a:p>
        </p:txBody>
      </p:sp>
      <p:sp>
        <p:nvSpPr>
          <p:cNvPr id="3" name="Content Placeholder 2">
            <a:extLst>
              <a:ext uri="{FF2B5EF4-FFF2-40B4-BE49-F238E27FC236}">
                <a16:creationId xmlns:a16="http://schemas.microsoft.com/office/drawing/2014/main" id="{6EF21C10-5B18-4157-9A4D-D78071DDFF0C}"/>
              </a:ext>
            </a:extLst>
          </p:cNvPr>
          <p:cNvSpPr>
            <a:spLocks noGrp="1"/>
          </p:cNvSpPr>
          <p:nvPr>
            <p:ph idx="1"/>
          </p:nvPr>
        </p:nvSpPr>
        <p:spPr/>
        <p:txBody>
          <a:bodyPr>
            <a:normAutofit/>
          </a:bodyPr>
          <a:lstStyle/>
          <a:p>
            <a:pPr marL="0" indent="0">
              <a:buNone/>
            </a:pPr>
            <a:r>
              <a:rPr lang="es-ES" dirty="0"/>
              <a:t>Supongamos que ya tenemos un algoritmo que puede crear una sola regla que cubra parte de los datos.</a:t>
            </a:r>
          </a:p>
          <a:p>
            <a:r>
              <a:rPr lang="es-ES" dirty="0"/>
              <a:t>Comience con una lista vacía de reglas (</a:t>
            </a:r>
            <a:r>
              <a:rPr lang="es-ES" dirty="0" err="1"/>
              <a:t>rlist</a:t>
            </a:r>
            <a:r>
              <a:rPr lang="es-ES" dirty="0"/>
              <a:t>).</a:t>
            </a:r>
          </a:p>
          <a:p>
            <a:r>
              <a:rPr lang="es-ES" dirty="0"/>
              <a:t>Aprende una regla r.</a:t>
            </a:r>
          </a:p>
          <a:p>
            <a:r>
              <a:rPr lang="es-ES" dirty="0"/>
              <a:t>Mientras la lista de reglas esté por debajo de un cierto umbral de calidad (o los ejemplos positivos aún no están cubiertos):</a:t>
            </a:r>
          </a:p>
          <a:p>
            <a:pPr lvl="1"/>
            <a:r>
              <a:rPr lang="es-ES" dirty="0"/>
              <a:t>Agregue la regla r a </a:t>
            </a:r>
            <a:r>
              <a:rPr lang="es-ES" dirty="0" err="1"/>
              <a:t>rlist</a:t>
            </a:r>
            <a:r>
              <a:rPr lang="es-ES" dirty="0"/>
              <a:t>.</a:t>
            </a:r>
          </a:p>
          <a:p>
            <a:pPr lvl="1"/>
            <a:r>
              <a:rPr lang="es-ES" dirty="0"/>
              <a:t>Elimine todos los puntos de datos cubiertos por la regla r.</a:t>
            </a:r>
          </a:p>
          <a:p>
            <a:pPr lvl="1"/>
            <a:r>
              <a:rPr lang="es-ES" dirty="0"/>
              <a:t>Aprenda otra regla sobre los datos restantes.</a:t>
            </a:r>
          </a:p>
          <a:p>
            <a:r>
              <a:rPr lang="es-ES" dirty="0"/>
              <a:t>Devuelve la lista de decisiones.</a:t>
            </a:r>
          </a:p>
        </p:txBody>
      </p:sp>
    </p:spTree>
    <p:extLst>
      <p:ext uri="{BB962C8B-B14F-4D97-AF65-F5344CB8AC3E}">
        <p14:creationId xmlns:p14="http://schemas.microsoft.com/office/powerpoint/2010/main" val="9220425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DC0F7-65F7-4209-B60E-9DA21FDF338A}"/>
              </a:ext>
            </a:extLst>
          </p:cNvPr>
          <p:cNvSpPr>
            <a:spLocks noGrp="1"/>
          </p:cNvSpPr>
          <p:nvPr>
            <p:ph type="title"/>
          </p:nvPr>
        </p:nvSpPr>
        <p:spPr/>
        <p:txBody>
          <a:bodyPr/>
          <a:lstStyle/>
          <a:p>
            <a:endParaRPr lang="es-GT"/>
          </a:p>
        </p:txBody>
      </p:sp>
      <p:sp>
        <p:nvSpPr>
          <p:cNvPr id="3" name="Content Placeholder 2">
            <a:extLst>
              <a:ext uri="{FF2B5EF4-FFF2-40B4-BE49-F238E27FC236}">
                <a16:creationId xmlns:a16="http://schemas.microsoft.com/office/drawing/2014/main" id="{44CAE0EE-9EB4-45C3-9C0C-7C3EEBEEDA54}"/>
              </a:ext>
            </a:extLst>
          </p:cNvPr>
          <p:cNvSpPr>
            <a:spLocks noGrp="1"/>
          </p:cNvSpPr>
          <p:nvPr>
            <p:ph idx="1"/>
          </p:nvPr>
        </p:nvSpPr>
        <p:spPr/>
        <p:txBody>
          <a:bodyPr/>
          <a:lstStyle/>
          <a:p>
            <a:endParaRPr lang="es-GT"/>
          </a:p>
        </p:txBody>
      </p:sp>
      <p:pic>
        <p:nvPicPr>
          <p:cNvPr id="1026" name="Picture 2" descr="The covering algorithm works by sequentially covering the feature space with single rules and removing the data points that are already covered by those rules. For visualization purposes, the features x1 and x2 are continuous, but most rule learning algorithms require categorical features.">
            <a:extLst>
              <a:ext uri="{FF2B5EF4-FFF2-40B4-BE49-F238E27FC236}">
                <a16:creationId xmlns:a16="http://schemas.microsoft.com/office/drawing/2014/main" id="{534CDB1A-DD76-4889-A117-674B2E2C1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0"/>
            <a:ext cx="9601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9659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64F38-7B39-465E-A154-D2CA80DB31D9}"/>
              </a:ext>
            </a:extLst>
          </p:cNvPr>
          <p:cNvSpPr>
            <a:spLocks noGrp="1"/>
          </p:cNvSpPr>
          <p:nvPr>
            <p:ph type="title"/>
          </p:nvPr>
        </p:nvSpPr>
        <p:spPr/>
        <p:txBody>
          <a:bodyPr/>
          <a:lstStyle/>
          <a:p>
            <a:r>
              <a:rPr lang="es-GT" dirty="0"/>
              <a:t>Listas de Reglas Bayesianas (BRL) </a:t>
            </a:r>
          </a:p>
        </p:txBody>
      </p:sp>
      <p:sp>
        <p:nvSpPr>
          <p:cNvPr id="3" name="Content Placeholder 2">
            <a:extLst>
              <a:ext uri="{FF2B5EF4-FFF2-40B4-BE49-F238E27FC236}">
                <a16:creationId xmlns:a16="http://schemas.microsoft.com/office/drawing/2014/main" id="{2E5BB268-20CC-4DCD-9F5F-715089B253D9}"/>
              </a:ext>
            </a:extLst>
          </p:cNvPr>
          <p:cNvSpPr>
            <a:spLocks noGrp="1"/>
          </p:cNvSpPr>
          <p:nvPr>
            <p:ph idx="1"/>
          </p:nvPr>
        </p:nvSpPr>
        <p:spPr/>
        <p:txBody>
          <a:bodyPr>
            <a:normAutofit/>
          </a:bodyPr>
          <a:lstStyle/>
          <a:p>
            <a:pPr marL="457200" indent="-457200">
              <a:buFont typeface="+mj-lt"/>
              <a:buAutoNum type="arabicPeriod"/>
            </a:pPr>
            <a:r>
              <a:rPr lang="es-ES" dirty="0" err="1"/>
              <a:t>Pre-mina</a:t>
            </a:r>
            <a:r>
              <a:rPr lang="es-ES" dirty="0"/>
              <a:t> los patrones frecuentes de los datos que pueden usarse como condiciones para las reglas de decisión.</a:t>
            </a:r>
          </a:p>
          <a:p>
            <a:pPr marL="457200" indent="-457200">
              <a:buFont typeface="+mj-lt"/>
              <a:buAutoNum type="arabicPeriod"/>
            </a:pPr>
            <a:r>
              <a:rPr lang="es-ES" dirty="0"/>
              <a:t>Aprenda una lista de decisiones de una selección de las reglas previamente minadas.</a:t>
            </a:r>
          </a:p>
          <a:p>
            <a:pPr marL="457200" indent="-457200">
              <a:buFont typeface="+mj-lt"/>
              <a:buAutoNum type="arabicPeriod"/>
            </a:pPr>
            <a:endParaRPr lang="es-ES" dirty="0"/>
          </a:p>
          <a:p>
            <a:r>
              <a:rPr lang="es-ES" dirty="0"/>
              <a:t>Utiliza estadísticas bayesianas para aprender listas de decisiones de patrones frecuentes que se minan previamente con el algoritmo de árbol FP</a:t>
            </a:r>
          </a:p>
        </p:txBody>
      </p:sp>
    </p:spTree>
    <p:extLst>
      <p:ext uri="{BB962C8B-B14F-4D97-AF65-F5344CB8AC3E}">
        <p14:creationId xmlns:p14="http://schemas.microsoft.com/office/powerpoint/2010/main" val="22156404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6D578-3533-4225-BA89-57FCCCEFF1BF}"/>
              </a:ext>
            </a:extLst>
          </p:cNvPr>
          <p:cNvSpPr>
            <a:spLocks noGrp="1"/>
          </p:cNvSpPr>
          <p:nvPr>
            <p:ph type="title"/>
          </p:nvPr>
        </p:nvSpPr>
        <p:spPr/>
        <p:txBody>
          <a:bodyPr/>
          <a:lstStyle/>
          <a:p>
            <a:r>
              <a:rPr lang="es-GT" dirty="0" err="1"/>
              <a:t>Pre-minería</a:t>
            </a:r>
            <a:r>
              <a:rPr lang="es-GT" dirty="0"/>
              <a:t> de patrones frecuentes</a:t>
            </a:r>
          </a:p>
        </p:txBody>
      </p:sp>
      <p:sp>
        <p:nvSpPr>
          <p:cNvPr id="3" name="Content Placeholder 2">
            <a:extLst>
              <a:ext uri="{FF2B5EF4-FFF2-40B4-BE49-F238E27FC236}">
                <a16:creationId xmlns:a16="http://schemas.microsoft.com/office/drawing/2014/main" id="{5A1C44CF-4220-4782-8F39-A85307C95544}"/>
              </a:ext>
            </a:extLst>
          </p:cNvPr>
          <p:cNvSpPr>
            <a:spLocks noGrp="1"/>
          </p:cNvSpPr>
          <p:nvPr>
            <p:ph idx="1"/>
          </p:nvPr>
        </p:nvSpPr>
        <p:spPr/>
        <p:txBody>
          <a:bodyPr/>
          <a:lstStyle/>
          <a:p>
            <a:r>
              <a:rPr lang="es-ES" dirty="0"/>
              <a:t>Un patrón frecuente es la frecuente (</a:t>
            </a:r>
            <a:r>
              <a:rPr lang="es-ES" dirty="0" err="1"/>
              <a:t>co</a:t>
            </a:r>
            <a:r>
              <a:rPr lang="es-ES" dirty="0"/>
              <a:t>) aparición de valores de características. </a:t>
            </a:r>
          </a:p>
          <a:p>
            <a:r>
              <a:rPr lang="es-ES" dirty="0"/>
              <a:t>Como un paso de preprocesamiento para el algoritmo BRL, utilizase utilizan las características y </a:t>
            </a:r>
            <a:r>
              <a:rPr lang="es-ES" dirty="0" err="1"/>
              <a:t>extrase</a:t>
            </a:r>
            <a:r>
              <a:rPr lang="es-ES" dirty="0"/>
              <a:t> extraen patrones que ocurren con frecuencia. </a:t>
            </a:r>
          </a:p>
          <a:p>
            <a:r>
              <a:rPr lang="es-ES" dirty="0"/>
              <a:t>Un patrón puede ser un valor de entidad único como </a:t>
            </a:r>
            <a:r>
              <a:rPr lang="es-ES" dirty="0" err="1"/>
              <a:t>size</a:t>
            </a:r>
            <a:r>
              <a:rPr lang="es-ES" dirty="0"/>
              <a:t> = </a:t>
            </a:r>
            <a:r>
              <a:rPr lang="es-ES" dirty="0" err="1"/>
              <a:t>medium</a:t>
            </a:r>
            <a:r>
              <a:rPr lang="es-ES" dirty="0"/>
              <a:t> o una combinación de valores de entidad como </a:t>
            </a:r>
            <a:r>
              <a:rPr lang="es-ES" dirty="0" err="1"/>
              <a:t>size</a:t>
            </a:r>
            <a:r>
              <a:rPr lang="es-ES" dirty="0"/>
              <a:t> = </a:t>
            </a:r>
            <a:r>
              <a:rPr lang="es-ES" dirty="0" err="1"/>
              <a:t>medium</a:t>
            </a:r>
            <a:r>
              <a:rPr lang="es-ES" dirty="0"/>
              <a:t> AND </a:t>
            </a:r>
            <a:r>
              <a:rPr lang="es-ES" dirty="0" err="1"/>
              <a:t>location</a:t>
            </a:r>
            <a:r>
              <a:rPr lang="es-ES" dirty="0"/>
              <a:t> = </a:t>
            </a:r>
            <a:r>
              <a:rPr lang="es-ES" dirty="0" err="1"/>
              <a:t>bad</a:t>
            </a:r>
            <a:r>
              <a:rPr lang="es-ES" dirty="0"/>
              <a:t>.</a:t>
            </a:r>
          </a:p>
        </p:txBody>
      </p:sp>
    </p:spTree>
    <p:extLst>
      <p:ext uri="{BB962C8B-B14F-4D97-AF65-F5344CB8AC3E}">
        <p14:creationId xmlns:p14="http://schemas.microsoft.com/office/powerpoint/2010/main" val="7996097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6D578-3533-4225-BA89-57FCCCEFF1BF}"/>
              </a:ext>
            </a:extLst>
          </p:cNvPr>
          <p:cNvSpPr>
            <a:spLocks noGrp="1"/>
          </p:cNvSpPr>
          <p:nvPr>
            <p:ph type="title"/>
          </p:nvPr>
        </p:nvSpPr>
        <p:spPr/>
        <p:txBody>
          <a:bodyPr/>
          <a:lstStyle/>
          <a:p>
            <a:r>
              <a:rPr lang="es-GT" dirty="0" err="1"/>
              <a:t>Pre-minería</a:t>
            </a:r>
            <a:r>
              <a:rPr lang="es-GT" dirty="0"/>
              <a:t> de patrones frecuentes</a:t>
            </a:r>
          </a:p>
        </p:txBody>
      </p:sp>
      <p:sp>
        <p:nvSpPr>
          <p:cNvPr id="3" name="Content Placeholder 2">
            <a:extLst>
              <a:ext uri="{FF2B5EF4-FFF2-40B4-BE49-F238E27FC236}">
                <a16:creationId xmlns:a16="http://schemas.microsoft.com/office/drawing/2014/main" id="{5A1C44CF-4220-4782-8F39-A85307C95544}"/>
              </a:ext>
            </a:extLst>
          </p:cNvPr>
          <p:cNvSpPr>
            <a:spLocks noGrp="1"/>
          </p:cNvSpPr>
          <p:nvPr>
            <p:ph idx="1"/>
          </p:nvPr>
        </p:nvSpPr>
        <p:spPr/>
        <p:txBody>
          <a:bodyPr/>
          <a:lstStyle/>
          <a:p>
            <a:r>
              <a:rPr lang="es-ES" dirty="0"/>
              <a:t>La frecuencia de un patrón se mide con su soporte en el conjunto de datos:</a:t>
            </a:r>
          </a:p>
          <a:p>
            <a:endParaRPr lang="es-GT" dirty="0"/>
          </a:p>
          <a:p>
            <a:endParaRPr lang="es-GT" dirty="0"/>
          </a:p>
          <a:p>
            <a:endParaRPr lang="es-GT" dirty="0"/>
          </a:p>
          <a:p>
            <a:r>
              <a:rPr lang="es-ES" dirty="0"/>
              <a:t>A: es el valor de la función,</a:t>
            </a:r>
          </a:p>
          <a:p>
            <a:r>
              <a:rPr lang="es-ES" dirty="0"/>
              <a:t> n: número de puntos de datos en el conjunto de datos</a:t>
            </a:r>
          </a:p>
          <a:p>
            <a:r>
              <a:rPr lang="es-ES" dirty="0"/>
              <a:t>I: la función del indicador que devuelve 1 si la función</a:t>
            </a:r>
            <a:br>
              <a:rPr lang="es-ES" dirty="0"/>
            </a:br>
            <a:r>
              <a:rPr lang="es-ES" dirty="0" err="1"/>
              <a:t>X</a:t>
            </a:r>
            <a:r>
              <a:rPr lang="es-ES" baseline="-25000" dirty="0" err="1"/>
              <a:t>j</a:t>
            </a:r>
            <a:r>
              <a:rPr lang="es-ES" dirty="0"/>
              <a:t>  de la instancia i, tiene el nivel A de lo contrario 0.</a:t>
            </a:r>
            <a:endParaRPr lang="es-GT" dirty="0"/>
          </a:p>
        </p:txBody>
      </p:sp>
      <p:pic>
        <p:nvPicPr>
          <p:cNvPr id="4" name="Picture 3">
            <a:extLst>
              <a:ext uri="{FF2B5EF4-FFF2-40B4-BE49-F238E27FC236}">
                <a16:creationId xmlns:a16="http://schemas.microsoft.com/office/drawing/2014/main" id="{E15DF241-0010-44B3-8C2D-8F66F0DAFF14}"/>
              </a:ext>
            </a:extLst>
          </p:cNvPr>
          <p:cNvPicPr>
            <a:picLocks noChangeAspect="1"/>
          </p:cNvPicPr>
          <p:nvPr/>
        </p:nvPicPr>
        <p:blipFill>
          <a:blip r:embed="rId2"/>
          <a:stretch>
            <a:fillRect/>
          </a:stretch>
        </p:blipFill>
        <p:spPr>
          <a:xfrm>
            <a:off x="4815543" y="2313945"/>
            <a:ext cx="5266382" cy="1110483"/>
          </a:xfrm>
          <a:prstGeom prst="rect">
            <a:avLst/>
          </a:prstGeom>
        </p:spPr>
      </p:pic>
    </p:spTree>
    <p:extLst>
      <p:ext uri="{BB962C8B-B14F-4D97-AF65-F5344CB8AC3E}">
        <p14:creationId xmlns:p14="http://schemas.microsoft.com/office/powerpoint/2010/main" val="37801018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3C45-EC0C-450B-AE9E-93512ABC758F}"/>
              </a:ext>
            </a:extLst>
          </p:cNvPr>
          <p:cNvSpPr>
            <a:spLocks noGrp="1"/>
          </p:cNvSpPr>
          <p:nvPr>
            <p:ph type="title"/>
          </p:nvPr>
        </p:nvSpPr>
        <p:spPr/>
        <p:txBody>
          <a:bodyPr/>
          <a:lstStyle/>
          <a:p>
            <a:r>
              <a:rPr lang="es-GT" dirty="0" err="1"/>
              <a:t>Pre-minería</a:t>
            </a:r>
            <a:r>
              <a:rPr lang="es-GT" dirty="0"/>
              <a:t> de patrones frecuentes</a:t>
            </a:r>
          </a:p>
        </p:txBody>
      </p:sp>
      <p:sp>
        <p:nvSpPr>
          <p:cNvPr id="3" name="Content Placeholder 2">
            <a:extLst>
              <a:ext uri="{FF2B5EF4-FFF2-40B4-BE49-F238E27FC236}">
                <a16:creationId xmlns:a16="http://schemas.microsoft.com/office/drawing/2014/main" id="{C3B0C74C-F1C7-4AFB-A667-6B9B6383D5B5}"/>
              </a:ext>
            </a:extLst>
          </p:cNvPr>
          <p:cNvSpPr>
            <a:spLocks noGrp="1"/>
          </p:cNvSpPr>
          <p:nvPr>
            <p:ph idx="1"/>
          </p:nvPr>
        </p:nvSpPr>
        <p:spPr/>
        <p:txBody>
          <a:bodyPr/>
          <a:lstStyle/>
          <a:p>
            <a:r>
              <a:rPr lang="es-ES" dirty="0"/>
              <a:t>En un conjunto de datos de valores de las casas, </a:t>
            </a:r>
          </a:p>
          <a:p>
            <a:r>
              <a:rPr lang="es-ES" dirty="0"/>
              <a:t>Si el 20% de las casas no tienen balcón y el 80% tiene uno o más, entonces el soporte para el patrón </a:t>
            </a:r>
          </a:p>
          <a:p>
            <a:pPr marL="0" indent="0">
              <a:buNone/>
            </a:pPr>
            <a:r>
              <a:rPr lang="es-ES" dirty="0"/>
              <a:t>   balcón = 0 es 20%. </a:t>
            </a:r>
          </a:p>
          <a:p>
            <a:pPr marL="0" indent="0">
              <a:buNone/>
            </a:pPr>
            <a:endParaRPr lang="es-ES" dirty="0"/>
          </a:p>
          <a:p>
            <a:r>
              <a:rPr lang="es-ES" dirty="0"/>
              <a:t>El soporte también se puede medir para combinaciones de valores de características, por ejemplo, para balcón = 0 Y mascotas = permitido.</a:t>
            </a:r>
            <a:endParaRPr lang="es-GT" dirty="0"/>
          </a:p>
        </p:txBody>
      </p:sp>
    </p:spTree>
    <p:extLst>
      <p:ext uri="{BB962C8B-B14F-4D97-AF65-F5344CB8AC3E}">
        <p14:creationId xmlns:p14="http://schemas.microsoft.com/office/powerpoint/2010/main" val="22007166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354A-4784-4494-8C31-2F7DAA44572B}"/>
              </a:ext>
            </a:extLst>
          </p:cNvPr>
          <p:cNvSpPr>
            <a:spLocks noGrp="1"/>
          </p:cNvSpPr>
          <p:nvPr>
            <p:ph type="title"/>
          </p:nvPr>
        </p:nvSpPr>
        <p:spPr/>
        <p:txBody>
          <a:bodyPr/>
          <a:lstStyle/>
          <a:p>
            <a:r>
              <a:rPr lang="es-GT" dirty="0"/>
              <a:t>Algoritmos para encontrar patrones frecuentes:</a:t>
            </a:r>
          </a:p>
        </p:txBody>
      </p:sp>
      <p:sp>
        <p:nvSpPr>
          <p:cNvPr id="3" name="Content Placeholder 2">
            <a:extLst>
              <a:ext uri="{FF2B5EF4-FFF2-40B4-BE49-F238E27FC236}">
                <a16:creationId xmlns:a16="http://schemas.microsoft.com/office/drawing/2014/main" id="{6DA9D09B-2EF0-478C-BC9B-E03F413C27A7}"/>
              </a:ext>
            </a:extLst>
          </p:cNvPr>
          <p:cNvSpPr>
            <a:spLocks noGrp="1"/>
          </p:cNvSpPr>
          <p:nvPr>
            <p:ph idx="1"/>
          </p:nvPr>
        </p:nvSpPr>
        <p:spPr/>
        <p:txBody>
          <a:bodyPr/>
          <a:lstStyle/>
          <a:p>
            <a:r>
              <a:rPr lang="es-GT" dirty="0"/>
              <a:t>A priori</a:t>
            </a:r>
          </a:p>
          <a:p>
            <a:r>
              <a:rPr lang="es-GT" dirty="0"/>
              <a:t>FP-</a:t>
            </a:r>
            <a:r>
              <a:rPr lang="es-GT" dirty="0" err="1"/>
              <a:t>Growth</a:t>
            </a:r>
            <a:endParaRPr lang="es-GT" dirty="0"/>
          </a:p>
        </p:txBody>
      </p:sp>
    </p:spTree>
    <p:extLst>
      <p:ext uri="{BB962C8B-B14F-4D97-AF65-F5344CB8AC3E}">
        <p14:creationId xmlns:p14="http://schemas.microsoft.com/office/powerpoint/2010/main" val="84254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16141-D02A-49CC-A18B-C2C11E345828}"/>
              </a:ext>
            </a:extLst>
          </p:cNvPr>
          <p:cNvSpPr>
            <a:spLocks noGrp="1"/>
          </p:cNvSpPr>
          <p:nvPr>
            <p:ph type="title"/>
          </p:nvPr>
        </p:nvSpPr>
        <p:spPr/>
        <p:txBody>
          <a:bodyPr/>
          <a:lstStyle/>
          <a:p>
            <a:r>
              <a:rPr lang="es-GT" dirty="0"/>
              <a:t>Gráficos para variables cuantitativas</a:t>
            </a:r>
          </a:p>
        </p:txBody>
      </p:sp>
      <p:sp>
        <p:nvSpPr>
          <p:cNvPr id="3" name="Marcador de contenido 2">
            <a:extLst>
              <a:ext uri="{FF2B5EF4-FFF2-40B4-BE49-F238E27FC236}">
                <a16:creationId xmlns:a16="http://schemas.microsoft.com/office/drawing/2014/main" id="{E8426F60-F5B6-4420-B536-89D0C1F708E2}"/>
              </a:ext>
            </a:extLst>
          </p:cNvPr>
          <p:cNvSpPr>
            <a:spLocks noGrp="1"/>
          </p:cNvSpPr>
          <p:nvPr>
            <p:ph idx="1"/>
          </p:nvPr>
        </p:nvSpPr>
        <p:spPr/>
        <p:txBody>
          <a:bodyPr/>
          <a:lstStyle/>
          <a:p>
            <a:r>
              <a:rPr lang="es-GT" dirty="0"/>
              <a:t>Gráficos de línea</a:t>
            </a:r>
          </a:p>
        </p:txBody>
      </p:sp>
      <p:pic>
        <p:nvPicPr>
          <p:cNvPr id="6" name="Imagen 5">
            <a:extLst>
              <a:ext uri="{FF2B5EF4-FFF2-40B4-BE49-F238E27FC236}">
                <a16:creationId xmlns:a16="http://schemas.microsoft.com/office/drawing/2014/main" id="{DBD1AEEF-2E98-4B12-920F-2FE38ECDA3A6}"/>
              </a:ext>
            </a:extLst>
          </p:cNvPr>
          <p:cNvPicPr>
            <a:picLocks noChangeAspect="1"/>
          </p:cNvPicPr>
          <p:nvPr/>
        </p:nvPicPr>
        <p:blipFill>
          <a:blip r:embed="rId2"/>
          <a:stretch>
            <a:fillRect/>
          </a:stretch>
        </p:blipFill>
        <p:spPr>
          <a:xfrm>
            <a:off x="3571875" y="2175013"/>
            <a:ext cx="6516810" cy="4068254"/>
          </a:xfrm>
          <a:prstGeom prst="rect">
            <a:avLst/>
          </a:prstGeom>
        </p:spPr>
      </p:pic>
    </p:spTree>
    <p:extLst>
      <p:ext uri="{BB962C8B-B14F-4D97-AF65-F5344CB8AC3E}">
        <p14:creationId xmlns:p14="http://schemas.microsoft.com/office/powerpoint/2010/main" val="27128260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5237-B454-4311-9F8C-58825CB2136D}"/>
              </a:ext>
            </a:extLst>
          </p:cNvPr>
          <p:cNvSpPr>
            <a:spLocks noGrp="1"/>
          </p:cNvSpPr>
          <p:nvPr>
            <p:ph type="title"/>
          </p:nvPr>
        </p:nvSpPr>
        <p:spPr/>
        <p:txBody>
          <a:bodyPr/>
          <a:lstStyle/>
          <a:p>
            <a:r>
              <a:rPr lang="es-GT" dirty="0" err="1"/>
              <a:t>Apriori</a:t>
            </a:r>
            <a:endParaRPr lang="es-GT" dirty="0"/>
          </a:p>
        </p:txBody>
      </p:sp>
      <p:sp>
        <p:nvSpPr>
          <p:cNvPr id="3" name="Content Placeholder 2">
            <a:extLst>
              <a:ext uri="{FF2B5EF4-FFF2-40B4-BE49-F238E27FC236}">
                <a16:creationId xmlns:a16="http://schemas.microsoft.com/office/drawing/2014/main" id="{FBBD7143-FA78-44A7-8ACA-A31EA6E44A8B}"/>
              </a:ext>
            </a:extLst>
          </p:cNvPr>
          <p:cNvSpPr>
            <a:spLocks noGrp="1"/>
          </p:cNvSpPr>
          <p:nvPr>
            <p:ph idx="1"/>
          </p:nvPr>
        </p:nvSpPr>
        <p:spPr/>
        <p:txBody>
          <a:bodyPr/>
          <a:lstStyle/>
          <a:p>
            <a:r>
              <a:rPr lang="es-ES" dirty="0"/>
              <a:t>Consta de dos partes, donde la primera parte encuentra patrones frecuentes y la segunda parte crea reglas de asociación a partir de ellos.</a:t>
            </a:r>
            <a:endParaRPr lang="es-GT" dirty="0"/>
          </a:p>
        </p:txBody>
      </p:sp>
    </p:spTree>
    <p:extLst>
      <p:ext uri="{BB962C8B-B14F-4D97-AF65-F5344CB8AC3E}">
        <p14:creationId xmlns:p14="http://schemas.microsoft.com/office/powerpoint/2010/main" val="24732100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5237-B454-4311-9F8C-58825CB2136D}"/>
              </a:ext>
            </a:extLst>
          </p:cNvPr>
          <p:cNvSpPr>
            <a:spLocks noGrp="1"/>
          </p:cNvSpPr>
          <p:nvPr>
            <p:ph type="title"/>
          </p:nvPr>
        </p:nvSpPr>
        <p:spPr/>
        <p:txBody>
          <a:bodyPr/>
          <a:lstStyle/>
          <a:p>
            <a:r>
              <a:rPr lang="es-GT" dirty="0" err="1"/>
              <a:t>Apriori</a:t>
            </a:r>
            <a:endParaRPr lang="es-GT" dirty="0"/>
          </a:p>
        </p:txBody>
      </p:sp>
      <p:sp>
        <p:nvSpPr>
          <p:cNvPr id="3" name="Content Placeholder 2">
            <a:extLst>
              <a:ext uri="{FF2B5EF4-FFF2-40B4-BE49-F238E27FC236}">
                <a16:creationId xmlns:a16="http://schemas.microsoft.com/office/drawing/2014/main" id="{FBBD7143-FA78-44A7-8ACA-A31EA6E44A8B}"/>
              </a:ext>
            </a:extLst>
          </p:cNvPr>
          <p:cNvSpPr>
            <a:spLocks noGrp="1"/>
          </p:cNvSpPr>
          <p:nvPr>
            <p:ph idx="1"/>
          </p:nvPr>
        </p:nvSpPr>
        <p:spPr/>
        <p:txBody>
          <a:bodyPr/>
          <a:lstStyle/>
          <a:p>
            <a:r>
              <a:rPr lang="es-ES" dirty="0"/>
              <a:t>En el primer paso, el algoritmo </a:t>
            </a:r>
            <a:r>
              <a:rPr lang="es-ES" dirty="0" err="1"/>
              <a:t>Apriori</a:t>
            </a:r>
            <a:r>
              <a:rPr lang="es-ES" dirty="0"/>
              <a:t> comienza con todos los valores de características que tienen un soporte mayor que el soporte mínimo definido por el usuario. </a:t>
            </a:r>
          </a:p>
          <a:p>
            <a:pPr lvl="1"/>
            <a:r>
              <a:rPr lang="es-ES" dirty="0"/>
              <a:t>Si el usuario dice que el soporte mínimo debe ser del 10% y solo el 5% de las casas tienen tamaño = grande, eliminaríamos ese valor de la característica y mantendríamos solo tamaño = mediano y tamaño = pequeño como patrones.</a:t>
            </a:r>
          </a:p>
          <a:p>
            <a:pPr lvl="1"/>
            <a:r>
              <a:rPr lang="es-ES" dirty="0"/>
              <a:t> </a:t>
            </a:r>
            <a:r>
              <a:rPr lang="es-ES" dirty="0" err="1"/>
              <a:t>size</a:t>
            </a:r>
            <a:r>
              <a:rPr lang="es-ES" dirty="0"/>
              <a:t> = </a:t>
            </a:r>
            <a:r>
              <a:rPr lang="es-ES" dirty="0" err="1"/>
              <a:t>big</a:t>
            </a:r>
            <a:r>
              <a:rPr lang="es-ES" dirty="0"/>
              <a:t> no se devuelve como patrón frecuente.</a:t>
            </a:r>
            <a:endParaRPr lang="es-GT" dirty="0"/>
          </a:p>
        </p:txBody>
      </p:sp>
    </p:spTree>
    <p:extLst>
      <p:ext uri="{BB962C8B-B14F-4D97-AF65-F5344CB8AC3E}">
        <p14:creationId xmlns:p14="http://schemas.microsoft.com/office/powerpoint/2010/main" val="11538624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4BE8-AE4D-46E0-AC31-657B32C32588}"/>
              </a:ext>
            </a:extLst>
          </p:cNvPr>
          <p:cNvSpPr>
            <a:spLocks noGrp="1"/>
          </p:cNvSpPr>
          <p:nvPr>
            <p:ph type="title"/>
          </p:nvPr>
        </p:nvSpPr>
        <p:spPr/>
        <p:txBody>
          <a:bodyPr/>
          <a:lstStyle/>
          <a:p>
            <a:r>
              <a:rPr lang="es-GT" dirty="0" err="1"/>
              <a:t>Apriori</a:t>
            </a:r>
            <a:endParaRPr lang="es-GT" dirty="0"/>
          </a:p>
        </p:txBody>
      </p:sp>
      <p:sp>
        <p:nvSpPr>
          <p:cNvPr id="3" name="Content Placeholder 2">
            <a:extLst>
              <a:ext uri="{FF2B5EF4-FFF2-40B4-BE49-F238E27FC236}">
                <a16:creationId xmlns:a16="http://schemas.microsoft.com/office/drawing/2014/main" id="{EB7CC126-C29B-4ADF-BAA7-047446AEB221}"/>
              </a:ext>
            </a:extLst>
          </p:cNvPr>
          <p:cNvSpPr>
            <a:spLocks noGrp="1"/>
          </p:cNvSpPr>
          <p:nvPr>
            <p:ph idx="1"/>
          </p:nvPr>
        </p:nvSpPr>
        <p:spPr/>
        <p:txBody>
          <a:bodyPr/>
          <a:lstStyle/>
          <a:p>
            <a:r>
              <a:rPr lang="es-ES" dirty="0"/>
              <a:t> Basado en patrones frecuentes con un solo valor de característica, el algoritmo </a:t>
            </a:r>
            <a:r>
              <a:rPr lang="es-ES" dirty="0" err="1"/>
              <a:t>Apriori</a:t>
            </a:r>
            <a:r>
              <a:rPr lang="es-ES" dirty="0"/>
              <a:t> intenta iterativamente encontrar combinaciones de valores de característica de orden cada vez más alto. </a:t>
            </a:r>
          </a:p>
          <a:p>
            <a:r>
              <a:rPr lang="es-ES" dirty="0"/>
              <a:t>Los patrones se construyen combinando declaraciones de característica = valor con un AND lógico.</a:t>
            </a:r>
          </a:p>
          <a:p>
            <a:r>
              <a:rPr lang="es-ES" dirty="0"/>
              <a:t>Se eliminan los patrones generados con un soporte por debajo del soporte mínimo.</a:t>
            </a:r>
            <a:endParaRPr lang="es-GT" dirty="0"/>
          </a:p>
        </p:txBody>
      </p:sp>
    </p:spTree>
    <p:extLst>
      <p:ext uri="{BB962C8B-B14F-4D97-AF65-F5344CB8AC3E}">
        <p14:creationId xmlns:p14="http://schemas.microsoft.com/office/powerpoint/2010/main" val="26138299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0ECC5-1A45-4F6C-A3A9-18188588DE7C}"/>
              </a:ext>
            </a:extLst>
          </p:cNvPr>
          <p:cNvSpPr>
            <a:spLocks noGrp="1"/>
          </p:cNvSpPr>
          <p:nvPr>
            <p:ph type="title"/>
          </p:nvPr>
        </p:nvSpPr>
        <p:spPr/>
        <p:txBody>
          <a:bodyPr/>
          <a:lstStyle/>
          <a:p>
            <a:r>
              <a:rPr lang="es-GT" dirty="0" err="1"/>
              <a:t>Apriori</a:t>
            </a:r>
            <a:endParaRPr lang="es-GT" dirty="0"/>
          </a:p>
        </p:txBody>
      </p:sp>
      <p:sp>
        <p:nvSpPr>
          <p:cNvPr id="3" name="Content Placeholder 2">
            <a:extLst>
              <a:ext uri="{FF2B5EF4-FFF2-40B4-BE49-F238E27FC236}">
                <a16:creationId xmlns:a16="http://schemas.microsoft.com/office/drawing/2014/main" id="{EEA4DF17-C5EB-4B4C-96A7-185957A9A4A3}"/>
              </a:ext>
            </a:extLst>
          </p:cNvPr>
          <p:cNvSpPr>
            <a:spLocks noGrp="1"/>
          </p:cNvSpPr>
          <p:nvPr>
            <p:ph idx="1"/>
          </p:nvPr>
        </p:nvSpPr>
        <p:spPr/>
        <p:txBody>
          <a:bodyPr>
            <a:normAutofit/>
          </a:bodyPr>
          <a:lstStyle/>
          <a:p>
            <a:r>
              <a:rPr lang="es-ES" dirty="0"/>
              <a:t>Al final se tienen todos los patrones frecuentes. </a:t>
            </a:r>
          </a:p>
          <a:p>
            <a:r>
              <a:rPr lang="es-ES" dirty="0"/>
              <a:t>Cualquier subconjunto de un patrón frecuente es frecuente nuevamente, lo que se llama la propiedad </a:t>
            </a:r>
            <a:r>
              <a:rPr lang="es-ES" dirty="0" err="1"/>
              <a:t>Apriori</a:t>
            </a:r>
            <a:r>
              <a:rPr lang="es-ES" dirty="0"/>
              <a:t>. </a:t>
            </a:r>
          </a:p>
          <a:p>
            <a:r>
              <a:rPr lang="es-ES" dirty="0"/>
              <a:t>Tiene sentido intuitivamente: al eliminar una condición de un patrón, el patrón reducido solo puede cubrir más o la misma cantidad de puntos de datos, pero no menos. </a:t>
            </a:r>
            <a:endParaRPr lang="es-GT" dirty="0"/>
          </a:p>
        </p:txBody>
      </p:sp>
    </p:spTree>
    <p:extLst>
      <p:ext uri="{BB962C8B-B14F-4D97-AF65-F5344CB8AC3E}">
        <p14:creationId xmlns:p14="http://schemas.microsoft.com/office/powerpoint/2010/main" val="32796153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0ECC5-1A45-4F6C-A3A9-18188588DE7C}"/>
              </a:ext>
            </a:extLst>
          </p:cNvPr>
          <p:cNvSpPr>
            <a:spLocks noGrp="1"/>
          </p:cNvSpPr>
          <p:nvPr>
            <p:ph type="title"/>
          </p:nvPr>
        </p:nvSpPr>
        <p:spPr/>
        <p:txBody>
          <a:bodyPr/>
          <a:lstStyle/>
          <a:p>
            <a:r>
              <a:rPr lang="es-GT" dirty="0" err="1"/>
              <a:t>Apriori</a:t>
            </a:r>
            <a:endParaRPr lang="es-GT" dirty="0"/>
          </a:p>
        </p:txBody>
      </p:sp>
      <p:sp>
        <p:nvSpPr>
          <p:cNvPr id="3" name="Content Placeholder 2">
            <a:extLst>
              <a:ext uri="{FF2B5EF4-FFF2-40B4-BE49-F238E27FC236}">
                <a16:creationId xmlns:a16="http://schemas.microsoft.com/office/drawing/2014/main" id="{EEA4DF17-C5EB-4B4C-96A7-185957A9A4A3}"/>
              </a:ext>
            </a:extLst>
          </p:cNvPr>
          <p:cNvSpPr>
            <a:spLocks noGrp="1"/>
          </p:cNvSpPr>
          <p:nvPr>
            <p:ph idx="1"/>
          </p:nvPr>
        </p:nvSpPr>
        <p:spPr/>
        <p:txBody>
          <a:bodyPr>
            <a:normAutofit/>
          </a:bodyPr>
          <a:lstStyle/>
          <a:p>
            <a:r>
              <a:rPr lang="es-ES" dirty="0">
                <a:solidFill>
                  <a:schemeClr val="accent4"/>
                </a:solidFill>
              </a:rPr>
              <a:t>Ejemplo</a:t>
            </a:r>
            <a:r>
              <a:rPr lang="es-ES" dirty="0"/>
              <a:t> si el 20% de las casas son de tamaño = mediano y ubicación = buena, entonces el soporte de las casas que son solo de tamaño = mediano es 20% o mayor. </a:t>
            </a:r>
          </a:p>
          <a:p>
            <a:endParaRPr lang="es-ES" dirty="0"/>
          </a:p>
          <a:p>
            <a:r>
              <a:rPr lang="es-ES" dirty="0"/>
              <a:t>La propiedad </a:t>
            </a:r>
            <a:r>
              <a:rPr lang="es-ES" dirty="0" err="1"/>
              <a:t>Apriori</a:t>
            </a:r>
            <a:r>
              <a:rPr lang="es-ES" dirty="0"/>
              <a:t> se usa para reducir el número de patrones que se inspeccionarán. Solo en el caso de patrones frecuentes tenemos que verificar patrones de orden superior.</a:t>
            </a:r>
            <a:endParaRPr lang="es-GT" dirty="0"/>
          </a:p>
        </p:txBody>
      </p:sp>
    </p:spTree>
    <p:extLst>
      <p:ext uri="{BB962C8B-B14F-4D97-AF65-F5344CB8AC3E}">
        <p14:creationId xmlns:p14="http://schemas.microsoft.com/office/powerpoint/2010/main" val="24351702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64F38-7B39-465E-A154-D2CA80DB31D9}"/>
              </a:ext>
            </a:extLst>
          </p:cNvPr>
          <p:cNvSpPr>
            <a:spLocks noGrp="1"/>
          </p:cNvSpPr>
          <p:nvPr>
            <p:ph type="title"/>
          </p:nvPr>
        </p:nvSpPr>
        <p:spPr/>
        <p:txBody>
          <a:bodyPr/>
          <a:lstStyle/>
          <a:p>
            <a:r>
              <a:rPr lang="es-GT" dirty="0"/>
              <a:t>Listas de Reglas Bayesianas (BRL) </a:t>
            </a:r>
          </a:p>
        </p:txBody>
      </p:sp>
      <p:sp>
        <p:nvSpPr>
          <p:cNvPr id="3" name="Content Placeholder 2">
            <a:extLst>
              <a:ext uri="{FF2B5EF4-FFF2-40B4-BE49-F238E27FC236}">
                <a16:creationId xmlns:a16="http://schemas.microsoft.com/office/drawing/2014/main" id="{2E5BB268-20CC-4DCD-9F5F-715089B253D9}"/>
              </a:ext>
            </a:extLst>
          </p:cNvPr>
          <p:cNvSpPr>
            <a:spLocks noGrp="1"/>
          </p:cNvSpPr>
          <p:nvPr>
            <p:ph idx="1"/>
          </p:nvPr>
        </p:nvSpPr>
        <p:spPr/>
        <p:txBody>
          <a:bodyPr>
            <a:normAutofit/>
          </a:bodyPr>
          <a:lstStyle/>
          <a:p>
            <a:pPr marL="457200" indent="-457200">
              <a:buFont typeface="+mj-lt"/>
              <a:buAutoNum type="arabicPeriod"/>
            </a:pPr>
            <a:r>
              <a:rPr lang="es-ES" dirty="0" err="1"/>
              <a:t>Pre-mina</a:t>
            </a:r>
            <a:r>
              <a:rPr lang="es-ES" dirty="0"/>
              <a:t> los patrones frecuentes de los datos que pueden usarse como condiciones para las reglas de decisión. </a:t>
            </a:r>
          </a:p>
          <a:p>
            <a:pPr marL="457200" indent="-457200">
              <a:buFont typeface="+mj-lt"/>
              <a:buAutoNum type="arabicPeriod"/>
            </a:pPr>
            <a:r>
              <a:rPr lang="es-ES" dirty="0">
                <a:solidFill>
                  <a:srgbClr val="0070C0"/>
                </a:solidFill>
              </a:rPr>
              <a:t>Aprenda una lista de decisiones de una selección de las reglas previamente minadas.</a:t>
            </a:r>
          </a:p>
          <a:p>
            <a:pPr marL="0" indent="0">
              <a:buNone/>
            </a:pPr>
            <a:endParaRPr lang="es-ES" dirty="0"/>
          </a:p>
        </p:txBody>
      </p:sp>
    </p:spTree>
    <p:extLst>
      <p:ext uri="{BB962C8B-B14F-4D97-AF65-F5344CB8AC3E}">
        <p14:creationId xmlns:p14="http://schemas.microsoft.com/office/powerpoint/2010/main" val="39596799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BCF7-B593-4939-AE8B-08EAEFB15C7E}"/>
              </a:ext>
            </a:extLst>
          </p:cNvPr>
          <p:cNvSpPr>
            <a:spLocks noGrp="1"/>
          </p:cNvSpPr>
          <p:nvPr>
            <p:ph type="title"/>
          </p:nvPr>
        </p:nvSpPr>
        <p:spPr/>
        <p:txBody>
          <a:bodyPr/>
          <a:lstStyle/>
          <a:p>
            <a:r>
              <a:rPr lang="es-GT" dirty="0"/>
              <a:t>Listas de Reglas Bayesianas (BRL) </a:t>
            </a:r>
          </a:p>
        </p:txBody>
      </p:sp>
      <p:sp>
        <p:nvSpPr>
          <p:cNvPr id="3" name="Content Placeholder 2">
            <a:extLst>
              <a:ext uri="{FF2B5EF4-FFF2-40B4-BE49-F238E27FC236}">
                <a16:creationId xmlns:a16="http://schemas.microsoft.com/office/drawing/2014/main" id="{EF23C942-C807-41AE-B2B7-089050836F0E}"/>
              </a:ext>
            </a:extLst>
          </p:cNvPr>
          <p:cNvSpPr>
            <a:spLocks noGrp="1"/>
          </p:cNvSpPr>
          <p:nvPr>
            <p:ph idx="1"/>
          </p:nvPr>
        </p:nvSpPr>
        <p:spPr/>
        <p:txBody>
          <a:bodyPr>
            <a:normAutofit/>
          </a:bodyPr>
          <a:lstStyle/>
          <a:p>
            <a:r>
              <a:rPr lang="es-GT" dirty="0"/>
              <a:t>Aprendizaje de listas de reglas bayesianas</a:t>
            </a:r>
          </a:p>
          <a:p>
            <a:endParaRPr lang="es-ES" dirty="0"/>
          </a:p>
          <a:p>
            <a:r>
              <a:rPr lang="es-ES" dirty="0"/>
              <a:t>El objetivo del algoritmo BRL es aprender una lista de decisiones precisa utilizando una selección de las condiciones predeterminadas, al tiempo que prioriza listas con pocas reglas y condiciones cortas. </a:t>
            </a:r>
          </a:p>
          <a:p>
            <a:endParaRPr lang="es-ES" dirty="0"/>
          </a:p>
          <a:p>
            <a:r>
              <a:rPr lang="es-ES" dirty="0"/>
              <a:t>Para esto define una distribución de listas de decisiones con distribuciones previas para la duración de las condiciones (preferiblemente reglas más cortas) y el número de reglas (preferiblemente una lista más corta).</a:t>
            </a:r>
            <a:endParaRPr lang="es-GT" dirty="0"/>
          </a:p>
        </p:txBody>
      </p:sp>
    </p:spTree>
    <p:extLst>
      <p:ext uri="{BB962C8B-B14F-4D97-AF65-F5344CB8AC3E}">
        <p14:creationId xmlns:p14="http://schemas.microsoft.com/office/powerpoint/2010/main" val="39015236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D6095-95CD-454B-BA0C-B96638A3A1BD}"/>
              </a:ext>
            </a:extLst>
          </p:cNvPr>
          <p:cNvSpPr>
            <a:spLocks noGrp="1"/>
          </p:cNvSpPr>
          <p:nvPr>
            <p:ph type="title"/>
          </p:nvPr>
        </p:nvSpPr>
        <p:spPr/>
        <p:txBody>
          <a:bodyPr/>
          <a:lstStyle/>
          <a:p>
            <a:r>
              <a:rPr lang="es-GT" dirty="0"/>
              <a:t>Aprendizaje de listas de reglas bayesianas</a:t>
            </a:r>
            <a:br>
              <a:rPr lang="es-GT" dirty="0"/>
            </a:br>
            <a:endParaRPr lang="es-GT" dirty="0"/>
          </a:p>
        </p:txBody>
      </p:sp>
      <p:sp>
        <p:nvSpPr>
          <p:cNvPr id="3" name="Content Placeholder 2">
            <a:extLst>
              <a:ext uri="{FF2B5EF4-FFF2-40B4-BE49-F238E27FC236}">
                <a16:creationId xmlns:a16="http://schemas.microsoft.com/office/drawing/2014/main" id="{6B6D42C1-5D00-4692-9FC4-0712ABCF96B8}"/>
              </a:ext>
            </a:extLst>
          </p:cNvPr>
          <p:cNvSpPr>
            <a:spLocks noGrp="1"/>
          </p:cNvSpPr>
          <p:nvPr>
            <p:ph idx="1"/>
          </p:nvPr>
        </p:nvSpPr>
        <p:spPr/>
        <p:txBody>
          <a:bodyPr/>
          <a:lstStyle/>
          <a:p>
            <a:r>
              <a:rPr lang="es-ES" dirty="0"/>
              <a:t>La distribución de probabilidad a posteriori de las listas permite decir qué tan probable es una lista de decisiones, dados los supuestos de brevedad y qué tan bien la lista se ajusta a los datos. </a:t>
            </a:r>
          </a:p>
          <a:p>
            <a:r>
              <a:rPr lang="es-ES" dirty="0"/>
              <a:t>Objetivo: </a:t>
            </a:r>
          </a:p>
          <a:p>
            <a:pPr lvl="1"/>
            <a:r>
              <a:rPr lang="es-ES" dirty="0">
                <a:solidFill>
                  <a:schemeClr val="accent4"/>
                </a:solidFill>
              </a:rPr>
              <a:t>Encontrar la lista que maximice esta probabilidad posterior. </a:t>
            </a:r>
            <a:endParaRPr lang="es-GT" dirty="0">
              <a:solidFill>
                <a:schemeClr val="accent4"/>
              </a:solidFill>
            </a:endParaRPr>
          </a:p>
        </p:txBody>
      </p:sp>
    </p:spTree>
    <p:extLst>
      <p:ext uri="{BB962C8B-B14F-4D97-AF65-F5344CB8AC3E}">
        <p14:creationId xmlns:p14="http://schemas.microsoft.com/office/powerpoint/2010/main" val="14806353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D6095-95CD-454B-BA0C-B96638A3A1BD}"/>
              </a:ext>
            </a:extLst>
          </p:cNvPr>
          <p:cNvSpPr>
            <a:spLocks noGrp="1"/>
          </p:cNvSpPr>
          <p:nvPr>
            <p:ph type="title"/>
          </p:nvPr>
        </p:nvSpPr>
        <p:spPr/>
        <p:txBody>
          <a:bodyPr/>
          <a:lstStyle/>
          <a:p>
            <a:r>
              <a:rPr lang="es-GT" dirty="0"/>
              <a:t>Aprendizaje de listas de reglas bayesianas</a:t>
            </a:r>
            <a:br>
              <a:rPr lang="es-GT" dirty="0"/>
            </a:br>
            <a:endParaRPr lang="es-GT" dirty="0"/>
          </a:p>
        </p:txBody>
      </p:sp>
      <p:sp>
        <p:nvSpPr>
          <p:cNvPr id="3" name="Content Placeholder 2">
            <a:extLst>
              <a:ext uri="{FF2B5EF4-FFF2-40B4-BE49-F238E27FC236}">
                <a16:creationId xmlns:a16="http://schemas.microsoft.com/office/drawing/2014/main" id="{6B6D42C1-5D00-4692-9FC4-0712ABCF96B8}"/>
              </a:ext>
            </a:extLst>
          </p:cNvPr>
          <p:cNvSpPr>
            <a:spLocks noGrp="1"/>
          </p:cNvSpPr>
          <p:nvPr>
            <p:ph idx="1"/>
          </p:nvPr>
        </p:nvSpPr>
        <p:spPr/>
        <p:txBody>
          <a:bodyPr/>
          <a:lstStyle/>
          <a:p>
            <a:r>
              <a:rPr lang="es-ES" dirty="0"/>
              <a:t>Objetivo: </a:t>
            </a:r>
          </a:p>
          <a:p>
            <a:pPr lvl="1"/>
            <a:r>
              <a:rPr lang="es-ES" dirty="0">
                <a:solidFill>
                  <a:schemeClr val="accent4"/>
                </a:solidFill>
              </a:rPr>
              <a:t>Encontrar la lista que maximice esta probabilidad posterior. </a:t>
            </a:r>
          </a:p>
          <a:p>
            <a:r>
              <a:rPr lang="es-ES" dirty="0">
                <a:solidFill>
                  <a:schemeClr val="tx2"/>
                </a:solidFill>
              </a:rPr>
              <a:t>1) Genere una lista de decisión inicial, que se extrae aleatoriamente de la distribución a priori.</a:t>
            </a:r>
          </a:p>
          <a:p>
            <a:r>
              <a:rPr lang="es-ES" dirty="0">
                <a:solidFill>
                  <a:schemeClr val="tx2"/>
                </a:solidFill>
              </a:rPr>
              <a:t>2) Modifique iterativamente la lista agregando, cambiando o eliminando reglas, asegurando que las listas resultantes sigan la distribución posterior de las listas.</a:t>
            </a:r>
          </a:p>
          <a:p>
            <a:r>
              <a:rPr lang="es-ES" dirty="0">
                <a:solidFill>
                  <a:schemeClr val="tx2"/>
                </a:solidFill>
              </a:rPr>
              <a:t>3) Seleccione la lista de decisiones de las listas muestreadas con la mayor probabilidad de acuerdo con la distribución a posteriori.</a:t>
            </a:r>
          </a:p>
          <a:p>
            <a:pPr lvl="1"/>
            <a:r>
              <a:rPr lang="es-ES" dirty="0">
                <a:solidFill>
                  <a:schemeClr val="tx2"/>
                </a:solidFill>
              </a:rPr>
              <a:t> </a:t>
            </a:r>
          </a:p>
          <a:p>
            <a:pPr lvl="1"/>
            <a:endParaRPr lang="es-GT" dirty="0">
              <a:solidFill>
                <a:schemeClr val="tx2"/>
              </a:solidFill>
            </a:endParaRPr>
          </a:p>
        </p:txBody>
      </p:sp>
    </p:spTree>
    <p:extLst>
      <p:ext uri="{BB962C8B-B14F-4D97-AF65-F5344CB8AC3E}">
        <p14:creationId xmlns:p14="http://schemas.microsoft.com/office/powerpoint/2010/main" val="13091816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BD1A-7B24-460B-8518-5207B74CD05D}"/>
              </a:ext>
            </a:extLst>
          </p:cNvPr>
          <p:cNvSpPr>
            <a:spLocks noGrp="1"/>
          </p:cNvSpPr>
          <p:nvPr>
            <p:ph type="title"/>
          </p:nvPr>
        </p:nvSpPr>
        <p:spPr/>
        <p:txBody>
          <a:bodyPr/>
          <a:lstStyle/>
          <a:p>
            <a:r>
              <a:rPr lang="es-GT" dirty="0"/>
              <a:t>Paquetes en R</a:t>
            </a:r>
          </a:p>
        </p:txBody>
      </p:sp>
      <p:sp>
        <p:nvSpPr>
          <p:cNvPr id="3" name="Content Placeholder 2">
            <a:extLst>
              <a:ext uri="{FF2B5EF4-FFF2-40B4-BE49-F238E27FC236}">
                <a16:creationId xmlns:a16="http://schemas.microsoft.com/office/drawing/2014/main" id="{D07D3581-5BFD-4080-BBDF-DEEDDBCB73AB}"/>
              </a:ext>
            </a:extLst>
          </p:cNvPr>
          <p:cNvSpPr>
            <a:spLocks noGrp="1"/>
          </p:cNvSpPr>
          <p:nvPr>
            <p:ph idx="1"/>
          </p:nvPr>
        </p:nvSpPr>
        <p:spPr/>
        <p:txBody>
          <a:bodyPr/>
          <a:lstStyle/>
          <a:p>
            <a:r>
              <a:rPr lang="es-GT" dirty="0" err="1"/>
              <a:t>OneR</a:t>
            </a:r>
            <a:r>
              <a:rPr lang="es-GT" dirty="0"/>
              <a:t> (</a:t>
            </a:r>
            <a:r>
              <a:rPr lang="es-GT" dirty="0">
                <a:hlinkClick r:id="rId2"/>
              </a:rPr>
              <a:t>https://cran.r-project.org/web/packages/OneR/</a:t>
            </a:r>
            <a:r>
              <a:rPr lang="es-GT" dirty="0"/>
              <a:t>)</a:t>
            </a:r>
          </a:p>
          <a:p>
            <a:r>
              <a:rPr lang="es-GT" dirty="0"/>
              <a:t>SBRL (</a:t>
            </a:r>
            <a:r>
              <a:rPr lang="es-GT" dirty="0">
                <a:hlinkClick r:id="rId3"/>
              </a:rPr>
              <a:t>https://cran.r-project.org/web/packages/sbrl/index.html</a:t>
            </a:r>
            <a:endParaRPr lang="es-GT" dirty="0"/>
          </a:p>
          <a:p>
            <a:r>
              <a:rPr lang="es-GT" dirty="0" err="1"/>
              <a:t>Arules</a:t>
            </a:r>
            <a:r>
              <a:rPr lang="es-GT" dirty="0"/>
              <a:t> (</a:t>
            </a:r>
            <a:r>
              <a:rPr lang="es-GT" dirty="0">
                <a:hlinkClick r:id="rId4"/>
              </a:rPr>
              <a:t>https://cran.r-project.org/web/packages/arules/arules.pdf</a:t>
            </a:r>
            <a:r>
              <a:rPr lang="es-GT" dirty="0"/>
              <a:t>)</a:t>
            </a:r>
          </a:p>
          <a:p>
            <a:endParaRPr lang="es-GT" dirty="0"/>
          </a:p>
        </p:txBody>
      </p:sp>
    </p:spTree>
    <p:extLst>
      <p:ext uri="{BB962C8B-B14F-4D97-AF65-F5344CB8AC3E}">
        <p14:creationId xmlns:p14="http://schemas.microsoft.com/office/powerpoint/2010/main" val="4001365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16141-D02A-49CC-A18B-C2C11E345828}"/>
              </a:ext>
            </a:extLst>
          </p:cNvPr>
          <p:cNvSpPr>
            <a:spLocks noGrp="1"/>
          </p:cNvSpPr>
          <p:nvPr>
            <p:ph type="title"/>
          </p:nvPr>
        </p:nvSpPr>
        <p:spPr/>
        <p:txBody>
          <a:bodyPr/>
          <a:lstStyle/>
          <a:p>
            <a:r>
              <a:rPr lang="es-GT" dirty="0"/>
              <a:t>Gráficos para variables cuantitativas</a:t>
            </a:r>
          </a:p>
        </p:txBody>
      </p:sp>
      <p:sp>
        <p:nvSpPr>
          <p:cNvPr id="3" name="Marcador de contenido 2">
            <a:extLst>
              <a:ext uri="{FF2B5EF4-FFF2-40B4-BE49-F238E27FC236}">
                <a16:creationId xmlns:a16="http://schemas.microsoft.com/office/drawing/2014/main" id="{E8426F60-F5B6-4420-B536-89D0C1F708E2}"/>
              </a:ext>
            </a:extLst>
          </p:cNvPr>
          <p:cNvSpPr>
            <a:spLocks noGrp="1"/>
          </p:cNvSpPr>
          <p:nvPr>
            <p:ph idx="1"/>
          </p:nvPr>
        </p:nvSpPr>
        <p:spPr/>
        <p:txBody>
          <a:bodyPr/>
          <a:lstStyle/>
          <a:p>
            <a:r>
              <a:rPr lang="es-GT" dirty="0"/>
              <a:t>Diagrama de caja y bigote</a:t>
            </a:r>
          </a:p>
        </p:txBody>
      </p:sp>
      <p:pic>
        <p:nvPicPr>
          <p:cNvPr id="5" name="Imagen 4">
            <a:extLst>
              <a:ext uri="{FF2B5EF4-FFF2-40B4-BE49-F238E27FC236}">
                <a16:creationId xmlns:a16="http://schemas.microsoft.com/office/drawing/2014/main" id="{E1D4B9B1-41F3-48AB-BBBE-0C8D765BB812}"/>
              </a:ext>
            </a:extLst>
          </p:cNvPr>
          <p:cNvPicPr>
            <a:picLocks noChangeAspect="1"/>
          </p:cNvPicPr>
          <p:nvPr/>
        </p:nvPicPr>
        <p:blipFill>
          <a:blip r:embed="rId2"/>
          <a:stretch>
            <a:fillRect/>
          </a:stretch>
        </p:blipFill>
        <p:spPr>
          <a:xfrm>
            <a:off x="2431256" y="2269251"/>
            <a:ext cx="7329487" cy="4431586"/>
          </a:xfrm>
          <a:prstGeom prst="rect">
            <a:avLst/>
          </a:prstGeom>
        </p:spPr>
      </p:pic>
    </p:spTree>
    <p:extLst>
      <p:ext uri="{BB962C8B-B14F-4D97-AF65-F5344CB8AC3E}">
        <p14:creationId xmlns:p14="http://schemas.microsoft.com/office/powerpoint/2010/main" val="3709671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B6C7DB-7734-4712-BC03-629E2ACC7F0C}"/>
              </a:ext>
            </a:extLst>
          </p:cNvPr>
          <p:cNvSpPr>
            <a:spLocks noGrp="1"/>
          </p:cNvSpPr>
          <p:nvPr>
            <p:ph type="title"/>
          </p:nvPr>
        </p:nvSpPr>
        <p:spPr/>
        <p:txBody>
          <a:bodyPr/>
          <a:lstStyle/>
          <a:p>
            <a:r>
              <a:rPr lang="es-GT" dirty="0"/>
              <a:t>Gráficos para variables cuantitativas</a:t>
            </a:r>
          </a:p>
        </p:txBody>
      </p:sp>
      <p:sp>
        <p:nvSpPr>
          <p:cNvPr id="3" name="Marcador de contenido 2">
            <a:extLst>
              <a:ext uri="{FF2B5EF4-FFF2-40B4-BE49-F238E27FC236}">
                <a16:creationId xmlns:a16="http://schemas.microsoft.com/office/drawing/2014/main" id="{A9141A3A-0DE4-4FE7-B740-CC4D7E218BAA}"/>
              </a:ext>
            </a:extLst>
          </p:cNvPr>
          <p:cNvSpPr>
            <a:spLocks noGrp="1"/>
          </p:cNvSpPr>
          <p:nvPr>
            <p:ph idx="1"/>
          </p:nvPr>
        </p:nvSpPr>
        <p:spPr/>
        <p:txBody>
          <a:bodyPr/>
          <a:lstStyle/>
          <a:p>
            <a:r>
              <a:rPr lang="es-GT" dirty="0"/>
              <a:t>Histogramas</a:t>
            </a:r>
          </a:p>
        </p:txBody>
      </p:sp>
      <p:pic>
        <p:nvPicPr>
          <p:cNvPr id="5" name="Imagen 4">
            <a:extLst>
              <a:ext uri="{FF2B5EF4-FFF2-40B4-BE49-F238E27FC236}">
                <a16:creationId xmlns:a16="http://schemas.microsoft.com/office/drawing/2014/main" id="{9501CFB6-A92F-4655-8B86-BE5E37622199}"/>
              </a:ext>
            </a:extLst>
          </p:cNvPr>
          <p:cNvPicPr>
            <a:picLocks noChangeAspect="1"/>
          </p:cNvPicPr>
          <p:nvPr/>
        </p:nvPicPr>
        <p:blipFill>
          <a:blip r:embed="rId2"/>
          <a:stretch>
            <a:fillRect/>
          </a:stretch>
        </p:blipFill>
        <p:spPr>
          <a:xfrm>
            <a:off x="3981449" y="1949058"/>
            <a:ext cx="6448425" cy="4123129"/>
          </a:xfrm>
          <a:prstGeom prst="rect">
            <a:avLst/>
          </a:prstGeom>
        </p:spPr>
      </p:pic>
    </p:spTree>
    <p:extLst>
      <p:ext uri="{BB962C8B-B14F-4D97-AF65-F5344CB8AC3E}">
        <p14:creationId xmlns:p14="http://schemas.microsoft.com/office/powerpoint/2010/main" val="2908362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B6C7DB-7734-4712-BC03-629E2ACC7F0C}"/>
              </a:ext>
            </a:extLst>
          </p:cNvPr>
          <p:cNvSpPr>
            <a:spLocks noGrp="1"/>
          </p:cNvSpPr>
          <p:nvPr>
            <p:ph type="title"/>
          </p:nvPr>
        </p:nvSpPr>
        <p:spPr/>
        <p:txBody>
          <a:bodyPr/>
          <a:lstStyle/>
          <a:p>
            <a:r>
              <a:rPr lang="es-GT" dirty="0"/>
              <a:t>Gráficos para variables cuantitativas</a:t>
            </a:r>
          </a:p>
        </p:txBody>
      </p:sp>
      <p:sp>
        <p:nvSpPr>
          <p:cNvPr id="3" name="Marcador de contenido 2">
            <a:extLst>
              <a:ext uri="{FF2B5EF4-FFF2-40B4-BE49-F238E27FC236}">
                <a16:creationId xmlns:a16="http://schemas.microsoft.com/office/drawing/2014/main" id="{A9141A3A-0DE4-4FE7-B740-CC4D7E218BAA}"/>
              </a:ext>
            </a:extLst>
          </p:cNvPr>
          <p:cNvSpPr>
            <a:spLocks noGrp="1"/>
          </p:cNvSpPr>
          <p:nvPr>
            <p:ph idx="1"/>
          </p:nvPr>
        </p:nvSpPr>
        <p:spPr/>
        <p:txBody>
          <a:bodyPr/>
          <a:lstStyle/>
          <a:p>
            <a:r>
              <a:rPr lang="es-GT" dirty="0"/>
              <a:t>Mapas de calor</a:t>
            </a:r>
          </a:p>
        </p:txBody>
      </p:sp>
      <p:pic>
        <p:nvPicPr>
          <p:cNvPr id="6" name="Imagen 5">
            <a:extLst>
              <a:ext uri="{FF2B5EF4-FFF2-40B4-BE49-F238E27FC236}">
                <a16:creationId xmlns:a16="http://schemas.microsoft.com/office/drawing/2014/main" id="{F18C24A3-3E01-4604-83AE-9E0C50DB974A}"/>
              </a:ext>
            </a:extLst>
          </p:cNvPr>
          <p:cNvPicPr>
            <a:picLocks noChangeAspect="1"/>
          </p:cNvPicPr>
          <p:nvPr/>
        </p:nvPicPr>
        <p:blipFill>
          <a:blip r:embed="rId2"/>
          <a:stretch>
            <a:fillRect/>
          </a:stretch>
        </p:blipFill>
        <p:spPr>
          <a:xfrm>
            <a:off x="6187259" y="2279655"/>
            <a:ext cx="5913178" cy="3178175"/>
          </a:xfrm>
          <a:prstGeom prst="rect">
            <a:avLst/>
          </a:prstGeom>
        </p:spPr>
      </p:pic>
      <p:pic>
        <p:nvPicPr>
          <p:cNvPr id="8" name="Imagen 7">
            <a:extLst>
              <a:ext uri="{FF2B5EF4-FFF2-40B4-BE49-F238E27FC236}">
                <a16:creationId xmlns:a16="http://schemas.microsoft.com/office/drawing/2014/main" id="{BF77316D-7A3A-4744-9931-744C98DD2849}"/>
              </a:ext>
            </a:extLst>
          </p:cNvPr>
          <p:cNvPicPr>
            <a:picLocks noChangeAspect="1"/>
          </p:cNvPicPr>
          <p:nvPr/>
        </p:nvPicPr>
        <p:blipFill>
          <a:blip r:embed="rId3"/>
          <a:stretch>
            <a:fillRect/>
          </a:stretch>
        </p:blipFill>
        <p:spPr>
          <a:xfrm>
            <a:off x="625877" y="2279655"/>
            <a:ext cx="5561382" cy="3378195"/>
          </a:xfrm>
          <a:prstGeom prst="rect">
            <a:avLst/>
          </a:prstGeom>
        </p:spPr>
      </p:pic>
    </p:spTree>
    <p:extLst>
      <p:ext uri="{BB962C8B-B14F-4D97-AF65-F5344CB8AC3E}">
        <p14:creationId xmlns:p14="http://schemas.microsoft.com/office/powerpoint/2010/main" val="4143291364"/>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1308</TotalTime>
  <Words>3249</Words>
  <Application>Microsoft Office PowerPoint</Application>
  <PresentationFormat>Panorámica</PresentationFormat>
  <Paragraphs>266</Paragraphs>
  <Slides>69</Slides>
  <Notes>4</Notes>
  <HiddenSlides>0</HiddenSlides>
  <MMClips>1</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69</vt:i4>
      </vt:variant>
    </vt:vector>
  </HeadingPairs>
  <TitlesOfParts>
    <vt:vector size="75" baseType="lpstr">
      <vt:lpstr>Arial</vt:lpstr>
      <vt:lpstr>Calibri</vt:lpstr>
      <vt:lpstr>Calibri Light</vt:lpstr>
      <vt:lpstr>Cambria Math</vt:lpstr>
      <vt:lpstr>Courier New</vt:lpstr>
      <vt:lpstr>Retrospección</vt:lpstr>
      <vt:lpstr>Tipos de Gráficos. Algoritmos</vt:lpstr>
      <vt:lpstr>En la clase de hoy</vt:lpstr>
      <vt:lpstr>Tipos de gráficos para tipos de variables</vt:lpstr>
      <vt:lpstr>Gráficos para variables cuantitativas</vt:lpstr>
      <vt:lpstr>Gráficos para variables cuantitativas</vt:lpstr>
      <vt:lpstr>Gráficos para variables cuantitativas</vt:lpstr>
      <vt:lpstr>Gráficos para variables cuantitativas</vt:lpstr>
      <vt:lpstr>Gráficos para variables cuantitativas</vt:lpstr>
      <vt:lpstr>Gráficos para variables cuantitativas</vt:lpstr>
      <vt:lpstr>Gráficos para variables cualitativas</vt:lpstr>
      <vt:lpstr>Gráficos para variables cualitativas</vt:lpstr>
      <vt:lpstr>Gráficos para variables cualitativas</vt:lpstr>
      <vt:lpstr>Gráficos para variables cualitativas</vt:lpstr>
      <vt:lpstr>Tipos de Aprendizaje</vt:lpstr>
      <vt:lpstr>Tipos de aprendizaje</vt:lpstr>
      <vt:lpstr>KNN</vt:lpstr>
      <vt:lpstr>Presentación de PowerPoint</vt:lpstr>
      <vt:lpstr>Análisis de componentes Principales</vt:lpstr>
      <vt:lpstr>PCA Introducción</vt:lpstr>
      <vt:lpstr>PCA. Objetivo</vt:lpstr>
      <vt:lpstr>PCA</vt:lpstr>
      <vt:lpstr>PCA. Características</vt:lpstr>
      <vt:lpstr>PCA. Características</vt:lpstr>
      <vt:lpstr>PCA. Características</vt:lpstr>
      <vt:lpstr>PCA. Características</vt:lpstr>
      <vt:lpstr>PCA</vt:lpstr>
      <vt:lpstr>PCA.  Análisis Factorial</vt:lpstr>
      <vt:lpstr>PCA.  Análisis Factorial</vt:lpstr>
      <vt:lpstr>Matriz de cargas factoriales</vt:lpstr>
      <vt:lpstr>Matriz de cargas factoriales</vt:lpstr>
      <vt:lpstr>Comunalidad</vt:lpstr>
      <vt:lpstr>Comunalidad</vt:lpstr>
      <vt:lpstr>Rotación de las componentes</vt:lpstr>
      <vt:lpstr>Rotación de las componentes</vt:lpstr>
      <vt:lpstr>Reglas de asociación</vt:lpstr>
      <vt:lpstr>Reglas de Decisión</vt:lpstr>
      <vt:lpstr>Reglas de Decisión</vt:lpstr>
      <vt:lpstr>Reglas de decisión. Números</vt:lpstr>
      <vt:lpstr>Soporte de una regla de decisión</vt:lpstr>
      <vt:lpstr>Precisión o confianza de una regla</vt:lpstr>
      <vt:lpstr>Precisión vs Soporte</vt:lpstr>
      <vt:lpstr>Reglas de decisión</vt:lpstr>
      <vt:lpstr>Reglas de decisión superpuestas</vt:lpstr>
      <vt:lpstr>Reglas de decisión superpuestas</vt:lpstr>
      <vt:lpstr>Reglas de decisión superpuestas</vt:lpstr>
      <vt:lpstr>No se aplica ninguna regla</vt:lpstr>
      <vt:lpstr>Algunos enfoques y Algoritmos</vt:lpstr>
      <vt:lpstr>Algunos enfoques y Algoritmos</vt:lpstr>
      <vt:lpstr>Aprender reglas de una sola característica (OneR)</vt:lpstr>
      <vt:lpstr>OneR. Algoritmo</vt:lpstr>
      <vt:lpstr>Cobertura Secuencial</vt:lpstr>
      <vt:lpstr>Cobertura Secuencial</vt:lpstr>
      <vt:lpstr>Cobertura Secuencial. Algoritmo.</vt:lpstr>
      <vt:lpstr>Presentación de PowerPoint</vt:lpstr>
      <vt:lpstr>Listas de Reglas Bayesianas (BRL) </vt:lpstr>
      <vt:lpstr>Pre-minería de patrones frecuentes</vt:lpstr>
      <vt:lpstr>Pre-minería de patrones frecuentes</vt:lpstr>
      <vt:lpstr>Pre-minería de patrones frecuentes</vt:lpstr>
      <vt:lpstr>Algoritmos para encontrar patrones frecuentes:</vt:lpstr>
      <vt:lpstr>Apriori</vt:lpstr>
      <vt:lpstr>Apriori</vt:lpstr>
      <vt:lpstr>Apriori</vt:lpstr>
      <vt:lpstr>Apriori</vt:lpstr>
      <vt:lpstr>Apriori</vt:lpstr>
      <vt:lpstr>Listas de Reglas Bayesianas (BRL) </vt:lpstr>
      <vt:lpstr>Listas de Reglas Bayesianas (BRL) </vt:lpstr>
      <vt:lpstr>Aprendizaje de listas de reglas bayesianas </vt:lpstr>
      <vt:lpstr>Aprendizaje de listas de reglas bayesianas </vt:lpstr>
      <vt:lpstr>Paquetes en 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Gráficos. Algoritmos</dc:title>
  <dc:creator>lgarciap@uvg.edu.gt</dc:creator>
  <cp:lastModifiedBy>lgarciap@uvg.edu.gt</cp:lastModifiedBy>
  <cp:revision>1</cp:revision>
  <dcterms:created xsi:type="dcterms:W3CDTF">2020-07-16T00:40:30Z</dcterms:created>
  <dcterms:modified xsi:type="dcterms:W3CDTF">2020-07-16T22:28:58Z</dcterms:modified>
</cp:coreProperties>
</file>