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78" r:id="rId4"/>
    <p:sldId id="281" r:id="rId5"/>
    <p:sldId id="279" r:id="rId6"/>
    <p:sldId id="285" r:id="rId7"/>
    <p:sldId id="266" r:id="rId8"/>
    <p:sldId id="258" r:id="rId9"/>
    <p:sldId id="259" r:id="rId10"/>
    <p:sldId id="269" r:id="rId11"/>
    <p:sldId id="270" r:id="rId12"/>
    <p:sldId id="260" r:id="rId13"/>
    <p:sldId id="265" r:id="rId14"/>
    <p:sldId id="263"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abh Jain" initials="SJ" lastIdx="1" clrIdx="0">
    <p:extLst>
      <p:ext uri="{19B8F6BF-5375-455C-9EA6-DF929625EA0E}">
        <p15:presenceInfo xmlns:p15="http://schemas.microsoft.com/office/powerpoint/2012/main" userId="Sourabh J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7DFBD2D-875D-41EA-A122-F052716DEED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11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73FFD-3770-4122-86BC-F7181BECA71C}" type="datetimeFigureOut">
              <a:rPr lang="en-US" smtClean="0"/>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FBD2D-875D-41EA-A122-F052716DEED1}" type="slidenum">
              <a:rPr lang="en-US" smtClean="0"/>
              <a:t>‹#›</a:t>
            </a:fld>
            <a:endParaRPr lang="en-US"/>
          </a:p>
        </p:txBody>
      </p:sp>
    </p:spTree>
    <p:extLst>
      <p:ext uri="{BB962C8B-B14F-4D97-AF65-F5344CB8AC3E}">
        <p14:creationId xmlns:p14="http://schemas.microsoft.com/office/powerpoint/2010/main" val="293172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FBD2D-875D-41EA-A122-F052716DEED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823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FBD2D-875D-41EA-A122-F052716DEED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562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FBD2D-875D-41EA-A122-F052716DEED1}" type="slidenum">
              <a:rPr lang="en-US" smtClean="0"/>
              <a:t>‹#›</a:t>
            </a:fld>
            <a:endParaRPr lang="en-US"/>
          </a:p>
        </p:txBody>
      </p:sp>
    </p:spTree>
    <p:extLst>
      <p:ext uri="{BB962C8B-B14F-4D97-AF65-F5344CB8AC3E}">
        <p14:creationId xmlns:p14="http://schemas.microsoft.com/office/powerpoint/2010/main" val="1957396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FBD2D-875D-41EA-A122-F052716DEED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28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FBD2D-875D-41EA-A122-F052716DEED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284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FBD2D-875D-41EA-A122-F052716DEED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580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FBD2D-875D-41EA-A122-F052716DEED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533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FBD2D-875D-41EA-A122-F052716DEED1}" type="slidenum">
              <a:rPr lang="en-US" smtClean="0"/>
              <a:t>‹#›</a:t>
            </a:fld>
            <a:endParaRPr lang="en-US"/>
          </a:p>
        </p:txBody>
      </p:sp>
    </p:spTree>
    <p:extLst>
      <p:ext uri="{BB962C8B-B14F-4D97-AF65-F5344CB8AC3E}">
        <p14:creationId xmlns:p14="http://schemas.microsoft.com/office/powerpoint/2010/main" val="284987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73FFD-3770-4122-86BC-F7181BECA71C}" type="datetimeFigureOut">
              <a:rPr lang="en-US" smtClean="0"/>
              <a:t>9/22/2017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FBD2D-875D-41EA-A122-F052716DEED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63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873FFD-3770-4122-86BC-F7181BECA71C}" type="datetimeFigureOut">
              <a:rPr lang="en-US" smtClean="0"/>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FBD2D-875D-41EA-A122-F052716DEED1}" type="slidenum">
              <a:rPr lang="en-US" smtClean="0"/>
              <a:t>‹#›</a:t>
            </a:fld>
            <a:endParaRPr lang="en-US"/>
          </a:p>
        </p:txBody>
      </p:sp>
    </p:spTree>
    <p:extLst>
      <p:ext uri="{BB962C8B-B14F-4D97-AF65-F5344CB8AC3E}">
        <p14:creationId xmlns:p14="http://schemas.microsoft.com/office/powerpoint/2010/main" val="1373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873FFD-3770-4122-86BC-F7181BECA71C}" type="datetimeFigureOut">
              <a:rPr lang="en-US" smtClean="0"/>
              <a:t>9/22/2017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FBD2D-875D-41EA-A122-F052716DEED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45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873FFD-3770-4122-86BC-F7181BECA71C}" type="datetimeFigureOut">
              <a:rPr lang="en-US" smtClean="0"/>
              <a:t>9/22/2017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FBD2D-875D-41EA-A122-F052716DEED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96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73FFD-3770-4122-86BC-F7181BECA71C}" type="datetimeFigureOut">
              <a:rPr lang="en-US" smtClean="0"/>
              <a:t>9/22/2017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FBD2D-875D-41EA-A122-F052716DEED1}" type="slidenum">
              <a:rPr lang="en-US" smtClean="0"/>
              <a:t>‹#›</a:t>
            </a:fld>
            <a:endParaRPr lang="en-US"/>
          </a:p>
        </p:txBody>
      </p:sp>
    </p:spTree>
    <p:extLst>
      <p:ext uri="{BB962C8B-B14F-4D97-AF65-F5344CB8AC3E}">
        <p14:creationId xmlns:p14="http://schemas.microsoft.com/office/powerpoint/2010/main" val="88618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73FFD-3770-4122-86BC-F7181BECA71C}" type="datetimeFigureOut">
              <a:rPr lang="en-US" smtClean="0"/>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FBD2D-875D-41EA-A122-F052716DEED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65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73FFD-3770-4122-86BC-F7181BECA71C}" type="datetimeFigureOut">
              <a:rPr lang="en-US" smtClean="0"/>
              <a:t>9/22/2017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FBD2D-875D-41EA-A122-F052716DEED1}" type="slidenum">
              <a:rPr lang="en-US" smtClean="0"/>
              <a:t>‹#›</a:t>
            </a:fld>
            <a:endParaRPr lang="en-US"/>
          </a:p>
        </p:txBody>
      </p:sp>
    </p:spTree>
    <p:extLst>
      <p:ext uri="{BB962C8B-B14F-4D97-AF65-F5344CB8AC3E}">
        <p14:creationId xmlns:p14="http://schemas.microsoft.com/office/powerpoint/2010/main" val="128220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873FFD-3770-4122-86BC-F7181BECA71C}" type="datetimeFigureOut">
              <a:rPr lang="en-US" smtClean="0"/>
              <a:t>9/22/2017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DFBD2D-875D-41EA-A122-F052716DEED1}" type="slidenum">
              <a:rPr lang="en-US" smtClean="0"/>
              <a:t>‹#›</a:t>
            </a:fld>
            <a:endParaRPr lang="en-US"/>
          </a:p>
        </p:txBody>
      </p:sp>
    </p:spTree>
    <p:extLst>
      <p:ext uri="{BB962C8B-B14F-4D97-AF65-F5344CB8AC3E}">
        <p14:creationId xmlns:p14="http://schemas.microsoft.com/office/powerpoint/2010/main" val="245589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Selenium Automation</a:t>
            </a:r>
          </a:p>
        </p:txBody>
      </p:sp>
      <p:sp>
        <p:nvSpPr>
          <p:cNvPr id="3" name="Subtitle 2"/>
          <p:cNvSpPr>
            <a:spLocks noGrp="1"/>
          </p:cNvSpPr>
          <p:nvPr>
            <p:ph type="subTitle" idx="1"/>
          </p:nvPr>
        </p:nvSpPr>
        <p:spPr/>
        <p:txBody>
          <a:bodyPr/>
          <a:lstStyle/>
          <a:p>
            <a:r>
              <a:rPr lang="en-US" dirty="0"/>
              <a:t>Web Portal</a:t>
            </a:r>
          </a:p>
        </p:txBody>
      </p:sp>
    </p:spTree>
    <p:extLst>
      <p:ext uri="{BB962C8B-B14F-4D97-AF65-F5344CB8AC3E}">
        <p14:creationId xmlns:p14="http://schemas.microsoft.com/office/powerpoint/2010/main" val="254808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BDD4-A964-44D5-925E-85880ADB5DD1}"/>
              </a:ext>
            </a:extLst>
          </p:cNvPr>
          <p:cNvSpPr>
            <a:spLocks noGrp="1"/>
          </p:cNvSpPr>
          <p:nvPr>
            <p:ph type="title"/>
          </p:nvPr>
        </p:nvSpPr>
        <p:spPr/>
        <p:txBody>
          <a:bodyPr>
            <a:normAutofit fontScale="90000"/>
          </a:bodyPr>
          <a:lstStyle/>
          <a:p>
            <a:r>
              <a:rPr lang="en-US" dirty="0"/>
              <a:t>Phase 3: Develop remaining scripts for OTP </a:t>
            </a:r>
          </a:p>
        </p:txBody>
      </p:sp>
      <p:sp>
        <p:nvSpPr>
          <p:cNvPr id="3" name="Content Placeholder 2">
            <a:extLst>
              <a:ext uri="{FF2B5EF4-FFF2-40B4-BE49-F238E27FC236}">
                <a16:creationId xmlns:a16="http://schemas.microsoft.com/office/drawing/2014/main" id="{FA70B5DB-203D-4AC8-9399-424626C2DA2B}"/>
              </a:ext>
            </a:extLst>
          </p:cNvPr>
          <p:cNvSpPr>
            <a:spLocks noGrp="1"/>
          </p:cNvSpPr>
          <p:nvPr>
            <p:ph idx="1"/>
          </p:nvPr>
        </p:nvSpPr>
        <p:spPr/>
        <p:txBody>
          <a:bodyPr/>
          <a:lstStyle/>
          <a:p>
            <a:pPr marL="0" indent="0">
              <a:buNone/>
            </a:pPr>
            <a:r>
              <a:rPr lang="en-US" dirty="0"/>
              <a:t>This will involve developing scripts for remaining screens of the portal OTP. Some of them are listed below –</a:t>
            </a:r>
          </a:p>
          <a:p>
            <a:r>
              <a:rPr lang="en-US" dirty="0"/>
              <a:t>Admin – Member screens (Portal Users, External HCTP Users, POI)</a:t>
            </a:r>
          </a:p>
          <a:p>
            <a:r>
              <a:rPr lang="en-US" dirty="0"/>
              <a:t>Admin – Activity screens (Alerts, Care Manager Forms)</a:t>
            </a:r>
          </a:p>
          <a:p>
            <a:r>
              <a:rPr lang="en-US" dirty="0"/>
              <a:t>Admin – Reports (Time and Distance, Travel Source Comparison etc.)</a:t>
            </a:r>
          </a:p>
          <a:p>
            <a:r>
              <a:rPr lang="en-US" dirty="0"/>
              <a:t>Admin – User Roles, Address Book setup, Messaging etc.</a:t>
            </a:r>
          </a:p>
        </p:txBody>
      </p:sp>
    </p:spTree>
    <p:extLst>
      <p:ext uri="{BB962C8B-B14F-4D97-AF65-F5344CB8AC3E}">
        <p14:creationId xmlns:p14="http://schemas.microsoft.com/office/powerpoint/2010/main" val="410659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C9D3-9E47-4671-AEF1-4AF41D91BD9B}"/>
              </a:ext>
            </a:extLst>
          </p:cNvPr>
          <p:cNvSpPr>
            <a:spLocks noGrp="1"/>
          </p:cNvSpPr>
          <p:nvPr>
            <p:ph type="title"/>
          </p:nvPr>
        </p:nvSpPr>
        <p:spPr/>
        <p:txBody>
          <a:bodyPr/>
          <a:lstStyle/>
          <a:p>
            <a:r>
              <a:rPr lang="en-US" dirty="0"/>
              <a:t>Phase 4: AMC</a:t>
            </a:r>
          </a:p>
        </p:txBody>
      </p:sp>
      <p:sp>
        <p:nvSpPr>
          <p:cNvPr id="3" name="Content Placeholder 2">
            <a:extLst>
              <a:ext uri="{FF2B5EF4-FFF2-40B4-BE49-F238E27FC236}">
                <a16:creationId xmlns:a16="http://schemas.microsoft.com/office/drawing/2014/main" id="{DC22F7C0-C2A4-4E0C-879C-75BDAC19E923}"/>
              </a:ext>
            </a:extLst>
          </p:cNvPr>
          <p:cNvSpPr>
            <a:spLocks noGrp="1"/>
          </p:cNvSpPr>
          <p:nvPr>
            <p:ph idx="1"/>
          </p:nvPr>
        </p:nvSpPr>
        <p:spPr/>
        <p:txBody>
          <a:bodyPr/>
          <a:lstStyle/>
          <a:p>
            <a:r>
              <a:rPr lang="en-US" dirty="0"/>
              <a:t>Analyze AMC screens</a:t>
            </a:r>
          </a:p>
          <a:p>
            <a:r>
              <a:rPr lang="en-US" dirty="0"/>
              <a:t>Create manual test cases</a:t>
            </a:r>
          </a:p>
          <a:p>
            <a:r>
              <a:rPr lang="en-US" dirty="0"/>
              <a:t>Automate manual test cases</a:t>
            </a:r>
          </a:p>
          <a:p>
            <a:r>
              <a:rPr lang="en-US" dirty="0"/>
              <a:t>Test and integrate</a:t>
            </a:r>
          </a:p>
        </p:txBody>
      </p:sp>
    </p:spTree>
    <p:extLst>
      <p:ext uri="{BB962C8B-B14F-4D97-AF65-F5344CB8AC3E}">
        <p14:creationId xmlns:p14="http://schemas.microsoft.com/office/powerpoint/2010/main" val="34001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5: Smoke Testing Suite</a:t>
            </a:r>
          </a:p>
        </p:txBody>
      </p:sp>
      <p:sp>
        <p:nvSpPr>
          <p:cNvPr id="3" name="Content Placeholder 2"/>
          <p:cNvSpPr>
            <a:spLocks noGrp="1"/>
          </p:cNvSpPr>
          <p:nvPr>
            <p:ph idx="1"/>
          </p:nvPr>
        </p:nvSpPr>
        <p:spPr/>
        <p:txBody>
          <a:bodyPr>
            <a:normAutofit lnSpcReduction="10000"/>
          </a:bodyPr>
          <a:lstStyle/>
          <a:p>
            <a:pPr marL="0" indent="0">
              <a:buNone/>
            </a:pPr>
            <a:r>
              <a:rPr lang="en-US" dirty="0"/>
              <a:t>This will involve building Smoke Testing Suite that can be used for any site. There may be two Smoke Test Suite –</a:t>
            </a:r>
          </a:p>
          <a:p>
            <a:r>
              <a:rPr lang="en-US" dirty="0"/>
              <a:t>Quick Smoke Testing Suite: It will have some basic sanity checks to perform to validate any site.</a:t>
            </a:r>
          </a:p>
          <a:p>
            <a:r>
              <a:rPr lang="en-US" dirty="0"/>
              <a:t>Detail Smoke Testing Suite: It may cover the existing QA checklist meant for validating any new site creation.</a:t>
            </a:r>
          </a:p>
          <a:p>
            <a:pPr lvl="1"/>
            <a:r>
              <a:rPr lang="en-US" dirty="0"/>
              <a:t>Feasibility analysis is required due to data dependency</a:t>
            </a:r>
          </a:p>
          <a:p>
            <a:pPr lvl="1"/>
            <a:r>
              <a:rPr lang="en-US" dirty="0"/>
              <a:t>Analysis of different configurations</a:t>
            </a:r>
          </a:p>
          <a:p>
            <a:pPr lvl="1"/>
            <a:endParaRPr lang="en-US" dirty="0"/>
          </a:p>
          <a:p>
            <a:pPr lvl="1"/>
            <a:endParaRPr lang="en-US" dirty="0"/>
          </a:p>
          <a:p>
            <a:endParaRPr lang="en-US" dirty="0"/>
          </a:p>
        </p:txBody>
      </p:sp>
    </p:spTree>
    <p:extLst>
      <p:ext uri="{BB962C8B-B14F-4D97-AF65-F5344CB8AC3E}">
        <p14:creationId xmlns:p14="http://schemas.microsoft.com/office/powerpoint/2010/main" val="3113533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6: Automate PRO</a:t>
            </a:r>
          </a:p>
        </p:txBody>
      </p:sp>
      <p:sp>
        <p:nvSpPr>
          <p:cNvPr id="3" name="Content Placeholder 2"/>
          <p:cNvSpPr>
            <a:spLocks noGrp="1"/>
          </p:cNvSpPr>
          <p:nvPr>
            <p:ph idx="1"/>
          </p:nvPr>
        </p:nvSpPr>
        <p:spPr/>
        <p:txBody>
          <a:bodyPr/>
          <a:lstStyle/>
          <a:p>
            <a:r>
              <a:rPr lang="en-US" dirty="0"/>
              <a:t>Analyze PRO screens</a:t>
            </a:r>
          </a:p>
          <a:p>
            <a:r>
              <a:rPr lang="en-US" dirty="0"/>
              <a:t>Create manual test cases</a:t>
            </a:r>
          </a:p>
          <a:p>
            <a:r>
              <a:rPr lang="en-US" dirty="0"/>
              <a:t>Automate manual test cases</a:t>
            </a:r>
          </a:p>
          <a:p>
            <a:r>
              <a:rPr lang="en-US" dirty="0"/>
              <a:t>Test and integrate</a:t>
            </a:r>
          </a:p>
        </p:txBody>
      </p:sp>
    </p:spTree>
    <p:extLst>
      <p:ext uri="{BB962C8B-B14F-4D97-AF65-F5344CB8AC3E}">
        <p14:creationId xmlns:p14="http://schemas.microsoft.com/office/powerpoint/2010/main" val="46850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Phase 7: Integration and End to End Testing </a:t>
            </a:r>
          </a:p>
        </p:txBody>
      </p:sp>
      <p:sp>
        <p:nvSpPr>
          <p:cNvPr id="3" name="Content Placeholder 2"/>
          <p:cNvSpPr>
            <a:spLocks noGrp="1"/>
          </p:cNvSpPr>
          <p:nvPr>
            <p:ph idx="1"/>
          </p:nvPr>
        </p:nvSpPr>
        <p:spPr/>
        <p:txBody>
          <a:bodyPr/>
          <a:lstStyle/>
          <a:p>
            <a:pPr marL="0" indent="0">
              <a:buNone/>
            </a:pPr>
            <a:r>
              <a:rPr lang="en-US" dirty="0"/>
              <a:t>This would be the last phase of Automation but of course there will be always be some maintenance work going forward. In this phase we are targeting –</a:t>
            </a:r>
          </a:p>
          <a:p>
            <a:r>
              <a:rPr lang="en-US" dirty="0"/>
              <a:t>Complete Integration</a:t>
            </a:r>
          </a:p>
          <a:p>
            <a:r>
              <a:rPr lang="en-US" dirty="0"/>
              <a:t>End to End Testing</a:t>
            </a:r>
          </a:p>
        </p:txBody>
      </p:sp>
    </p:spTree>
    <p:extLst>
      <p:ext uri="{BB962C8B-B14F-4D97-AF65-F5344CB8AC3E}">
        <p14:creationId xmlns:p14="http://schemas.microsoft.com/office/powerpoint/2010/main" val="55439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Brace 3">
            <a:extLst>
              <a:ext uri="{FF2B5EF4-FFF2-40B4-BE49-F238E27FC236}">
                <a16:creationId xmlns:a16="http://schemas.microsoft.com/office/drawing/2014/main" id="{1C3ADFDB-8F02-445F-952F-84F3FA31F293}"/>
              </a:ext>
            </a:extLst>
          </p:cNvPr>
          <p:cNvSpPr/>
          <p:nvPr/>
        </p:nvSpPr>
        <p:spPr>
          <a:xfrm>
            <a:off x="2572267" y="2441168"/>
            <a:ext cx="435006" cy="913067"/>
          </a:xfrm>
          <a:prstGeom prst="leftBrace">
            <a:avLst/>
          </a:prstGeom>
          <a:noFill/>
          <a:ln w="19050">
            <a:solidFill>
              <a:srgbClr val="0066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solidFill>
                <a:srgbClr val="006600"/>
              </a:solidFill>
            </a:endParaRPr>
          </a:p>
        </p:txBody>
      </p:sp>
      <p:sp>
        <p:nvSpPr>
          <p:cNvPr id="5" name="TextBox 4">
            <a:extLst>
              <a:ext uri="{FF2B5EF4-FFF2-40B4-BE49-F238E27FC236}">
                <a16:creationId xmlns:a16="http://schemas.microsoft.com/office/drawing/2014/main" id="{D2EB617D-3EC3-47FE-95D9-3FFE4047452A}"/>
              </a:ext>
            </a:extLst>
          </p:cNvPr>
          <p:cNvSpPr txBox="1"/>
          <p:nvPr/>
        </p:nvSpPr>
        <p:spPr>
          <a:xfrm>
            <a:off x="1523493" y="2719333"/>
            <a:ext cx="985421" cy="369332"/>
          </a:xfrm>
          <a:prstGeom prst="rect">
            <a:avLst/>
          </a:prstGeom>
          <a:noFill/>
        </p:spPr>
        <p:txBody>
          <a:bodyPr wrap="square" rtlCol="0">
            <a:spAutoFit/>
          </a:bodyPr>
          <a:lstStyle/>
          <a:p>
            <a:r>
              <a:rPr lang="en-US" dirty="0">
                <a:solidFill>
                  <a:srgbClr val="006600"/>
                </a:solidFill>
              </a:rPr>
              <a:t>Phase 2</a:t>
            </a:r>
          </a:p>
        </p:txBody>
      </p:sp>
      <p:sp>
        <p:nvSpPr>
          <p:cNvPr id="6" name="Arrow: Left 5">
            <a:extLst>
              <a:ext uri="{FF2B5EF4-FFF2-40B4-BE49-F238E27FC236}">
                <a16:creationId xmlns:a16="http://schemas.microsoft.com/office/drawing/2014/main" id="{65767DD6-B7F7-460A-9456-E4D9B0832E85}"/>
              </a:ext>
            </a:extLst>
          </p:cNvPr>
          <p:cNvSpPr/>
          <p:nvPr/>
        </p:nvSpPr>
        <p:spPr>
          <a:xfrm>
            <a:off x="2592040" y="3416577"/>
            <a:ext cx="360147" cy="45719"/>
          </a:xfrm>
          <a:prstGeom prst="leftArrow">
            <a:avLst/>
          </a:prstGeom>
          <a:solidFill>
            <a:srgbClr val="00B050"/>
          </a:solid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00"/>
              </a:solidFill>
            </a:endParaRPr>
          </a:p>
        </p:txBody>
      </p:sp>
      <p:sp>
        <p:nvSpPr>
          <p:cNvPr id="7" name="TextBox 6">
            <a:extLst>
              <a:ext uri="{FF2B5EF4-FFF2-40B4-BE49-F238E27FC236}">
                <a16:creationId xmlns:a16="http://schemas.microsoft.com/office/drawing/2014/main" id="{CE729927-8ED0-42FD-B1AC-FFFFBACF8A1C}"/>
              </a:ext>
            </a:extLst>
          </p:cNvPr>
          <p:cNvSpPr txBox="1"/>
          <p:nvPr/>
        </p:nvSpPr>
        <p:spPr>
          <a:xfrm>
            <a:off x="1523493" y="3254770"/>
            <a:ext cx="985421" cy="369332"/>
          </a:xfrm>
          <a:prstGeom prst="rect">
            <a:avLst/>
          </a:prstGeom>
          <a:noFill/>
        </p:spPr>
        <p:txBody>
          <a:bodyPr wrap="square" rtlCol="0">
            <a:spAutoFit/>
          </a:bodyPr>
          <a:lstStyle/>
          <a:p>
            <a:r>
              <a:rPr lang="en-US" dirty="0">
                <a:solidFill>
                  <a:srgbClr val="006600"/>
                </a:solidFill>
              </a:rPr>
              <a:t>Phase 4</a:t>
            </a:r>
          </a:p>
        </p:txBody>
      </p:sp>
      <p:sp>
        <p:nvSpPr>
          <p:cNvPr id="8" name="Left Brace 7">
            <a:extLst>
              <a:ext uri="{FF2B5EF4-FFF2-40B4-BE49-F238E27FC236}">
                <a16:creationId xmlns:a16="http://schemas.microsoft.com/office/drawing/2014/main" id="{3D661735-F6C8-4E98-BF35-379A7BD7B536}"/>
              </a:ext>
            </a:extLst>
          </p:cNvPr>
          <p:cNvSpPr/>
          <p:nvPr/>
        </p:nvSpPr>
        <p:spPr>
          <a:xfrm>
            <a:off x="2574383" y="3524638"/>
            <a:ext cx="395460" cy="742562"/>
          </a:xfrm>
          <a:prstGeom prst="leftBrace">
            <a:avLst/>
          </a:prstGeom>
          <a:ln w="19050">
            <a:solidFill>
              <a:srgbClr val="0066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2B2430F-1B99-47BF-93A2-0C2B1C19BAD9}"/>
              </a:ext>
            </a:extLst>
          </p:cNvPr>
          <p:cNvSpPr txBox="1"/>
          <p:nvPr/>
        </p:nvSpPr>
        <p:spPr>
          <a:xfrm>
            <a:off x="1547161" y="3711253"/>
            <a:ext cx="985421" cy="369332"/>
          </a:xfrm>
          <a:prstGeom prst="rect">
            <a:avLst/>
          </a:prstGeom>
          <a:noFill/>
        </p:spPr>
        <p:txBody>
          <a:bodyPr wrap="square" rtlCol="0">
            <a:spAutoFit/>
          </a:bodyPr>
          <a:lstStyle/>
          <a:p>
            <a:r>
              <a:rPr lang="en-US" dirty="0">
                <a:solidFill>
                  <a:srgbClr val="006600"/>
                </a:solidFill>
              </a:rPr>
              <a:t>Phase 3</a:t>
            </a:r>
          </a:p>
        </p:txBody>
      </p:sp>
      <p:graphicFrame>
        <p:nvGraphicFramePr>
          <p:cNvPr id="14" name="Table 13">
            <a:extLst>
              <a:ext uri="{FF2B5EF4-FFF2-40B4-BE49-F238E27FC236}">
                <a16:creationId xmlns:a16="http://schemas.microsoft.com/office/drawing/2014/main" id="{A7722E79-53A4-485E-B5F2-3890A857D133}"/>
              </a:ext>
            </a:extLst>
          </p:cNvPr>
          <p:cNvGraphicFramePr>
            <a:graphicFrameLocks noGrp="1"/>
          </p:cNvGraphicFramePr>
          <p:nvPr/>
        </p:nvGraphicFramePr>
        <p:xfrm>
          <a:off x="3053444" y="664509"/>
          <a:ext cx="8300357" cy="5492891"/>
        </p:xfrm>
        <a:graphic>
          <a:graphicData uri="http://schemas.openxmlformats.org/drawingml/2006/table">
            <a:tbl>
              <a:tblPr/>
              <a:tblGrid>
                <a:gridCol w="1019933">
                  <a:extLst>
                    <a:ext uri="{9D8B030D-6E8A-4147-A177-3AD203B41FA5}">
                      <a16:colId xmlns:a16="http://schemas.microsoft.com/office/drawing/2014/main" val="4067631095"/>
                    </a:ext>
                  </a:extLst>
                </a:gridCol>
                <a:gridCol w="640409">
                  <a:extLst>
                    <a:ext uri="{9D8B030D-6E8A-4147-A177-3AD203B41FA5}">
                      <a16:colId xmlns:a16="http://schemas.microsoft.com/office/drawing/2014/main" val="583401423"/>
                    </a:ext>
                  </a:extLst>
                </a:gridCol>
                <a:gridCol w="594467">
                  <a:extLst>
                    <a:ext uri="{9D8B030D-6E8A-4147-A177-3AD203B41FA5}">
                      <a16:colId xmlns:a16="http://schemas.microsoft.com/office/drawing/2014/main" val="3369177885"/>
                    </a:ext>
                  </a:extLst>
                </a:gridCol>
                <a:gridCol w="186871">
                  <a:extLst>
                    <a:ext uri="{9D8B030D-6E8A-4147-A177-3AD203B41FA5}">
                      <a16:colId xmlns:a16="http://schemas.microsoft.com/office/drawing/2014/main" val="647089475"/>
                    </a:ext>
                  </a:extLst>
                </a:gridCol>
                <a:gridCol w="827134">
                  <a:extLst>
                    <a:ext uri="{9D8B030D-6E8A-4147-A177-3AD203B41FA5}">
                      <a16:colId xmlns:a16="http://schemas.microsoft.com/office/drawing/2014/main" val="1245331879"/>
                    </a:ext>
                  </a:extLst>
                </a:gridCol>
                <a:gridCol w="956199">
                  <a:extLst>
                    <a:ext uri="{9D8B030D-6E8A-4147-A177-3AD203B41FA5}">
                      <a16:colId xmlns:a16="http://schemas.microsoft.com/office/drawing/2014/main" val="1213011892"/>
                    </a:ext>
                  </a:extLst>
                </a:gridCol>
                <a:gridCol w="828500">
                  <a:extLst>
                    <a:ext uri="{9D8B030D-6E8A-4147-A177-3AD203B41FA5}">
                      <a16:colId xmlns:a16="http://schemas.microsoft.com/office/drawing/2014/main" val="1392765843"/>
                    </a:ext>
                  </a:extLst>
                </a:gridCol>
                <a:gridCol w="830002">
                  <a:extLst>
                    <a:ext uri="{9D8B030D-6E8A-4147-A177-3AD203B41FA5}">
                      <a16:colId xmlns:a16="http://schemas.microsoft.com/office/drawing/2014/main" val="9101951"/>
                    </a:ext>
                  </a:extLst>
                </a:gridCol>
                <a:gridCol w="1610028">
                  <a:extLst>
                    <a:ext uri="{9D8B030D-6E8A-4147-A177-3AD203B41FA5}">
                      <a16:colId xmlns:a16="http://schemas.microsoft.com/office/drawing/2014/main" val="3793612910"/>
                    </a:ext>
                  </a:extLst>
                </a:gridCol>
                <a:gridCol w="806814">
                  <a:extLst>
                    <a:ext uri="{9D8B030D-6E8A-4147-A177-3AD203B41FA5}">
                      <a16:colId xmlns:a16="http://schemas.microsoft.com/office/drawing/2014/main" val="3653140234"/>
                    </a:ext>
                  </a:extLst>
                </a:gridCol>
              </a:tblGrid>
              <a:tr h="256901">
                <a:tc gridSpan="10">
                  <a:txBody>
                    <a:bodyPr/>
                    <a:lstStyle/>
                    <a:p>
                      <a:pPr algn="ctr" rtl="0" fontAlgn="ctr"/>
                      <a:r>
                        <a:rPr lang="en-US" sz="1000" b="1" dirty="0">
                          <a:solidFill>
                            <a:srgbClr val="000000"/>
                          </a:solidFill>
                          <a:effectLst/>
                          <a:latin typeface="Calibri" panose="020F0502020204030204" pitchFamily="34" charset="0"/>
                        </a:rPr>
                        <a:t>CellTrak Automation Plan and Progress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pPr algn="ctr" rtl="0" fontAlgn="ctr"/>
                      <a:endParaRPr lang="en-US" sz="1000" b="1">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FFE699"/>
                    </a:solidFill>
                  </a:tcPr>
                </a:tc>
                <a:extLst>
                  <a:ext uri="{0D108BD9-81ED-4DB2-BD59-A6C34878D82A}">
                    <a16:rowId xmlns:a16="http://schemas.microsoft.com/office/drawing/2014/main" val="2850354171"/>
                  </a:ext>
                </a:extLst>
              </a:tr>
              <a:tr h="147526">
                <a:tc rowSpan="2">
                  <a:txBody>
                    <a:bodyPr/>
                    <a:lstStyle/>
                    <a:p>
                      <a:pPr rtl="0" fontAlgn="ctr"/>
                      <a:r>
                        <a:rPr lang="en-US" sz="1000" b="1" dirty="0">
                          <a:solidFill>
                            <a:srgbClr val="000000"/>
                          </a:solidFill>
                          <a:effectLst/>
                          <a:latin typeface="Calibri" panose="020F0502020204030204" pitchFamily="34" charset="0"/>
                        </a:rPr>
                        <a:t>Module</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5">
                  <a:txBody>
                    <a:bodyPr/>
                    <a:lstStyle/>
                    <a:p>
                      <a:pPr algn="ctr"/>
                      <a:r>
                        <a:rPr lang="en-US" sz="1000" b="1" dirty="0">
                          <a:solidFill>
                            <a:srgbClr val="000000"/>
                          </a:solidFill>
                          <a:effectLst/>
                          <a:latin typeface="Calibri" panose="020F0502020204030204" pitchFamily="34" charset="0"/>
                        </a:rPr>
                        <a:t>Manual</a:t>
                      </a:r>
                      <a:endParaRPr lang="en-US" dirty="0"/>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gridSpan="4">
                  <a:txBody>
                    <a:bodyPr/>
                    <a:lstStyle/>
                    <a:p>
                      <a:pPr algn="ctr" rtl="0" fontAlgn="ctr"/>
                      <a:r>
                        <a:rPr lang="en-US" sz="1000" b="1">
                          <a:solidFill>
                            <a:srgbClr val="000000"/>
                          </a:solidFill>
                          <a:effectLst/>
                          <a:latin typeface="Calibri" panose="020F0502020204030204" pitchFamily="34" charset="0"/>
                        </a:rPr>
                        <a:t>Automation</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pPr algn="ctr" rtl="0" fontAlgn="ctr"/>
                      <a:endParaRPr lang="en-US" sz="1000" b="1">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390971"/>
                  </a:ext>
                </a:extLst>
              </a:tr>
              <a:tr h="1327738">
                <a:tc vMerge="1">
                  <a:txBody>
                    <a:bodyPr/>
                    <a:lstStyle/>
                    <a:p>
                      <a:endParaRPr lang="en-US"/>
                    </a:p>
                  </a:txBody>
                  <a:tcPr/>
                </a:tc>
                <a:tc>
                  <a:txBody>
                    <a:bodyPr/>
                    <a:lstStyle/>
                    <a:p>
                      <a:pPr algn="ctr" rtl="0" fontAlgn="ctr"/>
                      <a:r>
                        <a:rPr lang="en-US" sz="1000" b="1">
                          <a:solidFill>
                            <a:srgbClr val="000000"/>
                          </a:solidFill>
                          <a:effectLst/>
                          <a:latin typeface="Calibri" panose="020F0502020204030204" pitchFamily="34" charset="0"/>
                        </a:rPr>
                        <a:t>Estimated manual testcases for Selenium</a:t>
                      </a:r>
                      <a:br>
                        <a:rPr lang="en-US" sz="1000" b="1">
                          <a:solidFill>
                            <a:srgbClr val="000000"/>
                          </a:solidFill>
                          <a:effectLst/>
                          <a:latin typeface="Calibri" panose="020F0502020204030204" pitchFamily="34" charset="0"/>
                        </a:rPr>
                      </a:br>
                      <a:r>
                        <a:rPr lang="en-US" sz="1000" b="1">
                          <a:solidFill>
                            <a:srgbClr val="000000"/>
                          </a:solidFill>
                          <a:effectLst/>
                          <a:latin typeface="Calibri" panose="020F0502020204030204" pitchFamily="34" charset="0"/>
                        </a:rPr>
                        <a:t>(Based on existing Regression testcases)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gridSpan="2">
                  <a:txBody>
                    <a:bodyPr/>
                    <a:lstStyle/>
                    <a:p>
                      <a:pPr algn="ctr" rtl="0" fontAlgn="ctr"/>
                      <a:r>
                        <a:rPr lang="en-US" sz="1000" b="1">
                          <a:solidFill>
                            <a:srgbClr val="000000"/>
                          </a:solidFill>
                          <a:effectLst/>
                          <a:latin typeface="Calibri" panose="020F0502020204030204" pitchFamily="34" charset="0"/>
                        </a:rPr>
                        <a:t>Final (Actual) manual testcases for Selenium</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CC"/>
                    </a:solidFill>
                  </a:tcPr>
                </a:tc>
                <a:tc hMerge="1">
                  <a:txBody>
                    <a:bodyPr/>
                    <a:lstStyle/>
                    <a:p>
                      <a:pPr algn="ctr" rtl="0" fontAlgn="ctr"/>
                      <a:endParaRPr lang="en-US" sz="1000" b="1">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US" sz="1000" b="1" dirty="0">
                          <a:solidFill>
                            <a:srgbClr val="000000"/>
                          </a:solidFill>
                          <a:effectLst/>
                          <a:latin typeface="Calibri" panose="020F0502020204030204" pitchFamily="34" charset="0"/>
                        </a:rPr>
                        <a:t>Status of manual testcases creation for Selenium</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US" sz="1000" b="1" dirty="0">
                          <a:solidFill>
                            <a:srgbClr val="000000"/>
                          </a:solidFill>
                          <a:effectLst/>
                          <a:latin typeface="Calibri" panose="020F0502020204030204" pitchFamily="34" charset="0"/>
                        </a:rPr>
                        <a:t>Expected Date to complete manual testcases for Selenium</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US" sz="1000" b="1" dirty="0">
                          <a:solidFill>
                            <a:srgbClr val="000000"/>
                          </a:solidFill>
                          <a:effectLst/>
                          <a:latin typeface="Calibri" panose="020F0502020204030204" pitchFamily="34" charset="0"/>
                        </a:rPr>
                        <a:t>Testcases automated as of Sep 15, 2017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US" sz="1000" b="1">
                          <a:solidFill>
                            <a:srgbClr val="000000"/>
                          </a:solidFill>
                          <a:effectLst/>
                          <a:latin typeface="Calibri" panose="020F0502020204030204" pitchFamily="34" charset="0"/>
                        </a:rPr>
                        <a:t>% Automation</a:t>
                      </a:r>
                      <a:br>
                        <a:rPr lang="en-US" sz="1000" b="1">
                          <a:solidFill>
                            <a:srgbClr val="000000"/>
                          </a:solidFill>
                          <a:effectLst/>
                          <a:latin typeface="Calibri" panose="020F0502020204030204" pitchFamily="34" charset="0"/>
                        </a:rPr>
                      </a:br>
                      <a:r>
                        <a:rPr lang="en-US" sz="1000" b="1">
                          <a:solidFill>
                            <a:srgbClr val="000000"/>
                          </a:solidFill>
                          <a:effectLst/>
                          <a:latin typeface="Calibri" panose="020F0502020204030204" pitchFamily="34" charset="0"/>
                        </a:rPr>
                        <a:t>Out of available testcases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2CC"/>
                    </a:solidFill>
                  </a:tcPr>
                </a:tc>
                <a:tc gridSpan="2">
                  <a:txBody>
                    <a:bodyPr/>
                    <a:lstStyle/>
                    <a:p>
                      <a:pPr algn="ctr" rtl="0" fontAlgn="ctr"/>
                      <a:r>
                        <a:rPr lang="en-US" sz="1000" b="1" i="0" dirty="0">
                          <a:solidFill>
                            <a:srgbClr val="000000"/>
                          </a:solidFill>
                          <a:effectLst/>
                          <a:latin typeface="Calibri" panose="020F0502020204030204" pitchFamily="34" charset="0"/>
                        </a:rPr>
                        <a:t>Expected date to complete testcase </a:t>
                      </a:r>
                      <a:r>
                        <a:rPr lang="en-US" sz="1000" b="1" i="0" u="sng" dirty="0">
                          <a:solidFill>
                            <a:srgbClr val="000000"/>
                          </a:solidFill>
                          <a:effectLst/>
                          <a:latin typeface="Calibri" panose="020F0502020204030204" pitchFamily="34" charset="0"/>
                        </a:rPr>
                        <a:t>automation</a:t>
                      </a:r>
                      <a:endParaRPr lang="en-US" sz="1000" b="1" dirty="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2CC"/>
                    </a:solidFill>
                  </a:tcPr>
                </a:tc>
                <a:tc hMerge="1">
                  <a:txBody>
                    <a:bodyPr/>
                    <a:lstStyle/>
                    <a:p>
                      <a:pPr algn="ctr" rtl="0" fontAlgn="ctr"/>
                      <a:endParaRPr lang="en-US" sz="1000" b="1">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989889378"/>
                  </a:ext>
                </a:extLst>
              </a:tr>
              <a:tr h="147526">
                <a:tc>
                  <a:txBody>
                    <a:bodyPr/>
                    <a:lstStyle/>
                    <a:p>
                      <a:pPr rtl="0" fontAlgn="ctr"/>
                      <a:r>
                        <a:rPr lang="en-US" sz="1000" b="0">
                          <a:solidFill>
                            <a:srgbClr val="000000"/>
                          </a:solidFill>
                          <a:effectLst/>
                          <a:latin typeface="Calibri" panose="020F0502020204030204" pitchFamily="34" charset="0"/>
                        </a:rPr>
                        <a:t>Staff</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50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71</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Complete</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rtl="0" fontAlgn="ctr"/>
                      <a:r>
                        <a:rPr lang="en-US" sz="1000" b="0">
                          <a:solidFill>
                            <a:srgbClr val="000000"/>
                          </a:solidFill>
                          <a:effectLst/>
                          <a:latin typeface="Calibri" panose="020F0502020204030204" pitchFamily="34" charset="0"/>
                        </a:rPr>
                        <a:t>5-Jul-17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71</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100%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gridSpan="2">
                  <a:txBody>
                    <a:bodyPr/>
                    <a:lstStyle/>
                    <a:p>
                      <a:pPr algn="ctr" rtl="0" fontAlgn="ctr"/>
                      <a:r>
                        <a:rPr lang="en-US" sz="1000" b="0">
                          <a:solidFill>
                            <a:srgbClr val="000000"/>
                          </a:solidFill>
                          <a:effectLst/>
                          <a:latin typeface="Calibri" panose="020F0502020204030204" pitchFamily="34" charset="0"/>
                        </a:rPr>
                        <a:t>28-Jul-17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9380922"/>
                  </a:ext>
                </a:extLst>
              </a:tr>
              <a:tr h="147526">
                <a:tc>
                  <a:txBody>
                    <a:bodyPr/>
                    <a:lstStyle/>
                    <a:p>
                      <a:pPr rtl="0" fontAlgn="ctr"/>
                      <a:r>
                        <a:rPr lang="en-US" sz="1000" b="0">
                          <a:solidFill>
                            <a:srgbClr val="000000"/>
                          </a:solidFill>
                          <a:effectLst/>
                          <a:latin typeface="Calibri" panose="020F0502020204030204" pitchFamily="34" charset="0"/>
                        </a:rPr>
                        <a:t>Patients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50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59</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Complete</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rtl="0" fontAlgn="ctr"/>
                      <a:r>
                        <a:rPr lang="en-US" sz="1000" b="0">
                          <a:solidFill>
                            <a:srgbClr val="000000"/>
                          </a:solidFill>
                          <a:effectLst/>
                          <a:latin typeface="Calibri" panose="020F0502020204030204" pitchFamily="34" charset="0"/>
                        </a:rPr>
                        <a:t>7-Jul-17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59</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100%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gridSpan="2">
                  <a:txBody>
                    <a:bodyPr/>
                    <a:lstStyle/>
                    <a:p>
                      <a:pPr algn="ctr" rtl="0" fontAlgn="ctr"/>
                      <a:r>
                        <a:rPr lang="en-US" sz="1000" b="0">
                          <a:solidFill>
                            <a:srgbClr val="000000"/>
                          </a:solidFill>
                          <a:effectLst/>
                          <a:latin typeface="Calibri" panose="020F0502020204030204" pitchFamily="34" charset="0"/>
                        </a:rPr>
                        <a:t>28-Jul-17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4568263"/>
                  </a:ext>
                </a:extLst>
              </a:tr>
              <a:tr h="147526">
                <a:tc>
                  <a:txBody>
                    <a:bodyPr/>
                    <a:lstStyle/>
                    <a:p>
                      <a:pPr rtl="0" fontAlgn="ctr"/>
                      <a:r>
                        <a:rPr lang="en-US" sz="1000" b="0">
                          <a:solidFill>
                            <a:srgbClr val="000000"/>
                          </a:solidFill>
                          <a:effectLst/>
                          <a:latin typeface="Calibri" panose="020F0502020204030204" pitchFamily="34" charset="0"/>
                        </a:rPr>
                        <a:t>Record Activity</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41</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41</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Complete</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rtl="0" fontAlgn="ctr"/>
                      <a:r>
                        <a:rPr lang="en-US" sz="1000" b="0">
                          <a:solidFill>
                            <a:srgbClr val="000000"/>
                          </a:solidFill>
                          <a:effectLst/>
                          <a:latin typeface="Calibri" panose="020F0502020204030204" pitchFamily="34" charset="0"/>
                        </a:rPr>
                        <a:t>26-Jul-17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41</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100%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gridSpan="2">
                  <a:txBody>
                    <a:bodyPr/>
                    <a:lstStyle/>
                    <a:p>
                      <a:pPr algn="ctr" rtl="0" fontAlgn="ctr"/>
                      <a:r>
                        <a:rPr lang="en-US" sz="1000" b="0">
                          <a:solidFill>
                            <a:srgbClr val="000000"/>
                          </a:solidFill>
                          <a:effectLst/>
                          <a:latin typeface="Calibri" panose="020F0502020204030204" pitchFamily="34" charset="0"/>
                        </a:rPr>
                        <a:t>15-Aug-17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2545077"/>
                  </a:ext>
                </a:extLst>
              </a:tr>
              <a:tr h="147526">
                <a:tc>
                  <a:txBody>
                    <a:bodyPr/>
                    <a:lstStyle/>
                    <a:p>
                      <a:pPr rtl="0" fontAlgn="ctr"/>
                      <a:r>
                        <a:rPr lang="en-US" sz="1000" b="0">
                          <a:solidFill>
                            <a:srgbClr val="000000"/>
                          </a:solidFill>
                          <a:effectLst/>
                          <a:latin typeface="Calibri" panose="020F0502020204030204" pitchFamily="34" charset="0"/>
                        </a:rPr>
                        <a:t>Schedules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50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54</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Complete</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rtl="0" fontAlgn="ctr"/>
                      <a:r>
                        <a:rPr lang="en-US" sz="1000" b="0">
                          <a:solidFill>
                            <a:srgbClr val="000000"/>
                          </a:solidFill>
                          <a:effectLst/>
                          <a:latin typeface="Calibri" panose="020F0502020204030204" pitchFamily="34" charset="0"/>
                        </a:rPr>
                        <a:t>14-Jul-17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54</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100%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gridSpan="2">
                  <a:txBody>
                    <a:bodyPr/>
                    <a:lstStyle/>
                    <a:p>
                      <a:pPr algn="ctr" rtl="0" fontAlgn="ctr"/>
                      <a:r>
                        <a:rPr lang="en-US" sz="1000" b="0">
                          <a:solidFill>
                            <a:srgbClr val="000000"/>
                          </a:solidFill>
                          <a:effectLst/>
                          <a:latin typeface="Calibri" panose="020F0502020204030204" pitchFamily="34" charset="0"/>
                        </a:rPr>
                        <a:t>2-Aug-17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7826363"/>
                  </a:ext>
                </a:extLst>
              </a:tr>
              <a:tr h="147526">
                <a:tc>
                  <a:txBody>
                    <a:bodyPr/>
                    <a:lstStyle/>
                    <a:p>
                      <a:pPr rtl="0" fontAlgn="ctr"/>
                      <a:r>
                        <a:rPr lang="en-US" sz="1000" b="0">
                          <a:solidFill>
                            <a:srgbClr val="000000"/>
                          </a:solidFill>
                          <a:effectLst/>
                          <a:latin typeface="Calibri" panose="020F0502020204030204" pitchFamily="34" charset="0"/>
                        </a:rPr>
                        <a:t>Portal Users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50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51</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Complete</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rtl="0" fontAlgn="ctr"/>
                      <a:r>
                        <a:rPr lang="en-US" sz="1000" b="0">
                          <a:solidFill>
                            <a:srgbClr val="000000"/>
                          </a:solidFill>
                          <a:effectLst/>
                          <a:latin typeface="Calibri" panose="020F0502020204030204" pitchFamily="34" charset="0"/>
                        </a:rPr>
                        <a:t>3-Aug-17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51</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100%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gridSpan="2">
                  <a:txBody>
                    <a:bodyPr/>
                    <a:lstStyle/>
                    <a:p>
                      <a:pPr algn="ctr" rtl="0" fontAlgn="ctr"/>
                      <a:r>
                        <a:rPr lang="en-US" sz="1000" b="0">
                          <a:solidFill>
                            <a:srgbClr val="000000"/>
                          </a:solidFill>
                          <a:effectLst/>
                          <a:latin typeface="Calibri" panose="020F0502020204030204" pitchFamily="34" charset="0"/>
                        </a:rPr>
                        <a:t>8-Sep-17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3572887"/>
                  </a:ext>
                </a:extLst>
              </a:tr>
              <a:tr h="147526">
                <a:tc>
                  <a:txBody>
                    <a:bodyPr/>
                    <a:lstStyle/>
                    <a:p>
                      <a:pPr rtl="0" fontAlgn="ctr"/>
                      <a:r>
                        <a:rPr lang="en-US" sz="1000" b="0">
                          <a:solidFill>
                            <a:srgbClr val="000000"/>
                          </a:solidFill>
                          <a:effectLst/>
                          <a:latin typeface="Calibri" panose="020F0502020204030204" pitchFamily="34" charset="0"/>
                        </a:rPr>
                        <a:t>Closed Activities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50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50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In Review</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ctr"/>
                      <a:r>
                        <a:rPr lang="en-US" sz="1000" b="0">
                          <a:solidFill>
                            <a:srgbClr val="000000"/>
                          </a:solidFill>
                          <a:effectLst/>
                          <a:latin typeface="Calibri" panose="020F0502020204030204" pitchFamily="34" charset="0"/>
                        </a:rPr>
                        <a:t>11-Aug-17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24</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48%</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gridSpan="2">
                  <a:txBody>
                    <a:bodyPr/>
                    <a:lstStyle/>
                    <a:p>
                      <a:pPr algn="ctr" rtl="0" fontAlgn="ctr"/>
                      <a:r>
                        <a:rPr lang="en-US" sz="1000" b="0">
                          <a:solidFill>
                            <a:srgbClr val="000000"/>
                          </a:solidFill>
                          <a:effectLst/>
                          <a:latin typeface="Calibri" panose="020F0502020204030204" pitchFamily="34" charset="0"/>
                        </a:rPr>
                        <a:t>20-Nov-17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500819"/>
                  </a:ext>
                </a:extLst>
              </a:tr>
              <a:tr h="147526">
                <a:tc>
                  <a:txBody>
                    <a:bodyPr/>
                    <a:lstStyle/>
                    <a:p>
                      <a:pPr rtl="0" fontAlgn="ctr"/>
                      <a:r>
                        <a:rPr lang="en-US" sz="1000" b="0">
                          <a:solidFill>
                            <a:srgbClr val="000000"/>
                          </a:solidFill>
                          <a:effectLst/>
                          <a:latin typeface="Calibri" panose="020F0502020204030204" pitchFamily="34" charset="0"/>
                        </a:rPr>
                        <a:t>AMC </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160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160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In Progress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ctr"/>
                      <a:r>
                        <a:rPr lang="en-US" sz="1000" b="0">
                          <a:solidFill>
                            <a:srgbClr val="000000"/>
                          </a:solidFill>
                          <a:effectLst/>
                          <a:latin typeface="Calibri" panose="020F0502020204030204" pitchFamily="34" charset="0"/>
                        </a:rPr>
                        <a:t>6-Oct-17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gridSpan="2">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3282003"/>
                  </a:ext>
                </a:extLst>
              </a:tr>
              <a:tr h="147526">
                <a:tc>
                  <a:txBody>
                    <a:bodyPr/>
                    <a:lstStyle/>
                    <a:p>
                      <a:pPr rtl="0" fontAlgn="ctr"/>
                      <a:r>
                        <a:rPr lang="en-US" sz="1000" b="0">
                          <a:solidFill>
                            <a:srgbClr val="000000"/>
                          </a:solidFill>
                          <a:effectLst/>
                          <a:latin typeface="Calibri" panose="020F0502020204030204" pitchFamily="34" charset="0"/>
                        </a:rPr>
                        <a:t>Alerts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110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Not Started</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a:txBody>
                    <a:bodyPr/>
                    <a:lstStyle/>
                    <a:p>
                      <a:pPr algn="ctr" rtl="0" fontAlgn="ctr"/>
                      <a:r>
                        <a:rPr lang="en-US" sz="1000" b="0">
                          <a:solidFill>
                            <a:srgbClr val="000000"/>
                          </a:solidFill>
                          <a:effectLst/>
                          <a:latin typeface="Calibri" panose="020F0502020204030204" pitchFamily="34" charset="0"/>
                        </a:rPr>
                        <a:t>18-Aug-17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gridSpan="2">
                  <a:txBody>
                    <a:bodyPr/>
                    <a:lstStyle/>
                    <a:p>
                      <a:pPr algn="ctr" rtl="0" fontAlgn="ctr"/>
                      <a:r>
                        <a:rPr lang="en-US" sz="1000" b="0">
                          <a:solidFill>
                            <a:srgbClr val="000000"/>
                          </a:solidFill>
                          <a:effectLst/>
                          <a:latin typeface="Calibri" panose="020F0502020204030204" pitchFamily="34" charset="0"/>
                        </a:rPr>
                        <a:t>31-Dec-17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73745501"/>
                  </a:ext>
                </a:extLst>
              </a:tr>
              <a:tr h="147526">
                <a:tc>
                  <a:txBody>
                    <a:bodyPr/>
                    <a:lstStyle/>
                    <a:p>
                      <a:pPr rtl="0" fontAlgn="ctr"/>
                      <a:r>
                        <a:rPr lang="en-US" sz="1000" b="0">
                          <a:solidFill>
                            <a:srgbClr val="000000"/>
                          </a:solidFill>
                          <a:effectLst/>
                          <a:latin typeface="Calibri" panose="020F0502020204030204" pitchFamily="34" charset="0"/>
                        </a:rPr>
                        <a:t>User Roles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90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In Progress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ctr"/>
                      <a:r>
                        <a:rPr lang="en-US" sz="1000" b="0">
                          <a:solidFill>
                            <a:srgbClr val="000000"/>
                          </a:solidFill>
                          <a:effectLst/>
                          <a:latin typeface="Calibri" panose="020F0502020204030204" pitchFamily="34" charset="0"/>
                        </a:rPr>
                        <a:t>28-Aug-17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gridSpan="2">
                  <a:txBody>
                    <a:bodyPr/>
                    <a:lstStyle/>
                    <a:p>
                      <a:pPr algn="ctr" rtl="0" fontAlgn="ctr"/>
                      <a:r>
                        <a:rPr lang="en-US" sz="1000" b="0">
                          <a:solidFill>
                            <a:srgbClr val="000000"/>
                          </a:solidFill>
                          <a:effectLst/>
                          <a:latin typeface="Calibri" panose="020F0502020204030204" pitchFamily="34" charset="0"/>
                        </a:rPr>
                        <a:t>31-Jan-18</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3161580"/>
                  </a:ext>
                </a:extLst>
              </a:tr>
              <a:tr h="147526">
                <a:tc>
                  <a:txBody>
                    <a:bodyPr/>
                    <a:lstStyle/>
                    <a:p>
                      <a:pPr rtl="0" fontAlgn="ctr"/>
                      <a:r>
                        <a:rPr lang="en-US" sz="1000" b="0">
                          <a:solidFill>
                            <a:srgbClr val="000000"/>
                          </a:solidFill>
                          <a:effectLst/>
                          <a:latin typeface="Calibri" panose="020F0502020204030204" pitchFamily="34" charset="0"/>
                        </a:rPr>
                        <a:t>Messaging</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50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Not Started</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a:txBody>
                    <a:bodyPr/>
                    <a:lstStyle/>
                    <a:p>
                      <a:pPr algn="ctr" rtl="0" fontAlgn="ctr"/>
                      <a:r>
                        <a:rPr lang="en-US" sz="1000" b="0">
                          <a:solidFill>
                            <a:srgbClr val="000000"/>
                          </a:solidFill>
                          <a:effectLst/>
                          <a:latin typeface="Calibri" panose="020F0502020204030204" pitchFamily="34" charset="0"/>
                        </a:rPr>
                        <a:t>8-Sep-17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gridSpan="2">
                  <a:txBody>
                    <a:bodyPr/>
                    <a:lstStyle/>
                    <a:p>
                      <a:pPr algn="ctr" rtl="0" fontAlgn="ctr"/>
                      <a:r>
                        <a:rPr lang="en-US" sz="1000" b="0" dirty="0">
                          <a:solidFill>
                            <a:srgbClr val="000000"/>
                          </a:solidFill>
                          <a:effectLst/>
                          <a:latin typeface="Calibri" panose="020F0502020204030204" pitchFamily="34" charset="0"/>
                        </a:rPr>
                        <a:t>31-Jan-18</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5885793"/>
                  </a:ext>
                </a:extLst>
              </a:tr>
              <a:tr h="147526">
                <a:tc>
                  <a:txBody>
                    <a:bodyPr/>
                    <a:lstStyle/>
                    <a:p>
                      <a:pPr rtl="0" fontAlgn="ctr"/>
                      <a:r>
                        <a:rPr lang="en-US" sz="1000" b="0" dirty="0">
                          <a:solidFill>
                            <a:srgbClr val="000000"/>
                          </a:solidFill>
                          <a:effectLst/>
                          <a:latin typeface="Calibri" panose="020F0502020204030204" pitchFamily="34" charset="0"/>
                        </a:rPr>
                        <a:t>PRO</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180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Not Started</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gridSpan="2">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833166"/>
                  </a:ext>
                </a:extLst>
              </a:tr>
              <a:tr h="147526">
                <a:tc>
                  <a:txBody>
                    <a:bodyPr/>
                    <a:lstStyle/>
                    <a:p>
                      <a:pPr rtl="0" fontAlgn="ctr"/>
                      <a:r>
                        <a:rPr lang="en-US" sz="1000" b="0">
                          <a:solidFill>
                            <a:srgbClr val="000000"/>
                          </a:solidFill>
                          <a:effectLst/>
                          <a:latin typeface="Calibri" panose="020F0502020204030204" pitchFamily="34" charset="0"/>
                        </a:rPr>
                        <a:t>Maps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a:solidFill>
                            <a:srgbClr val="000000"/>
                          </a:solidFill>
                          <a:effectLst/>
                          <a:latin typeface="Calibri" panose="020F0502020204030204" pitchFamily="34" charset="0"/>
                        </a:rPr>
                        <a:t>40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Not Started</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a:txBody>
                    <a:bodyPr/>
                    <a:lstStyle/>
                    <a:p>
                      <a:pPr algn="ctr" rtl="0" fontAlgn="ctr"/>
                      <a:r>
                        <a:rPr lang="en-US" sz="1000" b="0">
                          <a:solidFill>
                            <a:srgbClr val="000000"/>
                          </a:solidFill>
                          <a:effectLst/>
                          <a:latin typeface="Calibri" panose="020F0502020204030204" pitchFamily="34" charset="0"/>
                        </a:rPr>
                        <a:t>15-Sep-17</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a:solidFill>
                            <a:srgbClr val="000000"/>
                          </a:solidFill>
                          <a:effectLst/>
                          <a:latin typeface="Calibri" panose="020F0502020204030204" pitchFamily="34" charset="0"/>
                        </a:rPr>
                        <a:t>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gridSpan="2">
                  <a:txBody>
                    <a:bodyPr/>
                    <a:lstStyle/>
                    <a:p>
                      <a:pPr algn="ctr" rtl="0" fontAlgn="ctr"/>
                      <a:r>
                        <a:rPr lang="en-US" sz="1000" b="0">
                          <a:solidFill>
                            <a:srgbClr val="000000"/>
                          </a:solidFill>
                          <a:effectLst/>
                          <a:latin typeface="Calibri" panose="020F0502020204030204" pitchFamily="34" charset="0"/>
                        </a:rPr>
                        <a:t>5-Mar-18</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000" b="0">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3341144"/>
                  </a:ext>
                </a:extLst>
              </a:tr>
              <a:tr h="147526">
                <a:tc>
                  <a:txBody>
                    <a:bodyPr/>
                    <a:lstStyle/>
                    <a:p>
                      <a:pPr rtl="0" fontAlgn="ctr"/>
                      <a:r>
                        <a:rPr lang="en-US" sz="1000" b="1">
                          <a:solidFill>
                            <a:srgbClr val="000000"/>
                          </a:solidFill>
                          <a:effectLst/>
                          <a:latin typeface="Calibri" panose="020F0502020204030204" pitchFamily="34" charset="0"/>
                        </a:rPr>
                        <a:t>Total</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ctr"/>
                      <a:r>
                        <a:rPr lang="en-US" sz="1000" b="1">
                          <a:solidFill>
                            <a:srgbClr val="000000"/>
                          </a:solidFill>
                          <a:effectLst/>
                          <a:latin typeface="Calibri" panose="020F0502020204030204" pitchFamily="34" charset="0"/>
                        </a:rPr>
                        <a:t>881</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gridSpan="2">
                  <a:txBody>
                    <a:bodyPr/>
                    <a:lstStyle/>
                    <a:p>
                      <a:pPr algn="ctr" rtl="0" fontAlgn="ctr"/>
                      <a:r>
                        <a:rPr lang="en-US" sz="1000" b="1">
                          <a:solidFill>
                            <a:srgbClr val="000000"/>
                          </a:solidFill>
                          <a:effectLst/>
                          <a:latin typeface="Calibri" panose="020F0502020204030204" pitchFamily="34" charset="0"/>
                        </a:rPr>
                        <a:t>486</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pPr algn="ctr" rtl="0" fontAlgn="ctr"/>
                      <a:endParaRPr lang="en-US" sz="1000" b="1">
                        <a:solidFill>
                          <a:srgbClr val="000000"/>
                        </a:solidFill>
                        <a:effectLst/>
                        <a:latin typeface="Calibri" panose="020F0502020204030204" pitchFamily="34" charset="0"/>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rtl="0" fontAlgn="ctr"/>
                      <a:endParaRPr lang="en-US" sz="1000">
                        <a:effectLst/>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rtl="0" fontAlgn="ctr"/>
                      <a:endParaRPr lang="en-US" sz="1000">
                        <a:effectLst/>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ctr"/>
                      <a:r>
                        <a:rPr lang="en-US" sz="1000" b="1">
                          <a:solidFill>
                            <a:srgbClr val="000000"/>
                          </a:solidFill>
                          <a:effectLst/>
                          <a:latin typeface="Calibri" panose="020F0502020204030204" pitchFamily="34" charset="0"/>
                        </a:rPr>
                        <a:t>300</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rtl="0" fontAlgn="ctr"/>
                      <a:endParaRPr lang="en-US" sz="1000">
                        <a:effectLst/>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gridSpan="2">
                  <a:txBody>
                    <a:bodyPr/>
                    <a:lstStyle/>
                    <a:p>
                      <a:pPr rtl="0" fontAlgn="ctr"/>
                      <a:endParaRPr lang="en-US" sz="1000">
                        <a:effectLst/>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hMerge="1">
                  <a:txBody>
                    <a:bodyPr/>
                    <a:lstStyle/>
                    <a:p>
                      <a:pPr rtl="0" fontAlgn="ctr"/>
                      <a:endParaRPr lang="en-US" sz="1000">
                        <a:effectLst/>
                      </a:endParaRP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4256442971"/>
                  </a:ext>
                </a:extLst>
              </a:tr>
              <a:tr h="590106">
                <a:tc gridSpan="10">
                  <a:txBody>
                    <a:bodyPr/>
                    <a:lstStyle/>
                    <a:p>
                      <a:pPr rtl="0" fontAlgn="ctr"/>
                      <a:r>
                        <a:rPr lang="en-US" sz="1000" b="1" dirty="0">
                          <a:solidFill>
                            <a:srgbClr val="0000FF"/>
                          </a:solidFill>
                          <a:effectLst/>
                          <a:latin typeface="Calibri" panose="020F0502020204030204" pitchFamily="34" charset="0"/>
                        </a:rPr>
                        <a:t>Note:</a:t>
                      </a:r>
                      <a:br>
                        <a:rPr lang="en-US" sz="1000" b="1" dirty="0">
                          <a:solidFill>
                            <a:srgbClr val="0000FF"/>
                          </a:solidFill>
                          <a:effectLst/>
                          <a:latin typeface="Calibri" panose="020F0502020204030204" pitchFamily="34" charset="0"/>
                        </a:rPr>
                      </a:br>
                      <a:r>
                        <a:rPr lang="en-US" sz="1000" b="1" dirty="0">
                          <a:solidFill>
                            <a:srgbClr val="0000FF"/>
                          </a:solidFill>
                          <a:effectLst/>
                          <a:latin typeface="Calibri" panose="020F0502020204030204" pitchFamily="34" charset="0"/>
                        </a:rPr>
                        <a:t>Final Testcases are based on 5.7.IVR Release.</a:t>
                      </a:r>
                    </a:p>
                  </a:txBody>
                  <a:tcPr marL="2781" marR="2781" marT="0"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endParaRPr lang="en-US"/>
                    </a:p>
                  </a:txBody>
                  <a:tcPr>
                    <a:lnL w="12700" cmpd="sng">
                      <a:noFill/>
                      <a:prstDash val="solid"/>
                    </a:lnL>
                    <a:lnT w="12700" cmpd="sng">
                      <a:noFill/>
                      <a:prstDash val="solid"/>
                    </a:lnT>
                  </a:tcPr>
                </a:tc>
                <a:tc hMerge="1">
                  <a:txBody>
                    <a:bodyPr/>
                    <a:lstStyle/>
                    <a:p>
                      <a:pPr rtl="0" fontAlgn="ctr"/>
                      <a:endParaRPr lang="en-US" sz="1000" b="1" dirty="0">
                        <a:solidFill>
                          <a:srgbClr val="0000FF"/>
                        </a:solidFill>
                        <a:effectLst/>
                        <a:latin typeface="Calibri" panose="020F0502020204030204" pitchFamily="34" charset="0"/>
                      </a:endParaRPr>
                    </a:p>
                  </a:txBody>
                  <a:tcPr marL="2781" marR="2781" marT="0" marB="0" anchor="ctr">
                    <a:lnL>
                      <a:noFill/>
                    </a:lnL>
                    <a:lnR>
                      <a:noFill/>
                    </a:lnR>
                    <a:lnT>
                      <a:noFill/>
                    </a:lnT>
                    <a:lnB>
                      <a:noFill/>
                    </a:lnB>
                  </a:tcPr>
                </a:tc>
                <a:extLst>
                  <a:ext uri="{0D108BD9-81ED-4DB2-BD59-A6C34878D82A}">
                    <a16:rowId xmlns:a16="http://schemas.microsoft.com/office/drawing/2014/main" val="3010625623"/>
                  </a:ext>
                </a:extLst>
              </a:tr>
              <a:tr h="295053">
                <a:tc gridSpan="3">
                  <a:txBody>
                    <a:bodyPr/>
                    <a:lstStyle/>
                    <a:p>
                      <a:pPr rtl="0" fontAlgn="ctr"/>
                      <a:r>
                        <a:rPr lang="en-US" sz="1000" b="1" i="0" dirty="0">
                          <a:effectLst/>
                          <a:latin typeface="Calibri" panose="020F0502020204030204" pitchFamily="34" charset="0"/>
                        </a:rPr>
                        <a:t>Legend for "</a:t>
                      </a:r>
                      <a:r>
                        <a:rPr lang="en-US" sz="1000" b="1" i="1" dirty="0">
                          <a:effectLst/>
                          <a:latin typeface="Calibri" panose="020F0502020204030204" pitchFamily="34" charset="0"/>
                        </a:rPr>
                        <a:t>Status of Manual Test Case Creation</a:t>
                      </a:r>
                      <a:r>
                        <a:rPr lang="en-US" sz="1000" b="1" i="0" dirty="0">
                          <a:effectLst/>
                          <a:latin typeface="Calibri" panose="020F0502020204030204" pitchFamily="34" charset="0"/>
                        </a:rPr>
                        <a:t>"</a:t>
                      </a:r>
                      <a:endParaRPr lang="en-US" sz="1000" b="1" dirty="0">
                        <a:effectLst/>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dirty="0">
                        <a:effectLst/>
                      </a:endParaRPr>
                    </a:p>
                  </a:txBody>
                  <a:tcPr marL="2781" marR="2781" marT="0" marB="0" anchor="ctr">
                    <a:lnL>
                      <a:noFill/>
                    </a:lnL>
                    <a:lnR>
                      <a:noFill/>
                    </a:lnR>
                    <a:lnB>
                      <a:noFill/>
                    </a:lnB>
                  </a:tcPr>
                </a:tc>
                <a:tc gridSpan="6">
                  <a:txBody>
                    <a:bodyPr/>
                    <a:lstStyle/>
                    <a:p>
                      <a:endParaRPr lang="en-US" dirty="0"/>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dirty="0">
                        <a:effectLst/>
                      </a:endParaRPr>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B>
                      <a:noFill/>
                    </a:lnB>
                  </a:tcPr>
                </a:tc>
                <a:tc hMerge="1">
                  <a:txBody>
                    <a:bodyPr/>
                    <a:lstStyle/>
                    <a:p>
                      <a:pPr rtl="0" fontAlgn="ctr"/>
                      <a:endParaRPr lang="en-US" sz="1000">
                        <a:effectLst/>
                      </a:endParaRPr>
                    </a:p>
                  </a:txBody>
                  <a:tcPr marL="2781" marR="2781" marT="0" marB="0" anchor="ctr">
                    <a:lnL>
                      <a:noFill/>
                    </a:lnL>
                    <a:lnR>
                      <a:noFill/>
                    </a:lnR>
                    <a:lnB>
                      <a:noFill/>
                    </a:lnB>
                  </a:tcPr>
                </a:tc>
                <a:tc hMerge="1">
                  <a:txBody>
                    <a:bodyPr/>
                    <a:lstStyle/>
                    <a:p>
                      <a:pPr rtl="0" fontAlgn="ctr"/>
                      <a:endParaRPr lang="en-US" sz="1000" dirty="0">
                        <a:effectLst/>
                      </a:endParaRPr>
                    </a:p>
                  </a:txBody>
                  <a:tcPr marL="2781" marR="2781" marT="0" marB="0" anchor="ctr">
                    <a:lnL>
                      <a:noFill/>
                    </a:lnL>
                    <a:lnR>
                      <a:noFill/>
                    </a:lnR>
                    <a:lnB>
                      <a:noFill/>
                    </a:lnB>
                  </a:tcPr>
                </a:tc>
                <a:tc>
                  <a:txBody>
                    <a:bodyPr/>
                    <a:lstStyle/>
                    <a:p>
                      <a:pPr rtl="0" fontAlgn="ctr"/>
                      <a:endParaRPr lang="en-US" sz="1000" dirty="0">
                        <a:effectLst/>
                      </a:endParaRPr>
                    </a:p>
                  </a:txBody>
                  <a:tcPr marL="2781" marR="2781" marT="0" marB="0" anchor="ctr">
                    <a:lnL>
                      <a:noFill/>
                    </a:lnL>
                    <a:lnR>
                      <a:noFill/>
                    </a:lnR>
                    <a:lnT>
                      <a:noFill/>
                    </a:lnT>
                    <a:lnB>
                      <a:noFill/>
                    </a:lnB>
                  </a:tcPr>
                </a:tc>
                <a:extLst>
                  <a:ext uri="{0D108BD9-81ED-4DB2-BD59-A6C34878D82A}">
                    <a16:rowId xmlns:a16="http://schemas.microsoft.com/office/drawing/2014/main" val="182577786"/>
                  </a:ext>
                </a:extLst>
              </a:tr>
              <a:tr h="213010">
                <a:tc gridSpan="3">
                  <a:txBody>
                    <a:bodyPr/>
                    <a:lstStyle/>
                    <a:p>
                      <a:pPr algn="ctr" rtl="0" fontAlgn="ctr"/>
                      <a:r>
                        <a:rPr lang="en-US" sz="1000" b="0" dirty="0">
                          <a:solidFill>
                            <a:srgbClr val="000000"/>
                          </a:solidFill>
                          <a:effectLst/>
                          <a:latin typeface="Calibri" panose="020F0502020204030204" pitchFamily="34" charset="0"/>
                        </a:rPr>
                        <a:t>Complete</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hMerge="1">
                  <a:txBody>
                    <a:bodyPr/>
                    <a:lstStyle/>
                    <a:p>
                      <a:pPr rtl="0" fontAlgn="ctr"/>
                      <a:endParaRPr lang="en-US" sz="1000">
                        <a:effectLst/>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pPr rtl="0" fontAlgn="ctr"/>
                      <a:endParaRPr lang="en-US" sz="1000">
                        <a:effectLst/>
                      </a:endParaRPr>
                    </a:p>
                  </a:txBody>
                  <a:tcPr marL="2781" marR="2781" marT="0" marB="0" anchor="ctr">
                    <a:lnL w="6350" cap="flat" cmpd="sng" algn="ctr">
                      <a:solidFill>
                        <a:srgbClr val="000000"/>
                      </a:solidFill>
                      <a:prstDash val="solid"/>
                      <a:round/>
                      <a:headEnd type="none" w="med" len="med"/>
                      <a:tailEnd type="none" w="med" len="med"/>
                    </a:lnL>
                    <a:lnR>
                      <a:noFill/>
                    </a:lnR>
                    <a:lnT>
                      <a:noFill/>
                    </a:lnT>
                    <a:lnB>
                      <a:noFill/>
                    </a:lnB>
                  </a:tcPr>
                </a:tc>
                <a:tc gridSpan="7">
                  <a:txBody>
                    <a:bodyPr/>
                    <a:lstStyle/>
                    <a:p>
                      <a:r>
                        <a:rPr lang="en-US" sz="1000" dirty="0">
                          <a:effectLst/>
                        </a:rPr>
                        <a:t>All test cases created, and available for automation coding.</a:t>
                      </a:r>
                      <a:endParaRPr lang="en-US" dirty="0"/>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dirty="0">
                        <a:effectLst/>
                      </a:endParaRPr>
                    </a:p>
                  </a:txBody>
                  <a:tcPr marL="2781" marR="2781" marT="0" marB="0" anchor="ctr">
                    <a:lnL>
                      <a:noFill/>
                    </a:lnL>
                    <a:lnR>
                      <a:noFill/>
                    </a:lnR>
                    <a:lnT>
                      <a:noFill/>
                    </a:lnT>
                    <a:lnB>
                      <a:noFill/>
                    </a:lnB>
                  </a:tcPr>
                </a:tc>
                <a:tc hMerge="1">
                  <a:txBody>
                    <a:bodyPr/>
                    <a:lstStyle/>
                    <a:p>
                      <a:endParaRPr lang="en-US"/>
                    </a:p>
                  </a:txBody>
                  <a:tcPr marL="2781" marR="2781" marT="0" marB="0" anchor="ctr">
                    <a:lnL>
                      <a:noFill/>
                    </a:lnL>
                    <a:lnR>
                      <a:noFill/>
                    </a:lnR>
                    <a:lnT>
                      <a:noFill/>
                    </a:lnT>
                    <a:lnB>
                      <a:noFill/>
                    </a:lnB>
                  </a:tcPr>
                </a:tc>
                <a:tc hMerge="1">
                  <a:txBody>
                    <a:bodyPr/>
                    <a:lstStyle/>
                    <a:p>
                      <a:pPr rtl="0" fontAlgn="ctr"/>
                      <a:endParaRPr lang="en-US" sz="1000" dirty="0">
                        <a:effectLst/>
                      </a:endParaRPr>
                    </a:p>
                  </a:txBody>
                  <a:tcPr marL="2781" marR="2781" marT="0" marB="0" anchor="ctr">
                    <a:lnL>
                      <a:noFill/>
                    </a:lnL>
                    <a:lnR>
                      <a:noFill/>
                    </a:lnR>
                    <a:lnT>
                      <a:noFill/>
                    </a:lnT>
                    <a:lnB>
                      <a:noFill/>
                    </a:lnB>
                  </a:tcPr>
                </a:tc>
                <a:tc hMerge="1">
                  <a:txBody>
                    <a:bodyPr/>
                    <a:lstStyle/>
                    <a:p>
                      <a:pPr rtl="0" fontAlgn="ctr"/>
                      <a:endParaRPr lang="en-US" sz="1000" dirty="0">
                        <a:effectLst/>
                      </a:endParaRPr>
                    </a:p>
                  </a:txBody>
                  <a:tcPr marL="2781" marR="2781" marT="0" marB="0" anchor="ctr">
                    <a:lnL>
                      <a:noFill/>
                    </a:lnL>
                    <a:lnR>
                      <a:noFill/>
                    </a:lnR>
                    <a:lnT>
                      <a:noFill/>
                    </a:lnT>
                    <a:lnB>
                      <a:noFill/>
                    </a:lnB>
                  </a:tcPr>
                </a:tc>
                <a:extLst>
                  <a:ext uri="{0D108BD9-81ED-4DB2-BD59-A6C34878D82A}">
                    <a16:rowId xmlns:a16="http://schemas.microsoft.com/office/drawing/2014/main" val="336644454"/>
                  </a:ext>
                </a:extLst>
              </a:tr>
              <a:tr h="191709">
                <a:tc gridSpan="3">
                  <a:txBody>
                    <a:bodyPr/>
                    <a:lstStyle/>
                    <a:p>
                      <a:pPr algn="ctr" rtl="0" fontAlgn="ctr"/>
                      <a:r>
                        <a:rPr lang="en-US" sz="1000" b="0">
                          <a:solidFill>
                            <a:srgbClr val="000000"/>
                          </a:solidFill>
                          <a:effectLst/>
                          <a:latin typeface="Calibri" panose="020F0502020204030204" pitchFamily="34" charset="0"/>
                        </a:rPr>
                        <a:t>In progress</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pPr rtl="0" fontAlgn="ctr"/>
                      <a:endParaRPr lang="en-US" sz="1000">
                        <a:effectLst/>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pPr rtl="0" fontAlgn="ctr"/>
                      <a:endParaRPr lang="en-US" sz="1000">
                        <a:effectLst/>
                      </a:endParaRPr>
                    </a:p>
                  </a:txBody>
                  <a:tcPr marL="2781" marR="2781" marT="0" marB="0" anchor="ctr">
                    <a:lnL w="6350" cap="flat" cmpd="sng" algn="ctr">
                      <a:solidFill>
                        <a:srgbClr val="000000"/>
                      </a:solidFill>
                      <a:prstDash val="solid"/>
                      <a:round/>
                      <a:headEnd type="none" w="med" len="med"/>
                      <a:tailEnd type="none" w="med" len="med"/>
                    </a:lnL>
                    <a:lnR>
                      <a:noFill/>
                    </a:lnR>
                    <a:lnT>
                      <a:noFill/>
                    </a:lnT>
                    <a:lnB>
                      <a:noFill/>
                    </a:lnB>
                  </a:tcPr>
                </a:tc>
                <a:tc gridSpan="7">
                  <a:txBody>
                    <a:bodyPr/>
                    <a:lstStyle/>
                    <a:p>
                      <a:r>
                        <a:rPr lang="en-US" sz="1000" dirty="0">
                          <a:effectLst/>
                        </a:rPr>
                        <a:t>Test case creation in progress.</a:t>
                      </a:r>
                      <a:endParaRPr lang="en-US" dirty="0"/>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endParaRPr lang="en-US"/>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dirty="0">
                        <a:effectLst/>
                      </a:endParaRPr>
                    </a:p>
                  </a:txBody>
                  <a:tcPr marL="2781" marR="2781" marT="0" marB="0" anchor="ctr">
                    <a:lnL>
                      <a:noFill/>
                    </a:lnL>
                    <a:lnR>
                      <a:noFill/>
                    </a:lnR>
                    <a:lnT>
                      <a:noFill/>
                    </a:lnT>
                    <a:lnB>
                      <a:noFill/>
                    </a:lnB>
                  </a:tcPr>
                </a:tc>
                <a:extLst>
                  <a:ext uri="{0D108BD9-81ED-4DB2-BD59-A6C34878D82A}">
                    <a16:rowId xmlns:a16="http://schemas.microsoft.com/office/drawing/2014/main" val="2207770545"/>
                  </a:ext>
                </a:extLst>
              </a:tr>
              <a:tr h="239456">
                <a:tc gridSpan="3">
                  <a:txBody>
                    <a:bodyPr/>
                    <a:lstStyle/>
                    <a:p>
                      <a:pPr algn="ctr" rtl="0" fontAlgn="ctr"/>
                      <a:r>
                        <a:rPr lang="en-US" sz="1000" b="0">
                          <a:solidFill>
                            <a:srgbClr val="000000"/>
                          </a:solidFill>
                          <a:effectLst/>
                          <a:latin typeface="Calibri" panose="020F0502020204030204" pitchFamily="34" charset="0"/>
                        </a:rPr>
                        <a:t>In Review</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pPr rtl="0" fontAlgn="ctr"/>
                      <a:endParaRPr lang="en-US" sz="1000">
                        <a:effectLst/>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pPr rtl="0" fontAlgn="ctr"/>
                      <a:endParaRPr lang="en-US" sz="1000">
                        <a:effectLst/>
                      </a:endParaRPr>
                    </a:p>
                  </a:txBody>
                  <a:tcPr marL="2781" marR="2781" marT="0" marB="0" anchor="ctr">
                    <a:lnL w="6350" cap="flat" cmpd="sng" algn="ctr">
                      <a:solidFill>
                        <a:srgbClr val="000000"/>
                      </a:solidFill>
                      <a:prstDash val="solid"/>
                      <a:round/>
                      <a:headEnd type="none" w="med" len="med"/>
                      <a:tailEnd type="none" w="med" len="med"/>
                    </a:lnL>
                    <a:lnR>
                      <a:noFill/>
                    </a:lnR>
                    <a:lnT>
                      <a:noFill/>
                    </a:lnT>
                    <a:lnB>
                      <a:noFill/>
                    </a:lnB>
                  </a:tcPr>
                </a:tc>
                <a:tc gridSpan="7">
                  <a:txBody>
                    <a:bodyPr/>
                    <a:lstStyle/>
                    <a:p>
                      <a:r>
                        <a:rPr lang="en-US" sz="1000" dirty="0">
                          <a:effectLst/>
                        </a:rPr>
                        <a:t>Test case creation completed by non-QA resource (intern); being reviewed </a:t>
                      </a:r>
                      <a:r>
                        <a:rPr lang="en-US" sz="1000" u="sng" dirty="0">
                          <a:effectLst/>
                        </a:rPr>
                        <a:t>for</a:t>
                      </a:r>
                      <a:r>
                        <a:rPr lang="en-US" sz="1000" dirty="0">
                          <a:effectLst/>
                        </a:rPr>
                        <a:t> correctness by QA team.</a:t>
                      </a:r>
                      <a:endParaRPr lang="en-US" dirty="0"/>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endParaRPr lang="en-US"/>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dirty="0">
                        <a:effectLst/>
                      </a:endParaRPr>
                    </a:p>
                  </a:txBody>
                  <a:tcPr marL="2781" marR="2781" marT="0" marB="0" anchor="ctr">
                    <a:lnL>
                      <a:noFill/>
                    </a:lnL>
                    <a:lnR>
                      <a:noFill/>
                    </a:lnR>
                    <a:lnT>
                      <a:noFill/>
                    </a:lnT>
                    <a:lnB>
                      <a:noFill/>
                    </a:lnB>
                  </a:tcPr>
                </a:tc>
                <a:extLst>
                  <a:ext uri="{0D108BD9-81ED-4DB2-BD59-A6C34878D82A}">
                    <a16:rowId xmlns:a16="http://schemas.microsoft.com/office/drawing/2014/main" val="1178067885"/>
                  </a:ext>
                </a:extLst>
              </a:tr>
              <a:tr h="191709">
                <a:tc gridSpan="3">
                  <a:txBody>
                    <a:bodyPr/>
                    <a:lstStyle/>
                    <a:p>
                      <a:pPr algn="ctr" rtl="0" fontAlgn="ctr"/>
                      <a:r>
                        <a:rPr lang="en-US" sz="1000" b="0">
                          <a:solidFill>
                            <a:srgbClr val="000000"/>
                          </a:solidFill>
                          <a:effectLst/>
                          <a:latin typeface="Calibri" panose="020F0502020204030204" pitchFamily="34" charset="0"/>
                        </a:rPr>
                        <a:t>Not Started</a:t>
                      </a:r>
                    </a:p>
                  </a:txBody>
                  <a:tcPr marL="2781" marR="2781"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9999"/>
                    </a:solidFill>
                  </a:tcPr>
                </a:tc>
                <a:tc hMerge="1">
                  <a:txBody>
                    <a:bodyPr/>
                    <a:lstStyle/>
                    <a:p>
                      <a:pPr rtl="0" fontAlgn="ctr"/>
                      <a:endParaRPr lang="en-US" sz="1000">
                        <a:effectLst/>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pPr rtl="0" fontAlgn="ctr"/>
                      <a:endParaRPr lang="en-US" sz="1000">
                        <a:effectLst/>
                      </a:endParaRPr>
                    </a:p>
                  </a:txBody>
                  <a:tcPr marL="2781" marR="2781" marT="0" marB="0" anchor="ctr">
                    <a:lnL w="6350" cap="flat" cmpd="sng" algn="ctr">
                      <a:solidFill>
                        <a:srgbClr val="000000"/>
                      </a:solidFill>
                      <a:prstDash val="solid"/>
                      <a:round/>
                      <a:headEnd type="none" w="med" len="med"/>
                      <a:tailEnd type="none" w="med" len="med"/>
                    </a:lnL>
                    <a:lnR>
                      <a:noFill/>
                    </a:lnR>
                    <a:lnT>
                      <a:noFill/>
                    </a:lnT>
                    <a:lnB>
                      <a:noFill/>
                    </a:lnB>
                  </a:tcPr>
                </a:tc>
                <a:tc gridSpan="7">
                  <a:txBody>
                    <a:bodyPr/>
                    <a:lstStyle/>
                    <a:p>
                      <a:r>
                        <a:rPr lang="en-US" sz="1000" dirty="0">
                          <a:effectLst/>
                        </a:rPr>
                        <a:t>Test case creation has not started.</a:t>
                      </a:r>
                      <a:endParaRPr lang="en-US" dirty="0"/>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pPr rtl="0" fontAlgn="ctr"/>
                      <a:endParaRPr lang="en-US" sz="1000">
                        <a:effectLst/>
                      </a:endParaRPr>
                    </a:p>
                  </a:txBody>
                  <a:tcPr marL="2781" marR="2781" marT="0" marB="0" anchor="ctr">
                    <a:lnL>
                      <a:noFill/>
                    </a:lnL>
                    <a:lnR>
                      <a:noFill/>
                    </a:lnR>
                    <a:lnT>
                      <a:noFill/>
                    </a:lnT>
                    <a:lnB>
                      <a:noFill/>
                    </a:lnB>
                  </a:tcPr>
                </a:tc>
                <a:tc hMerge="1">
                  <a:txBody>
                    <a:bodyPr/>
                    <a:lstStyle/>
                    <a:p>
                      <a:endParaRPr lang="en-US" dirty="0"/>
                    </a:p>
                  </a:txBody>
                  <a:tcPr marL="2781" marR="2781" marT="0" marB="0" anchor="ctr">
                    <a:lnL>
                      <a:noFill/>
                    </a:lnL>
                    <a:lnR>
                      <a:noFill/>
                    </a:lnR>
                    <a:lnT>
                      <a:noFill/>
                    </a:lnT>
                    <a:lnB>
                      <a:noFill/>
                    </a:lnB>
                  </a:tcPr>
                </a:tc>
                <a:tc hMerge="1">
                  <a:txBody>
                    <a:bodyPr/>
                    <a:lstStyle/>
                    <a:p>
                      <a:pPr rtl="0" fontAlgn="ctr"/>
                      <a:endParaRPr lang="en-US" sz="1000" dirty="0">
                        <a:effectLst/>
                      </a:endParaRPr>
                    </a:p>
                  </a:txBody>
                  <a:tcPr marL="2781" marR="2781" marT="0" marB="0" anchor="ctr">
                    <a:lnL>
                      <a:noFill/>
                    </a:lnL>
                    <a:lnR>
                      <a:noFill/>
                    </a:lnR>
                    <a:lnT>
                      <a:noFill/>
                    </a:lnT>
                    <a:lnB>
                      <a:noFill/>
                    </a:lnB>
                  </a:tcPr>
                </a:tc>
                <a:tc hMerge="1">
                  <a:txBody>
                    <a:bodyPr/>
                    <a:lstStyle/>
                    <a:p>
                      <a:pPr rtl="0" fontAlgn="ctr"/>
                      <a:endParaRPr lang="en-US" sz="1000" dirty="0">
                        <a:effectLst/>
                      </a:endParaRPr>
                    </a:p>
                  </a:txBody>
                  <a:tcPr marL="2781" marR="2781" marT="0" marB="0" anchor="ctr">
                    <a:lnL>
                      <a:noFill/>
                    </a:lnL>
                    <a:lnR>
                      <a:noFill/>
                    </a:lnR>
                    <a:lnT>
                      <a:noFill/>
                    </a:lnT>
                    <a:lnB>
                      <a:noFill/>
                    </a:lnB>
                  </a:tcPr>
                </a:tc>
                <a:extLst>
                  <a:ext uri="{0D108BD9-81ED-4DB2-BD59-A6C34878D82A}">
                    <a16:rowId xmlns:a16="http://schemas.microsoft.com/office/drawing/2014/main" val="1610256218"/>
                  </a:ext>
                </a:extLst>
              </a:tr>
            </a:tbl>
          </a:graphicData>
        </a:graphic>
      </p:graphicFrame>
    </p:spTree>
    <p:extLst>
      <p:ext uri="{BB962C8B-B14F-4D97-AF65-F5344CB8AC3E}">
        <p14:creationId xmlns:p14="http://schemas.microsoft.com/office/powerpoint/2010/main" val="93946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QA Team</a:t>
            </a:r>
          </a:p>
        </p:txBody>
      </p:sp>
    </p:spTree>
    <p:extLst>
      <p:ext uri="{BB962C8B-B14F-4D97-AF65-F5344CB8AC3E}">
        <p14:creationId xmlns:p14="http://schemas.microsoft.com/office/powerpoint/2010/main" val="294600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4159-2450-4001-8F77-A75C904C5402}"/>
              </a:ext>
            </a:extLst>
          </p:cNvPr>
          <p:cNvSpPr>
            <a:spLocks noGrp="1"/>
          </p:cNvSpPr>
          <p:nvPr>
            <p:ph type="title"/>
          </p:nvPr>
        </p:nvSpPr>
        <p:spPr/>
        <p:txBody>
          <a:bodyPr/>
          <a:lstStyle/>
          <a:p>
            <a:r>
              <a:rPr lang="en-US" dirty="0"/>
              <a:t>What is Automation?</a:t>
            </a:r>
          </a:p>
        </p:txBody>
      </p:sp>
      <p:sp>
        <p:nvSpPr>
          <p:cNvPr id="3" name="Content Placeholder 2">
            <a:extLst>
              <a:ext uri="{FF2B5EF4-FFF2-40B4-BE49-F238E27FC236}">
                <a16:creationId xmlns:a16="http://schemas.microsoft.com/office/drawing/2014/main" id="{D8BC147B-F297-4CF0-BE07-858A5B8BA4C0}"/>
              </a:ext>
            </a:extLst>
          </p:cNvPr>
          <p:cNvSpPr>
            <a:spLocks noGrp="1"/>
          </p:cNvSpPr>
          <p:nvPr>
            <p:ph idx="1"/>
          </p:nvPr>
        </p:nvSpPr>
        <p:spPr/>
        <p:txBody>
          <a:bodyPr/>
          <a:lstStyle/>
          <a:p>
            <a:r>
              <a:rPr lang="en-US" dirty="0"/>
              <a:t>In software testing, test automation is the use of special software (separate from the software being tested) to control the execution of tests and the comparison of actual outcomes with predicted outcomes.</a:t>
            </a:r>
          </a:p>
          <a:p>
            <a:r>
              <a:rPr lang="en-US" dirty="0"/>
              <a:t>Test automation can automate some repetitive but necessary tasks in a formalized testing process already in place, or perform additional testing that would be difficult to do manually.</a:t>
            </a:r>
          </a:p>
          <a:p>
            <a:r>
              <a:rPr lang="en-US" dirty="0"/>
              <a:t>Test automation is critical for continuous delivery and continuous testing.</a:t>
            </a:r>
          </a:p>
        </p:txBody>
      </p:sp>
    </p:spTree>
    <p:extLst>
      <p:ext uri="{BB962C8B-B14F-4D97-AF65-F5344CB8AC3E}">
        <p14:creationId xmlns:p14="http://schemas.microsoft.com/office/powerpoint/2010/main" val="29161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F386-0F8C-429A-8199-94D335D890CC}"/>
              </a:ext>
            </a:extLst>
          </p:cNvPr>
          <p:cNvSpPr>
            <a:spLocks noGrp="1"/>
          </p:cNvSpPr>
          <p:nvPr>
            <p:ph type="title"/>
          </p:nvPr>
        </p:nvSpPr>
        <p:spPr/>
        <p:txBody>
          <a:bodyPr/>
          <a:lstStyle/>
          <a:p>
            <a:r>
              <a:rPr lang="en-US" dirty="0"/>
              <a:t>Why Automation ?</a:t>
            </a:r>
          </a:p>
        </p:txBody>
      </p:sp>
      <p:sp>
        <p:nvSpPr>
          <p:cNvPr id="3" name="Content Placeholder 2">
            <a:extLst>
              <a:ext uri="{FF2B5EF4-FFF2-40B4-BE49-F238E27FC236}">
                <a16:creationId xmlns:a16="http://schemas.microsoft.com/office/drawing/2014/main" id="{139DA174-9CD9-4F0F-8BCA-A4825950607D}"/>
              </a:ext>
            </a:extLst>
          </p:cNvPr>
          <p:cNvSpPr>
            <a:spLocks noGrp="1"/>
          </p:cNvSpPr>
          <p:nvPr>
            <p:ph idx="1"/>
          </p:nvPr>
        </p:nvSpPr>
        <p:spPr>
          <a:xfrm>
            <a:off x="1295401" y="2285999"/>
            <a:ext cx="9601196" cy="3589869"/>
          </a:xfrm>
        </p:spPr>
        <p:txBody>
          <a:bodyPr/>
          <a:lstStyle/>
          <a:p>
            <a:pPr marL="0" indent="0">
              <a:buNone/>
            </a:pPr>
            <a:r>
              <a:rPr lang="en-US" dirty="0"/>
              <a:t>  </a:t>
            </a:r>
          </a:p>
        </p:txBody>
      </p:sp>
      <p:sp>
        <p:nvSpPr>
          <p:cNvPr id="5" name="Oval 4">
            <a:extLst>
              <a:ext uri="{FF2B5EF4-FFF2-40B4-BE49-F238E27FC236}">
                <a16:creationId xmlns:a16="http://schemas.microsoft.com/office/drawing/2014/main" id="{E8A4FEC1-960F-4E91-97EC-500F31D4A1A1}"/>
              </a:ext>
            </a:extLst>
          </p:cNvPr>
          <p:cNvSpPr/>
          <p:nvPr/>
        </p:nvSpPr>
        <p:spPr>
          <a:xfrm>
            <a:off x="5157105" y="3837215"/>
            <a:ext cx="2041069" cy="658585"/>
          </a:xfrm>
          <a:prstGeom prst="ellipse">
            <a:avLst/>
          </a:prstGeom>
          <a:ln>
            <a:noFill/>
          </a:ln>
          <a:effectLst>
            <a:glow rad="2286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solidFill>
                  <a:schemeClr val="bg1"/>
                </a:solidFill>
              </a:rPr>
              <a:t>Automation</a:t>
            </a:r>
          </a:p>
        </p:txBody>
      </p:sp>
      <p:sp>
        <p:nvSpPr>
          <p:cNvPr id="6" name="Arrow: Right 5">
            <a:extLst>
              <a:ext uri="{FF2B5EF4-FFF2-40B4-BE49-F238E27FC236}">
                <a16:creationId xmlns:a16="http://schemas.microsoft.com/office/drawing/2014/main" id="{6791128C-1D8C-4123-8B3C-9B4B1A66E0E4}"/>
              </a:ext>
            </a:extLst>
          </p:cNvPr>
          <p:cNvSpPr/>
          <p:nvPr/>
        </p:nvSpPr>
        <p:spPr>
          <a:xfrm rot="16200000">
            <a:off x="5900056" y="3352800"/>
            <a:ext cx="391886" cy="33745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821A703-49A3-4A9D-BC5F-E08F32FAD2E7}"/>
              </a:ext>
            </a:extLst>
          </p:cNvPr>
          <p:cNvSpPr/>
          <p:nvPr/>
        </p:nvSpPr>
        <p:spPr>
          <a:xfrm>
            <a:off x="4781547" y="2525484"/>
            <a:ext cx="2495553" cy="740892"/>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Execution of repeated testcases</a:t>
            </a:r>
          </a:p>
        </p:txBody>
      </p:sp>
      <p:sp>
        <p:nvSpPr>
          <p:cNvPr id="8" name="Oval 7">
            <a:extLst>
              <a:ext uri="{FF2B5EF4-FFF2-40B4-BE49-F238E27FC236}">
                <a16:creationId xmlns:a16="http://schemas.microsoft.com/office/drawing/2014/main" id="{6DC14BAE-84D1-42A3-A6C6-B8228AD540EC}"/>
              </a:ext>
            </a:extLst>
          </p:cNvPr>
          <p:cNvSpPr/>
          <p:nvPr/>
        </p:nvSpPr>
        <p:spPr>
          <a:xfrm>
            <a:off x="7726137" y="2873829"/>
            <a:ext cx="2604406" cy="76865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Enables parallel Execution</a:t>
            </a:r>
          </a:p>
        </p:txBody>
      </p:sp>
      <p:sp>
        <p:nvSpPr>
          <p:cNvPr id="11" name="Oval 10">
            <a:extLst>
              <a:ext uri="{FF2B5EF4-FFF2-40B4-BE49-F238E27FC236}">
                <a16:creationId xmlns:a16="http://schemas.microsoft.com/office/drawing/2014/main" id="{DC770959-A47D-4162-9740-3D6BA4BD234B}"/>
              </a:ext>
            </a:extLst>
          </p:cNvPr>
          <p:cNvSpPr/>
          <p:nvPr/>
        </p:nvSpPr>
        <p:spPr>
          <a:xfrm>
            <a:off x="2093164" y="4527250"/>
            <a:ext cx="2342375" cy="774092"/>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Saves Time and Money</a:t>
            </a:r>
          </a:p>
        </p:txBody>
      </p:sp>
      <p:sp>
        <p:nvSpPr>
          <p:cNvPr id="15" name="Oval 14">
            <a:extLst>
              <a:ext uri="{FF2B5EF4-FFF2-40B4-BE49-F238E27FC236}">
                <a16:creationId xmlns:a16="http://schemas.microsoft.com/office/drawing/2014/main" id="{0B79604A-C7CA-4D1B-9C04-5859336DE917}"/>
              </a:ext>
            </a:extLst>
          </p:cNvPr>
          <p:cNvSpPr/>
          <p:nvPr/>
        </p:nvSpPr>
        <p:spPr>
          <a:xfrm>
            <a:off x="2062843" y="3145971"/>
            <a:ext cx="2403019" cy="685801"/>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Improves accuracy</a:t>
            </a:r>
          </a:p>
        </p:txBody>
      </p:sp>
      <p:sp>
        <p:nvSpPr>
          <p:cNvPr id="16" name="Oval 15">
            <a:extLst>
              <a:ext uri="{FF2B5EF4-FFF2-40B4-BE49-F238E27FC236}">
                <a16:creationId xmlns:a16="http://schemas.microsoft.com/office/drawing/2014/main" id="{240B7CD9-A0E3-4178-8A4F-516B561A612A}"/>
              </a:ext>
            </a:extLst>
          </p:cNvPr>
          <p:cNvSpPr/>
          <p:nvPr/>
        </p:nvSpPr>
        <p:spPr>
          <a:xfrm>
            <a:off x="7941129" y="4489148"/>
            <a:ext cx="2666999" cy="75232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Enables Scheduled Execution</a:t>
            </a:r>
          </a:p>
        </p:txBody>
      </p:sp>
      <p:sp>
        <p:nvSpPr>
          <p:cNvPr id="17" name="Oval 16">
            <a:extLst>
              <a:ext uri="{FF2B5EF4-FFF2-40B4-BE49-F238E27FC236}">
                <a16:creationId xmlns:a16="http://schemas.microsoft.com/office/drawing/2014/main" id="{D696B424-D88C-45D7-9DC8-93A711A42129}"/>
              </a:ext>
            </a:extLst>
          </p:cNvPr>
          <p:cNvSpPr/>
          <p:nvPr/>
        </p:nvSpPr>
        <p:spPr>
          <a:xfrm>
            <a:off x="4612809" y="5195398"/>
            <a:ext cx="3105938" cy="778328"/>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Encourages Unattended Execution</a:t>
            </a:r>
          </a:p>
        </p:txBody>
      </p:sp>
      <p:sp>
        <p:nvSpPr>
          <p:cNvPr id="25" name="Arrow: Right 24">
            <a:extLst>
              <a:ext uri="{FF2B5EF4-FFF2-40B4-BE49-F238E27FC236}">
                <a16:creationId xmlns:a16="http://schemas.microsoft.com/office/drawing/2014/main" id="{C007DA39-FB29-459B-8492-1EFAE7C65D9B}"/>
              </a:ext>
            </a:extLst>
          </p:cNvPr>
          <p:cNvSpPr/>
          <p:nvPr/>
        </p:nvSpPr>
        <p:spPr>
          <a:xfrm rot="12252872">
            <a:off x="4642094" y="3653775"/>
            <a:ext cx="391886" cy="33745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AC087CC-B6FB-4DE6-B30C-8EBAA1341699}"/>
              </a:ext>
            </a:extLst>
          </p:cNvPr>
          <p:cNvSpPr/>
          <p:nvPr/>
        </p:nvSpPr>
        <p:spPr>
          <a:xfrm rot="9969297">
            <a:off x="4699053" y="4453184"/>
            <a:ext cx="391886" cy="33745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DAD56C70-BAF9-4056-9AC3-25BD92F56680}"/>
              </a:ext>
            </a:extLst>
          </p:cNvPr>
          <p:cNvSpPr/>
          <p:nvPr/>
        </p:nvSpPr>
        <p:spPr>
          <a:xfrm rot="1498468">
            <a:off x="7251095" y="4313339"/>
            <a:ext cx="391886" cy="33745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DCAA6E6E-D678-4A38-BA51-03A878EE5F1A}"/>
              </a:ext>
            </a:extLst>
          </p:cNvPr>
          <p:cNvSpPr/>
          <p:nvPr/>
        </p:nvSpPr>
        <p:spPr>
          <a:xfrm rot="5234784">
            <a:off x="5969835" y="4636651"/>
            <a:ext cx="391886" cy="33745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E90C1726-1A95-41C8-A123-F28DF69A6A42}"/>
              </a:ext>
            </a:extLst>
          </p:cNvPr>
          <p:cNvSpPr/>
          <p:nvPr/>
        </p:nvSpPr>
        <p:spPr>
          <a:xfrm rot="16200000">
            <a:off x="5922536" y="3315513"/>
            <a:ext cx="391886" cy="3374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EA90B78C-1779-41E7-B80E-15D353B41EBF}"/>
              </a:ext>
            </a:extLst>
          </p:cNvPr>
          <p:cNvSpPr/>
          <p:nvPr/>
        </p:nvSpPr>
        <p:spPr>
          <a:xfrm rot="12252872">
            <a:off x="4624809" y="3616488"/>
            <a:ext cx="391886" cy="3374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CADB9702-D9D8-48E2-8663-6A2C2888C7F3}"/>
              </a:ext>
            </a:extLst>
          </p:cNvPr>
          <p:cNvSpPr/>
          <p:nvPr/>
        </p:nvSpPr>
        <p:spPr>
          <a:xfrm rot="9969297">
            <a:off x="4681768" y="4415897"/>
            <a:ext cx="391886" cy="3374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AB73B0B4-FB96-4056-A480-994E4F7E5A8F}"/>
              </a:ext>
            </a:extLst>
          </p:cNvPr>
          <p:cNvSpPr/>
          <p:nvPr/>
        </p:nvSpPr>
        <p:spPr>
          <a:xfrm rot="1498468">
            <a:off x="7233810" y="4276052"/>
            <a:ext cx="391886" cy="3374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id="{E6D130EE-4E58-4601-9C70-944BBBAC9E5B}"/>
              </a:ext>
            </a:extLst>
          </p:cNvPr>
          <p:cNvSpPr/>
          <p:nvPr/>
        </p:nvSpPr>
        <p:spPr>
          <a:xfrm rot="5575007">
            <a:off x="5922536" y="4599364"/>
            <a:ext cx="391886" cy="3374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id="{24AF5472-9762-4F02-80F1-E1337AD40D04}"/>
              </a:ext>
            </a:extLst>
          </p:cNvPr>
          <p:cNvSpPr/>
          <p:nvPr/>
        </p:nvSpPr>
        <p:spPr>
          <a:xfrm rot="19490678">
            <a:off x="7369814" y="3587234"/>
            <a:ext cx="391886" cy="33745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E8E27679-1569-41B4-8131-A41C5F87040F}"/>
              </a:ext>
            </a:extLst>
          </p:cNvPr>
          <p:cNvSpPr/>
          <p:nvPr/>
        </p:nvSpPr>
        <p:spPr>
          <a:xfrm rot="19354536">
            <a:off x="7348228" y="3552866"/>
            <a:ext cx="391886" cy="3374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43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309" y="517071"/>
            <a:ext cx="8159750" cy="1822450"/>
          </a:xfrm>
        </p:spPr>
        <p:txBody>
          <a:bodyPr>
            <a:normAutofit/>
          </a:bodyPr>
          <a:lstStyle/>
          <a:p>
            <a:r>
              <a:rPr lang="en-US" dirty="0"/>
              <a:t>What is Selenium ?</a:t>
            </a:r>
          </a:p>
        </p:txBody>
      </p:sp>
      <p:sp>
        <p:nvSpPr>
          <p:cNvPr id="3" name="Content Placeholder 2"/>
          <p:cNvSpPr>
            <a:spLocks noGrp="1"/>
          </p:cNvSpPr>
          <p:nvPr>
            <p:ph idx="1"/>
          </p:nvPr>
        </p:nvSpPr>
        <p:spPr/>
        <p:txBody>
          <a:bodyPr>
            <a:normAutofit/>
          </a:bodyPr>
          <a:lstStyle/>
          <a:p>
            <a:pPr marL="0" indent="0">
              <a:buNone/>
            </a:pPr>
            <a:r>
              <a:rPr lang="en-US" dirty="0"/>
              <a:t> </a:t>
            </a:r>
          </a:p>
        </p:txBody>
      </p:sp>
      <p:pic>
        <p:nvPicPr>
          <p:cNvPr id="5" name="Picture 4" descr="A close up of a sign&#10;&#10;Description generated with very high confidence">
            <a:extLst>
              <a:ext uri="{FF2B5EF4-FFF2-40B4-BE49-F238E27FC236}">
                <a16:creationId xmlns:a16="http://schemas.microsoft.com/office/drawing/2014/main" id="{790FDA31-A29B-4FE6-92FE-CADDFE50E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87" y="2850360"/>
            <a:ext cx="2474247" cy="2313676"/>
          </a:xfrm>
          <a:prstGeom prst="rect">
            <a:avLst/>
          </a:prstGeom>
        </p:spPr>
      </p:pic>
      <p:pic>
        <p:nvPicPr>
          <p:cNvPr id="7" name="Picture 6">
            <a:extLst>
              <a:ext uri="{FF2B5EF4-FFF2-40B4-BE49-F238E27FC236}">
                <a16:creationId xmlns:a16="http://schemas.microsoft.com/office/drawing/2014/main" id="{45B1DE2D-5E8D-477A-8180-ED4978531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291" y="2850360"/>
            <a:ext cx="6045200" cy="2298700"/>
          </a:xfrm>
          <a:prstGeom prst="rect">
            <a:avLst/>
          </a:prstGeom>
        </p:spPr>
      </p:pic>
    </p:spTree>
    <p:extLst>
      <p:ext uri="{BB962C8B-B14F-4D97-AF65-F5344CB8AC3E}">
        <p14:creationId xmlns:p14="http://schemas.microsoft.com/office/powerpoint/2010/main" val="41699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F386-0F8C-429A-8199-94D335D890CC}"/>
              </a:ext>
            </a:extLst>
          </p:cNvPr>
          <p:cNvSpPr>
            <a:spLocks noGrp="1"/>
          </p:cNvSpPr>
          <p:nvPr>
            <p:ph type="title"/>
          </p:nvPr>
        </p:nvSpPr>
        <p:spPr/>
        <p:txBody>
          <a:bodyPr/>
          <a:lstStyle/>
          <a:p>
            <a:r>
              <a:rPr lang="en-US" dirty="0"/>
              <a:t>Why Selenium ?</a:t>
            </a:r>
          </a:p>
        </p:txBody>
      </p:sp>
      <p:sp>
        <p:nvSpPr>
          <p:cNvPr id="3" name="Content Placeholder 2">
            <a:extLst>
              <a:ext uri="{FF2B5EF4-FFF2-40B4-BE49-F238E27FC236}">
                <a16:creationId xmlns:a16="http://schemas.microsoft.com/office/drawing/2014/main" id="{139DA174-9CD9-4F0F-8BCA-A4825950607D}"/>
              </a:ext>
            </a:extLst>
          </p:cNvPr>
          <p:cNvSpPr>
            <a:spLocks noGrp="1"/>
          </p:cNvSpPr>
          <p:nvPr>
            <p:ph idx="1"/>
          </p:nvPr>
        </p:nvSpPr>
        <p:spPr>
          <a:xfrm>
            <a:off x="1295401" y="2285999"/>
            <a:ext cx="9601196" cy="3589869"/>
          </a:xfrm>
        </p:spPr>
        <p:txBody>
          <a:bodyPr/>
          <a:lstStyle/>
          <a:p>
            <a:pPr marL="0" indent="0">
              <a:buNone/>
            </a:pPr>
            <a:r>
              <a:rPr lang="en-US" dirty="0"/>
              <a:t>  </a:t>
            </a:r>
          </a:p>
        </p:txBody>
      </p:sp>
      <p:sp>
        <p:nvSpPr>
          <p:cNvPr id="5" name="Oval 4">
            <a:extLst>
              <a:ext uri="{FF2B5EF4-FFF2-40B4-BE49-F238E27FC236}">
                <a16:creationId xmlns:a16="http://schemas.microsoft.com/office/drawing/2014/main" id="{E8A4FEC1-960F-4E91-97EC-500F31D4A1A1}"/>
              </a:ext>
            </a:extLst>
          </p:cNvPr>
          <p:cNvSpPr/>
          <p:nvPr/>
        </p:nvSpPr>
        <p:spPr>
          <a:xfrm>
            <a:off x="5157106" y="3808640"/>
            <a:ext cx="1952174" cy="717246"/>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glow rad="228600">
              <a:schemeClr val="accent1">
                <a:satMod val="175000"/>
                <a:alpha val="40000"/>
              </a:schemeClr>
            </a:glow>
            <a:innerShdw blurRad="63500" dist="50800" dir="5400000">
              <a:prstClr val="black">
                <a:alpha val="50000"/>
              </a:prstClr>
            </a:innerShdw>
          </a:effectLst>
          <a:scene3d>
            <a:camera prst="orthographicFront">
              <a:rot lat="0" lon="0" rev="0"/>
            </a:camera>
            <a:lightRig rig="glow" dir="t">
              <a:rot lat="0" lon="0" rev="14100000"/>
            </a:lightRig>
          </a:scene3d>
          <a:sp3d prstMaterial="softEdge">
            <a:bevelT w="127000" prst="artDeco"/>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rPr>
              <a:t>Selenium</a:t>
            </a:r>
          </a:p>
        </p:txBody>
      </p:sp>
      <p:sp>
        <p:nvSpPr>
          <p:cNvPr id="6" name="Arrow: Right 5">
            <a:extLst>
              <a:ext uri="{FF2B5EF4-FFF2-40B4-BE49-F238E27FC236}">
                <a16:creationId xmlns:a16="http://schemas.microsoft.com/office/drawing/2014/main" id="{6791128C-1D8C-4123-8B3C-9B4B1A66E0E4}"/>
              </a:ext>
            </a:extLst>
          </p:cNvPr>
          <p:cNvSpPr/>
          <p:nvPr/>
        </p:nvSpPr>
        <p:spPr>
          <a:xfrm rot="16200000">
            <a:off x="5900056" y="3352800"/>
            <a:ext cx="391886" cy="3374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0821A703-49A3-4A9D-BC5F-E08F32FAD2E7}"/>
              </a:ext>
            </a:extLst>
          </p:cNvPr>
          <p:cNvSpPr/>
          <p:nvPr/>
        </p:nvSpPr>
        <p:spPr>
          <a:xfrm>
            <a:off x="5037363" y="2728082"/>
            <a:ext cx="2204357" cy="457200"/>
          </a:xfrm>
          <a:prstGeom prst="ellipse">
            <a:avLst/>
          </a:prstGeom>
          <a:solidFill>
            <a:schemeClr val="accent1">
              <a:lumMod val="60000"/>
              <a:lumOff val="40000"/>
            </a:schemeClr>
          </a:solidFill>
          <a:ln>
            <a:solidFill>
              <a:srgbClr val="F2F2F2"/>
            </a:solidFill>
          </a:ln>
          <a:effectLst>
            <a:glow rad="228600">
              <a:schemeClr val="accent1">
                <a:satMod val="175000"/>
                <a:alpha val="40000"/>
              </a:schemeClr>
            </a:glow>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Open Source</a:t>
            </a:r>
          </a:p>
        </p:txBody>
      </p:sp>
      <p:sp>
        <p:nvSpPr>
          <p:cNvPr id="8" name="Oval 7">
            <a:extLst>
              <a:ext uri="{FF2B5EF4-FFF2-40B4-BE49-F238E27FC236}">
                <a16:creationId xmlns:a16="http://schemas.microsoft.com/office/drawing/2014/main" id="{6DC14BAE-84D1-42A3-A6C6-B8228AD540EC}"/>
              </a:ext>
            </a:extLst>
          </p:cNvPr>
          <p:cNvSpPr/>
          <p:nvPr/>
        </p:nvSpPr>
        <p:spPr>
          <a:xfrm>
            <a:off x="7733901" y="3138718"/>
            <a:ext cx="2846623" cy="738766"/>
          </a:xfrm>
          <a:prstGeom prst="ellipse">
            <a:avLst/>
          </a:prstGeom>
          <a:solidFill>
            <a:schemeClr val="accent1">
              <a:lumMod val="60000"/>
              <a:lumOff val="40000"/>
            </a:schemeClr>
          </a:solidFill>
          <a:ln>
            <a:solidFill>
              <a:srgbClr val="F2F2F2"/>
            </a:solidFill>
          </a:ln>
          <a:effectLst>
            <a:glow rad="228600">
              <a:schemeClr val="accent1">
                <a:satMod val="175000"/>
                <a:alpha val="40000"/>
              </a:schemeClr>
            </a:glow>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Web-Based Automated Testing</a:t>
            </a:r>
          </a:p>
        </p:txBody>
      </p:sp>
      <p:sp>
        <p:nvSpPr>
          <p:cNvPr id="11" name="Oval 10">
            <a:extLst>
              <a:ext uri="{FF2B5EF4-FFF2-40B4-BE49-F238E27FC236}">
                <a16:creationId xmlns:a16="http://schemas.microsoft.com/office/drawing/2014/main" id="{DC770959-A47D-4162-9740-3D6BA4BD234B}"/>
              </a:ext>
            </a:extLst>
          </p:cNvPr>
          <p:cNvSpPr/>
          <p:nvPr/>
        </p:nvSpPr>
        <p:spPr>
          <a:xfrm>
            <a:off x="2120625" y="4629451"/>
            <a:ext cx="2388782" cy="638945"/>
          </a:xfrm>
          <a:prstGeom prst="ellipse">
            <a:avLst/>
          </a:prstGeom>
          <a:solidFill>
            <a:schemeClr val="accent1">
              <a:lumMod val="60000"/>
              <a:lumOff val="40000"/>
            </a:schemeClr>
          </a:solidFill>
          <a:ln>
            <a:solidFill>
              <a:srgbClr val="F2F2F2"/>
            </a:solidFill>
          </a:ln>
          <a:effectLst>
            <a:glow rad="228600">
              <a:schemeClr val="accent1">
                <a:satMod val="175000"/>
                <a:alpha val="40000"/>
              </a:schemeClr>
            </a:glow>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Multiple Frameworks</a:t>
            </a:r>
          </a:p>
        </p:txBody>
      </p:sp>
      <p:sp>
        <p:nvSpPr>
          <p:cNvPr id="15" name="Oval 14">
            <a:extLst>
              <a:ext uri="{FF2B5EF4-FFF2-40B4-BE49-F238E27FC236}">
                <a16:creationId xmlns:a16="http://schemas.microsoft.com/office/drawing/2014/main" id="{0B79604A-C7CA-4D1B-9C04-5859336DE917}"/>
              </a:ext>
            </a:extLst>
          </p:cNvPr>
          <p:cNvSpPr/>
          <p:nvPr/>
        </p:nvSpPr>
        <p:spPr>
          <a:xfrm>
            <a:off x="1920021" y="3118649"/>
            <a:ext cx="2589385" cy="938105"/>
          </a:xfrm>
          <a:prstGeom prst="ellipse">
            <a:avLst/>
          </a:prstGeom>
          <a:solidFill>
            <a:schemeClr val="accent1">
              <a:lumMod val="60000"/>
              <a:lumOff val="40000"/>
            </a:schemeClr>
          </a:solidFill>
          <a:ln>
            <a:solidFill>
              <a:srgbClr val="F2F2F2"/>
            </a:solidFill>
          </a:ln>
          <a:effectLst>
            <a:glow rad="228600">
              <a:schemeClr val="accent1">
                <a:satMod val="175000"/>
                <a:alpha val="40000"/>
              </a:schemeClr>
            </a:glow>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Regular repository developments</a:t>
            </a:r>
          </a:p>
        </p:txBody>
      </p:sp>
      <p:sp>
        <p:nvSpPr>
          <p:cNvPr id="16" name="Oval 15">
            <a:extLst>
              <a:ext uri="{FF2B5EF4-FFF2-40B4-BE49-F238E27FC236}">
                <a16:creationId xmlns:a16="http://schemas.microsoft.com/office/drawing/2014/main" id="{240B7CD9-A0E3-4178-8A4F-516B561A612A}"/>
              </a:ext>
            </a:extLst>
          </p:cNvPr>
          <p:cNvSpPr/>
          <p:nvPr/>
        </p:nvSpPr>
        <p:spPr>
          <a:xfrm>
            <a:off x="8025493" y="4489148"/>
            <a:ext cx="2590807" cy="597503"/>
          </a:xfrm>
          <a:prstGeom prst="ellipse">
            <a:avLst/>
          </a:prstGeom>
          <a:solidFill>
            <a:schemeClr val="accent1">
              <a:lumMod val="60000"/>
              <a:lumOff val="40000"/>
            </a:schemeClr>
          </a:solidFill>
          <a:ln>
            <a:solidFill>
              <a:srgbClr val="F2F2F2"/>
            </a:solidFill>
          </a:ln>
          <a:effectLst>
            <a:glow rad="228600">
              <a:schemeClr val="accent1">
                <a:satMod val="175000"/>
                <a:alpha val="40000"/>
              </a:schemeClr>
            </a:glow>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Multiple Browsers</a:t>
            </a:r>
          </a:p>
        </p:txBody>
      </p:sp>
      <p:sp>
        <p:nvSpPr>
          <p:cNvPr id="17" name="Oval 16">
            <a:extLst>
              <a:ext uri="{FF2B5EF4-FFF2-40B4-BE49-F238E27FC236}">
                <a16:creationId xmlns:a16="http://schemas.microsoft.com/office/drawing/2014/main" id="{D696B424-D88C-45D7-9DC8-93A711A42129}"/>
              </a:ext>
            </a:extLst>
          </p:cNvPr>
          <p:cNvSpPr/>
          <p:nvPr/>
        </p:nvSpPr>
        <p:spPr>
          <a:xfrm>
            <a:off x="4707467" y="5086651"/>
            <a:ext cx="3119965" cy="952387"/>
          </a:xfrm>
          <a:prstGeom prst="ellipse">
            <a:avLst/>
          </a:prstGeom>
          <a:solidFill>
            <a:schemeClr val="accent1">
              <a:lumMod val="60000"/>
              <a:lumOff val="40000"/>
            </a:schemeClr>
          </a:solidFill>
          <a:ln>
            <a:solidFill>
              <a:srgbClr val="F2F2F2"/>
            </a:solidFill>
          </a:ln>
          <a:effectLst>
            <a:glow rad="228600">
              <a:schemeClr val="accent1">
                <a:satMod val="175000"/>
                <a:alpha val="40000"/>
              </a:schemeClr>
            </a:glow>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Multiple Programming Languages</a:t>
            </a:r>
          </a:p>
        </p:txBody>
      </p:sp>
      <p:sp>
        <p:nvSpPr>
          <p:cNvPr id="24" name="Arrow: Right 23">
            <a:extLst>
              <a:ext uri="{FF2B5EF4-FFF2-40B4-BE49-F238E27FC236}">
                <a16:creationId xmlns:a16="http://schemas.microsoft.com/office/drawing/2014/main" id="{790029B3-9063-42DF-B0B9-1C7EE088844F}"/>
              </a:ext>
            </a:extLst>
          </p:cNvPr>
          <p:cNvSpPr/>
          <p:nvPr/>
        </p:nvSpPr>
        <p:spPr>
          <a:xfrm rot="19849049">
            <a:off x="7166682" y="3601759"/>
            <a:ext cx="391886" cy="3374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Arrow: Right 24">
            <a:extLst>
              <a:ext uri="{FF2B5EF4-FFF2-40B4-BE49-F238E27FC236}">
                <a16:creationId xmlns:a16="http://schemas.microsoft.com/office/drawing/2014/main" id="{C007DA39-FB29-459B-8492-1EFAE7C65D9B}"/>
              </a:ext>
            </a:extLst>
          </p:cNvPr>
          <p:cNvSpPr/>
          <p:nvPr/>
        </p:nvSpPr>
        <p:spPr>
          <a:xfrm rot="12252872">
            <a:off x="4642094" y="3653775"/>
            <a:ext cx="391886" cy="3374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Arrow: Right 25">
            <a:extLst>
              <a:ext uri="{FF2B5EF4-FFF2-40B4-BE49-F238E27FC236}">
                <a16:creationId xmlns:a16="http://schemas.microsoft.com/office/drawing/2014/main" id="{4AC087CC-B6FB-4DE6-B30C-8EBAA1341699}"/>
              </a:ext>
            </a:extLst>
          </p:cNvPr>
          <p:cNvSpPr/>
          <p:nvPr/>
        </p:nvSpPr>
        <p:spPr>
          <a:xfrm rot="9969297">
            <a:off x="4699053" y="4453184"/>
            <a:ext cx="391886" cy="3374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Arrow: Right 26">
            <a:extLst>
              <a:ext uri="{FF2B5EF4-FFF2-40B4-BE49-F238E27FC236}">
                <a16:creationId xmlns:a16="http://schemas.microsoft.com/office/drawing/2014/main" id="{DAD56C70-BAF9-4056-9AC3-25BD92F56680}"/>
              </a:ext>
            </a:extLst>
          </p:cNvPr>
          <p:cNvSpPr/>
          <p:nvPr/>
        </p:nvSpPr>
        <p:spPr>
          <a:xfrm rot="1498468">
            <a:off x="7251095" y="4313339"/>
            <a:ext cx="391886" cy="3374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Arrow: Right 27">
            <a:extLst>
              <a:ext uri="{FF2B5EF4-FFF2-40B4-BE49-F238E27FC236}">
                <a16:creationId xmlns:a16="http://schemas.microsoft.com/office/drawing/2014/main" id="{DCAA6E6E-D678-4A38-BA51-03A878EE5F1A}"/>
              </a:ext>
            </a:extLst>
          </p:cNvPr>
          <p:cNvSpPr/>
          <p:nvPr/>
        </p:nvSpPr>
        <p:spPr>
          <a:xfrm rot="5400000">
            <a:off x="5947373" y="4608892"/>
            <a:ext cx="391886" cy="3374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5170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8797CCC-90F9-4185-B336-4997E05878C3}"/>
              </a:ext>
            </a:extLst>
          </p:cNvPr>
          <p:cNvPicPr>
            <a:picLocks noChangeAspect="1"/>
          </p:cNvPicPr>
          <p:nvPr/>
        </p:nvPicPr>
        <p:blipFill>
          <a:blip r:embed="rId2"/>
          <a:stretch>
            <a:fillRect/>
          </a:stretch>
        </p:blipFill>
        <p:spPr>
          <a:xfrm>
            <a:off x="1168338" y="2136020"/>
            <a:ext cx="9944100" cy="466725"/>
          </a:xfrm>
          <a:prstGeom prst="rect">
            <a:avLst/>
          </a:prstGeom>
        </p:spPr>
      </p:pic>
      <p:sp>
        <p:nvSpPr>
          <p:cNvPr id="2" name="Title 1">
            <a:extLst>
              <a:ext uri="{FF2B5EF4-FFF2-40B4-BE49-F238E27FC236}">
                <a16:creationId xmlns:a16="http://schemas.microsoft.com/office/drawing/2014/main" id="{E8D812FB-AFD9-48D8-A662-5A92FB0420BC}"/>
              </a:ext>
            </a:extLst>
          </p:cNvPr>
          <p:cNvSpPr>
            <a:spLocks noGrp="1"/>
          </p:cNvSpPr>
          <p:nvPr>
            <p:ph type="title"/>
          </p:nvPr>
        </p:nvSpPr>
        <p:spPr>
          <a:xfrm>
            <a:off x="1295402" y="630445"/>
            <a:ext cx="9601196" cy="535583"/>
          </a:xfrm>
        </p:spPr>
        <p:txBody>
          <a:bodyPr>
            <a:normAutofit fontScale="90000"/>
          </a:bodyPr>
          <a:lstStyle/>
          <a:p>
            <a:r>
              <a:rPr lang="en-US" dirty="0"/>
              <a:t>Framework Design</a:t>
            </a:r>
          </a:p>
        </p:txBody>
      </p:sp>
      <p:sp>
        <p:nvSpPr>
          <p:cNvPr id="6" name="Rectangle: Rounded Corners 5">
            <a:extLst>
              <a:ext uri="{FF2B5EF4-FFF2-40B4-BE49-F238E27FC236}">
                <a16:creationId xmlns:a16="http://schemas.microsoft.com/office/drawing/2014/main" id="{DE24E93C-EDCC-4317-B913-9D73FA887618}"/>
              </a:ext>
            </a:extLst>
          </p:cNvPr>
          <p:cNvSpPr/>
          <p:nvPr/>
        </p:nvSpPr>
        <p:spPr>
          <a:xfrm>
            <a:off x="2955130" y="1669180"/>
            <a:ext cx="2658359" cy="2029118"/>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7" name="Arrow: Right 6">
            <a:extLst>
              <a:ext uri="{FF2B5EF4-FFF2-40B4-BE49-F238E27FC236}">
                <a16:creationId xmlns:a16="http://schemas.microsoft.com/office/drawing/2014/main" id="{28B6D3AD-C085-4469-86F2-D866BDD50FA3}"/>
              </a:ext>
            </a:extLst>
          </p:cNvPr>
          <p:cNvSpPr/>
          <p:nvPr/>
        </p:nvSpPr>
        <p:spPr>
          <a:xfrm>
            <a:off x="5633306" y="2535206"/>
            <a:ext cx="562698" cy="16264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Rounded Corners 12">
            <a:extLst>
              <a:ext uri="{FF2B5EF4-FFF2-40B4-BE49-F238E27FC236}">
                <a16:creationId xmlns:a16="http://schemas.microsoft.com/office/drawing/2014/main" id="{442D4947-7DD7-43CD-8D48-D54B0E76E044}"/>
              </a:ext>
            </a:extLst>
          </p:cNvPr>
          <p:cNvSpPr/>
          <p:nvPr/>
        </p:nvSpPr>
        <p:spPr>
          <a:xfrm>
            <a:off x="3131064" y="2028575"/>
            <a:ext cx="2309567" cy="1451725"/>
          </a:xfrm>
          <a:prstGeom prst="round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Controller</a:t>
            </a:r>
          </a:p>
          <a:p>
            <a:pPr algn="ctr"/>
            <a:r>
              <a:rPr lang="en-US" dirty="0"/>
              <a:t>Drivers</a:t>
            </a:r>
          </a:p>
          <a:p>
            <a:pPr algn="ctr"/>
            <a:r>
              <a:rPr lang="en-US" dirty="0"/>
              <a:t>Libraries</a:t>
            </a:r>
          </a:p>
          <a:p>
            <a:pPr algn="ctr"/>
            <a:r>
              <a:rPr lang="en-US" dirty="0"/>
              <a:t>Scripts</a:t>
            </a:r>
          </a:p>
        </p:txBody>
      </p:sp>
      <p:sp>
        <p:nvSpPr>
          <p:cNvPr id="14" name="Rectangle: Rounded Corners 13">
            <a:extLst>
              <a:ext uri="{FF2B5EF4-FFF2-40B4-BE49-F238E27FC236}">
                <a16:creationId xmlns:a16="http://schemas.microsoft.com/office/drawing/2014/main" id="{B58E74B7-EAA0-40D1-81A6-942E4BE37FA6}"/>
              </a:ext>
            </a:extLst>
          </p:cNvPr>
          <p:cNvSpPr/>
          <p:nvPr/>
        </p:nvSpPr>
        <p:spPr>
          <a:xfrm>
            <a:off x="1168338" y="1253463"/>
            <a:ext cx="1432874" cy="2422615"/>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b="1" dirty="0"/>
              <a:t>TEST</a:t>
            </a:r>
          </a:p>
          <a:p>
            <a:pPr algn="ctr"/>
            <a:r>
              <a:rPr lang="en-US" b="1" dirty="0"/>
              <a:t>DATA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Rounded Corners 14">
            <a:extLst>
              <a:ext uri="{FF2B5EF4-FFF2-40B4-BE49-F238E27FC236}">
                <a16:creationId xmlns:a16="http://schemas.microsoft.com/office/drawing/2014/main" id="{8915EA24-509B-4360-ADE6-5C1AF75F620E}"/>
              </a:ext>
            </a:extLst>
          </p:cNvPr>
          <p:cNvSpPr/>
          <p:nvPr/>
        </p:nvSpPr>
        <p:spPr>
          <a:xfrm>
            <a:off x="1386723" y="2094564"/>
            <a:ext cx="950926" cy="57974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Input</a:t>
            </a:r>
          </a:p>
        </p:txBody>
      </p:sp>
      <p:sp>
        <p:nvSpPr>
          <p:cNvPr id="16" name="Rectangle: Rounded Corners 15">
            <a:extLst>
              <a:ext uri="{FF2B5EF4-FFF2-40B4-BE49-F238E27FC236}">
                <a16:creationId xmlns:a16="http://schemas.microsoft.com/office/drawing/2014/main" id="{CDA6AF35-1744-449A-9A95-48A8E70AF29F}"/>
              </a:ext>
            </a:extLst>
          </p:cNvPr>
          <p:cNvSpPr/>
          <p:nvPr/>
        </p:nvSpPr>
        <p:spPr>
          <a:xfrm>
            <a:off x="1386723" y="2872416"/>
            <a:ext cx="950926" cy="579748"/>
          </a:xfrm>
          <a:prstGeom prst="round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Output</a:t>
            </a:r>
          </a:p>
        </p:txBody>
      </p:sp>
      <p:sp>
        <p:nvSpPr>
          <p:cNvPr id="18" name="Arrow: Right 17">
            <a:extLst>
              <a:ext uri="{FF2B5EF4-FFF2-40B4-BE49-F238E27FC236}">
                <a16:creationId xmlns:a16="http://schemas.microsoft.com/office/drawing/2014/main" id="{771E143D-1380-4B15-9C14-3EE47DD93157}"/>
              </a:ext>
            </a:extLst>
          </p:cNvPr>
          <p:cNvSpPr/>
          <p:nvPr/>
        </p:nvSpPr>
        <p:spPr>
          <a:xfrm>
            <a:off x="7477435" y="2507682"/>
            <a:ext cx="693635" cy="1760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B1BD3C2-9A82-4397-8B08-894665208097}"/>
              </a:ext>
            </a:extLst>
          </p:cNvPr>
          <p:cNvSpPr/>
          <p:nvPr/>
        </p:nvSpPr>
        <p:spPr>
          <a:xfrm>
            <a:off x="6194588" y="1747539"/>
            <a:ext cx="1266933" cy="1641512"/>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a:p>
            <a:pPr algn="ctr"/>
            <a:r>
              <a:rPr lang="en-US" b="1" dirty="0"/>
              <a:t>AUT</a:t>
            </a:r>
          </a:p>
          <a:p>
            <a:pPr algn="ctr"/>
            <a:endParaRPr lang="en-US" b="1" dirty="0"/>
          </a:p>
          <a:p>
            <a:pPr algn="ctr"/>
            <a:endParaRPr lang="en-US" dirty="0"/>
          </a:p>
          <a:p>
            <a:pPr algn="ctr"/>
            <a:endParaRPr lang="en-US" dirty="0"/>
          </a:p>
          <a:p>
            <a:pPr algn="ctr"/>
            <a:endParaRPr lang="en-US" dirty="0"/>
          </a:p>
          <a:p>
            <a:pPr algn="ctr"/>
            <a:endParaRPr lang="en-US" dirty="0"/>
          </a:p>
        </p:txBody>
      </p:sp>
      <p:sp>
        <p:nvSpPr>
          <p:cNvPr id="23" name="Rectangle: Rounded Corners 22">
            <a:extLst>
              <a:ext uri="{FF2B5EF4-FFF2-40B4-BE49-F238E27FC236}">
                <a16:creationId xmlns:a16="http://schemas.microsoft.com/office/drawing/2014/main" id="{FB4E8FF2-E271-436D-80D7-7ABB33600091}"/>
              </a:ext>
            </a:extLst>
          </p:cNvPr>
          <p:cNvSpPr/>
          <p:nvPr/>
        </p:nvSpPr>
        <p:spPr>
          <a:xfrm>
            <a:off x="6375766" y="2214264"/>
            <a:ext cx="950926" cy="1036994"/>
          </a:xfrm>
          <a:prstGeom prst="round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OTP</a:t>
            </a:r>
          </a:p>
        </p:txBody>
      </p:sp>
      <p:sp>
        <p:nvSpPr>
          <p:cNvPr id="24" name="Rectangle: Rounded Corners 23">
            <a:extLst>
              <a:ext uri="{FF2B5EF4-FFF2-40B4-BE49-F238E27FC236}">
                <a16:creationId xmlns:a16="http://schemas.microsoft.com/office/drawing/2014/main" id="{CF5E9D79-3584-4011-BEB9-F878552E950E}"/>
              </a:ext>
            </a:extLst>
          </p:cNvPr>
          <p:cNvSpPr/>
          <p:nvPr/>
        </p:nvSpPr>
        <p:spPr>
          <a:xfrm>
            <a:off x="8171071" y="1272199"/>
            <a:ext cx="2725527" cy="24038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b"/>
          <a:lstStyle/>
          <a:p>
            <a:pPr algn="ctr"/>
            <a:endParaRPr lang="en-US" dirty="0"/>
          </a:p>
          <a:p>
            <a:pPr algn="ctr"/>
            <a:r>
              <a:rPr lang="en-US" b="1" dirty="0"/>
              <a:t>RESULTS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5" name="Rectangle: Rounded Corners 24">
            <a:extLst>
              <a:ext uri="{FF2B5EF4-FFF2-40B4-BE49-F238E27FC236}">
                <a16:creationId xmlns:a16="http://schemas.microsoft.com/office/drawing/2014/main" id="{DD738FAB-F101-426E-BE24-A4C1367E656A}"/>
              </a:ext>
            </a:extLst>
          </p:cNvPr>
          <p:cNvSpPr/>
          <p:nvPr/>
        </p:nvSpPr>
        <p:spPr>
          <a:xfrm>
            <a:off x="8732352" y="1922533"/>
            <a:ext cx="1675521" cy="1399787"/>
          </a:xfrm>
          <a:prstGeom prst="round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a:p>
            <a:pPr algn="ctr"/>
            <a:r>
              <a:rPr lang="en-US" dirty="0"/>
              <a:t>Test Execution</a:t>
            </a:r>
          </a:p>
          <a:p>
            <a:pPr algn="ctr"/>
            <a:r>
              <a:rPr lang="en-US" dirty="0"/>
              <a:t>Log Files</a:t>
            </a:r>
          </a:p>
          <a:p>
            <a:pPr algn="ctr"/>
            <a:r>
              <a:rPr lang="en-US" dirty="0"/>
              <a:t>Screenshots</a:t>
            </a:r>
          </a:p>
          <a:p>
            <a:pPr algn="ctr"/>
            <a:endParaRPr lang="en-US" dirty="0"/>
          </a:p>
        </p:txBody>
      </p:sp>
      <p:sp>
        <p:nvSpPr>
          <p:cNvPr id="30" name="Cylinder 29">
            <a:extLst>
              <a:ext uri="{FF2B5EF4-FFF2-40B4-BE49-F238E27FC236}">
                <a16:creationId xmlns:a16="http://schemas.microsoft.com/office/drawing/2014/main" id="{625A70A9-9CF0-4940-9392-FA2B9847DF68}"/>
              </a:ext>
            </a:extLst>
          </p:cNvPr>
          <p:cNvSpPr/>
          <p:nvPr/>
        </p:nvSpPr>
        <p:spPr>
          <a:xfrm>
            <a:off x="3722971" y="4288268"/>
            <a:ext cx="1074656" cy="1222442"/>
          </a:xfrm>
          <a:prstGeom prst="can">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MYSQL</a:t>
            </a:r>
          </a:p>
        </p:txBody>
      </p:sp>
      <p:sp>
        <p:nvSpPr>
          <p:cNvPr id="3" name="Arrow: Right 2">
            <a:extLst>
              <a:ext uri="{FF2B5EF4-FFF2-40B4-BE49-F238E27FC236}">
                <a16:creationId xmlns:a16="http://schemas.microsoft.com/office/drawing/2014/main" id="{745A20EB-15A4-4ABC-AA4F-58CAD9AC886A}"/>
              </a:ext>
            </a:extLst>
          </p:cNvPr>
          <p:cNvSpPr/>
          <p:nvPr/>
        </p:nvSpPr>
        <p:spPr>
          <a:xfrm>
            <a:off x="2359209" y="2280317"/>
            <a:ext cx="741417" cy="1801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40C3EC4-B189-43C4-BB2D-7E21DB286111}"/>
              </a:ext>
            </a:extLst>
          </p:cNvPr>
          <p:cNvSpPr/>
          <p:nvPr/>
        </p:nvSpPr>
        <p:spPr>
          <a:xfrm rot="10800000">
            <a:off x="2369666" y="3052237"/>
            <a:ext cx="741417" cy="1801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3AEF5628-EEB7-4914-9FB5-8B3549213701}"/>
              </a:ext>
            </a:extLst>
          </p:cNvPr>
          <p:cNvSpPr/>
          <p:nvPr/>
        </p:nvSpPr>
        <p:spPr>
          <a:xfrm>
            <a:off x="4140775" y="3459710"/>
            <a:ext cx="210481" cy="872708"/>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4AC12D7-9D4D-4C14-BDE7-5BA5BDE4ADC3}"/>
              </a:ext>
            </a:extLst>
          </p:cNvPr>
          <p:cNvSpPr txBox="1"/>
          <p:nvPr/>
        </p:nvSpPr>
        <p:spPr>
          <a:xfrm>
            <a:off x="3502216" y="1696927"/>
            <a:ext cx="1447832" cy="369332"/>
          </a:xfrm>
          <a:prstGeom prst="rect">
            <a:avLst/>
          </a:prstGeom>
          <a:noFill/>
        </p:spPr>
        <p:txBody>
          <a:bodyPr wrap="none" rtlCol="0">
            <a:spAutoFit/>
          </a:bodyPr>
          <a:lstStyle/>
          <a:p>
            <a:pPr algn="ctr"/>
            <a:r>
              <a:rPr lang="en-US" b="1" dirty="0"/>
              <a:t>SELENIUM</a:t>
            </a:r>
            <a:endParaRPr lang="en-US" dirty="0"/>
          </a:p>
        </p:txBody>
      </p:sp>
      <p:sp>
        <p:nvSpPr>
          <p:cNvPr id="32" name="Rectangle: Rounded Corners 31">
            <a:extLst>
              <a:ext uri="{FF2B5EF4-FFF2-40B4-BE49-F238E27FC236}">
                <a16:creationId xmlns:a16="http://schemas.microsoft.com/office/drawing/2014/main" id="{295B4FBE-9464-4252-89C1-D0FA635AFEE9}"/>
              </a:ext>
            </a:extLst>
          </p:cNvPr>
          <p:cNvSpPr/>
          <p:nvPr/>
        </p:nvSpPr>
        <p:spPr>
          <a:xfrm>
            <a:off x="5756058" y="4335165"/>
            <a:ext cx="1687413" cy="1540774"/>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a:p>
            <a:pPr algn="ctr"/>
            <a:endParaRPr lang="en-US" b="1" dirty="0"/>
          </a:p>
          <a:p>
            <a:pPr algn="ctr"/>
            <a:r>
              <a:rPr lang="en-US" sz="1600" b="1" dirty="0"/>
              <a:t>CODE REPOSITORY</a:t>
            </a:r>
          </a:p>
          <a:p>
            <a:pPr algn="ctr"/>
            <a:endParaRPr lang="en-US" b="1" dirty="0"/>
          </a:p>
          <a:p>
            <a:pPr algn="ctr"/>
            <a:endParaRPr lang="en-US" dirty="0"/>
          </a:p>
          <a:p>
            <a:pPr algn="ctr"/>
            <a:endParaRPr lang="en-US" dirty="0"/>
          </a:p>
          <a:p>
            <a:pPr algn="ctr"/>
            <a:endParaRPr lang="en-US" dirty="0"/>
          </a:p>
          <a:p>
            <a:pPr algn="ctr"/>
            <a:endParaRPr lang="en-US" dirty="0"/>
          </a:p>
        </p:txBody>
      </p:sp>
      <p:sp>
        <p:nvSpPr>
          <p:cNvPr id="33" name="Rectangle: Rounded Corners 32">
            <a:extLst>
              <a:ext uri="{FF2B5EF4-FFF2-40B4-BE49-F238E27FC236}">
                <a16:creationId xmlns:a16="http://schemas.microsoft.com/office/drawing/2014/main" id="{F4CC9226-7848-469C-A5F4-1AD5E991E3C1}"/>
              </a:ext>
            </a:extLst>
          </p:cNvPr>
          <p:cNvSpPr/>
          <p:nvPr/>
        </p:nvSpPr>
        <p:spPr>
          <a:xfrm>
            <a:off x="6021978" y="4922371"/>
            <a:ext cx="1155573" cy="858516"/>
          </a:xfrm>
          <a:prstGeom prst="roundRect">
            <a:avLst/>
          </a:prstGeom>
          <a:solidFill>
            <a:schemeClr val="dk1">
              <a:alpha val="50000"/>
            </a:schemeClr>
          </a:solidFill>
          <a:ln>
            <a:solidFill>
              <a:schemeClr val="tx1"/>
            </a:solidFill>
            <a:prstDash val="solid"/>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GITHUB</a:t>
            </a:r>
          </a:p>
        </p:txBody>
      </p:sp>
      <p:sp>
        <p:nvSpPr>
          <p:cNvPr id="35" name="Rectangle: Rounded Corners 34">
            <a:extLst>
              <a:ext uri="{FF2B5EF4-FFF2-40B4-BE49-F238E27FC236}">
                <a16:creationId xmlns:a16="http://schemas.microsoft.com/office/drawing/2014/main" id="{13E5AAEF-2D2C-4536-A768-3CB81ED8F318}"/>
              </a:ext>
            </a:extLst>
          </p:cNvPr>
          <p:cNvSpPr/>
          <p:nvPr/>
        </p:nvSpPr>
        <p:spPr>
          <a:xfrm>
            <a:off x="8189511" y="4265322"/>
            <a:ext cx="2737544" cy="1641512"/>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CIT- JENKINS</a:t>
            </a:r>
          </a:p>
          <a:p>
            <a:pPr algn="ctr"/>
            <a:endParaRPr lang="en-US" dirty="0"/>
          </a:p>
          <a:p>
            <a:pPr algn="ctr"/>
            <a:endParaRPr lang="en-US" dirty="0"/>
          </a:p>
          <a:p>
            <a:pPr algn="ctr"/>
            <a:endParaRPr lang="en-US" dirty="0"/>
          </a:p>
          <a:p>
            <a:pPr algn="ctr"/>
            <a:endParaRPr lang="en-US" dirty="0"/>
          </a:p>
        </p:txBody>
      </p:sp>
      <p:sp>
        <p:nvSpPr>
          <p:cNvPr id="36" name="Rectangle: Rounded Corners 35">
            <a:extLst>
              <a:ext uri="{FF2B5EF4-FFF2-40B4-BE49-F238E27FC236}">
                <a16:creationId xmlns:a16="http://schemas.microsoft.com/office/drawing/2014/main" id="{F9B1C9E8-D9F0-4040-B1EF-CE471FFE2355}"/>
              </a:ext>
            </a:extLst>
          </p:cNvPr>
          <p:cNvSpPr/>
          <p:nvPr/>
        </p:nvSpPr>
        <p:spPr>
          <a:xfrm>
            <a:off x="8429689" y="4717737"/>
            <a:ext cx="2205873" cy="984333"/>
          </a:xfrm>
          <a:prstGeom prst="roundRect">
            <a:avLst/>
          </a:prstGeom>
          <a:solidFill>
            <a:schemeClr val="dk1">
              <a:alpha val="50000"/>
            </a:schemeClr>
          </a:solidFill>
          <a:ln>
            <a:solidFill>
              <a:schemeClr val="tx1"/>
            </a:solidFill>
            <a:prstDash val="solid"/>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One at a time</a:t>
            </a:r>
          </a:p>
          <a:p>
            <a:pPr algn="ctr"/>
            <a:r>
              <a:rPr lang="en-US" dirty="0"/>
              <a:t>Parallel</a:t>
            </a:r>
          </a:p>
          <a:p>
            <a:pPr algn="ctr"/>
            <a:r>
              <a:rPr lang="en-US" dirty="0"/>
              <a:t>Scheduled</a:t>
            </a:r>
          </a:p>
        </p:txBody>
      </p:sp>
      <p:sp>
        <p:nvSpPr>
          <p:cNvPr id="27" name="Arrow: Right 26">
            <a:extLst>
              <a:ext uri="{FF2B5EF4-FFF2-40B4-BE49-F238E27FC236}">
                <a16:creationId xmlns:a16="http://schemas.microsoft.com/office/drawing/2014/main" id="{3668280B-5D17-48BB-AF76-8EC7D10B8A17}"/>
              </a:ext>
            </a:extLst>
          </p:cNvPr>
          <p:cNvSpPr/>
          <p:nvPr/>
        </p:nvSpPr>
        <p:spPr>
          <a:xfrm>
            <a:off x="7453984" y="5058720"/>
            <a:ext cx="724955" cy="169396"/>
          </a:xfrm>
          <a:prstGeom prst="rightArrow">
            <a:avLst/>
          </a:prstGeom>
          <a:solidFill>
            <a:schemeClr val="bg1">
              <a:lumMod val="6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27A4CF-2CD4-4051-8134-3AF1392B329F}"/>
              </a:ext>
            </a:extLst>
          </p:cNvPr>
          <p:cNvSpPr/>
          <p:nvPr/>
        </p:nvSpPr>
        <p:spPr>
          <a:xfrm>
            <a:off x="5440631" y="4162425"/>
            <a:ext cx="5846494" cy="187642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684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lstStyle/>
          <a:p>
            <a:r>
              <a:rPr lang="en-US" dirty="0"/>
              <a:t>Our Approach</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plan is to divide the overall automation of web portal through selenium in several phases. This agile approach will enable the best quality of automation scripts. The scripts can be run by end of each phase to test the  covered functionalities. We shall divide the automation project in 7 phases as listed below –</a:t>
            </a:r>
          </a:p>
          <a:p>
            <a:r>
              <a:rPr lang="en-US" dirty="0"/>
              <a:t>Phase 1: Automation Framework Design</a:t>
            </a:r>
            <a:endParaRPr lang="en-US" dirty="0">
              <a:solidFill>
                <a:srgbClr val="00B050"/>
              </a:solidFill>
            </a:endParaRPr>
          </a:p>
          <a:p>
            <a:r>
              <a:rPr lang="en-US" dirty="0"/>
              <a:t>Phase 2: Develop scripts for most frequently used screens</a:t>
            </a:r>
          </a:p>
          <a:p>
            <a:r>
              <a:rPr lang="en-US" dirty="0"/>
              <a:t>Phase 3: Develop scripts for remaining screens of the portal </a:t>
            </a:r>
          </a:p>
          <a:p>
            <a:r>
              <a:rPr lang="en-US" dirty="0"/>
              <a:t>Phase 4: AMC</a:t>
            </a:r>
          </a:p>
          <a:p>
            <a:r>
              <a:rPr lang="en-US" dirty="0"/>
              <a:t>Phase 5: Develop Smoke Testing Suite</a:t>
            </a:r>
            <a:endParaRPr lang="en-US" dirty="0">
              <a:solidFill>
                <a:srgbClr val="FF0000"/>
              </a:solidFill>
            </a:endParaRPr>
          </a:p>
          <a:p>
            <a:r>
              <a:rPr lang="en-US" dirty="0"/>
              <a:t>Phase 6: Automate PRO</a:t>
            </a:r>
          </a:p>
          <a:p>
            <a:r>
              <a:rPr lang="en-US" dirty="0"/>
              <a:t>Phase 7: Complete Integration and End to End Testing</a:t>
            </a:r>
            <a:endParaRPr lang="en-US" dirty="0">
              <a:solidFill>
                <a:srgbClr val="FF0000"/>
              </a:solidFill>
              <a:sym typeface="Wingdings" panose="05000000000000000000" pitchFamily="2" charset="2"/>
            </a:endParaRPr>
          </a:p>
        </p:txBody>
      </p:sp>
      <p:sp>
        <p:nvSpPr>
          <p:cNvPr id="6" name="TextBox 5">
            <a:extLst>
              <a:ext uri="{FF2B5EF4-FFF2-40B4-BE49-F238E27FC236}">
                <a16:creationId xmlns:a16="http://schemas.microsoft.com/office/drawing/2014/main" id="{017C7552-D28E-4700-A9A0-454AC5EB3933}"/>
              </a:ext>
            </a:extLst>
          </p:cNvPr>
          <p:cNvSpPr txBox="1"/>
          <p:nvPr/>
        </p:nvSpPr>
        <p:spPr>
          <a:xfrm>
            <a:off x="6508805" y="3605817"/>
            <a:ext cx="3577701" cy="353943"/>
          </a:xfrm>
          <a:prstGeom prst="rect">
            <a:avLst/>
          </a:prstGeom>
          <a:noFill/>
        </p:spPr>
        <p:txBody>
          <a:bodyPr wrap="square" rtlCol="0">
            <a:spAutoFit/>
          </a:bodyPr>
          <a:lstStyle/>
          <a:p>
            <a:pPr marL="285750" indent="-285750">
              <a:buFont typeface="Wingdings" panose="05000000000000000000" pitchFamily="2" charset="2"/>
              <a:buChar char="à"/>
            </a:pPr>
            <a:r>
              <a:rPr lang="en-US" sz="1700" dirty="0">
                <a:solidFill>
                  <a:srgbClr val="006600"/>
                </a:solidFill>
              </a:rPr>
              <a:t>Done few things remaining</a:t>
            </a:r>
          </a:p>
        </p:txBody>
      </p:sp>
      <p:sp>
        <p:nvSpPr>
          <p:cNvPr id="7" name="TextBox 6">
            <a:extLst>
              <a:ext uri="{FF2B5EF4-FFF2-40B4-BE49-F238E27FC236}">
                <a16:creationId xmlns:a16="http://schemas.microsoft.com/office/drawing/2014/main" id="{D32810A9-F409-4599-91FD-CCCC48BF3B5A}"/>
              </a:ext>
            </a:extLst>
          </p:cNvPr>
          <p:cNvSpPr txBox="1"/>
          <p:nvPr/>
        </p:nvSpPr>
        <p:spPr>
          <a:xfrm>
            <a:off x="6823231" y="3942759"/>
            <a:ext cx="1575049" cy="353943"/>
          </a:xfrm>
          <a:prstGeom prst="rect">
            <a:avLst/>
          </a:prstGeom>
          <a:noFill/>
        </p:spPr>
        <p:txBody>
          <a:bodyPr wrap="square" rtlCol="0">
            <a:spAutoFit/>
          </a:bodyPr>
          <a:lstStyle/>
          <a:p>
            <a:pPr marL="285750" indent="-285750">
              <a:buFont typeface="Wingdings" panose="05000000000000000000" pitchFamily="2" charset="2"/>
              <a:buChar char="à"/>
            </a:pPr>
            <a:r>
              <a:rPr lang="en-US" sz="1700" dirty="0">
                <a:solidFill>
                  <a:srgbClr val="006600"/>
                </a:solidFill>
              </a:rPr>
              <a:t>In Progress</a:t>
            </a:r>
          </a:p>
        </p:txBody>
      </p:sp>
      <p:sp>
        <p:nvSpPr>
          <p:cNvPr id="8" name="TextBox 7">
            <a:extLst>
              <a:ext uri="{FF2B5EF4-FFF2-40B4-BE49-F238E27FC236}">
                <a16:creationId xmlns:a16="http://schemas.microsoft.com/office/drawing/2014/main" id="{DA449246-D42D-4890-84EC-D2D793CAB6CE}"/>
              </a:ext>
            </a:extLst>
          </p:cNvPr>
          <p:cNvSpPr txBox="1"/>
          <p:nvPr/>
        </p:nvSpPr>
        <p:spPr>
          <a:xfrm>
            <a:off x="3096077" y="4272711"/>
            <a:ext cx="1575049" cy="353943"/>
          </a:xfrm>
          <a:prstGeom prst="rect">
            <a:avLst/>
          </a:prstGeom>
          <a:noFill/>
        </p:spPr>
        <p:txBody>
          <a:bodyPr wrap="square" rtlCol="0">
            <a:spAutoFit/>
          </a:bodyPr>
          <a:lstStyle/>
          <a:p>
            <a:pPr marL="285750" indent="-285750">
              <a:buFont typeface="Wingdings" panose="05000000000000000000" pitchFamily="2" charset="2"/>
              <a:buChar char="à"/>
            </a:pPr>
            <a:r>
              <a:rPr lang="en-US" sz="1700" dirty="0">
                <a:solidFill>
                  <a:srgbClr val="C00000"/>
                </a:solidFill>
              </a:rPr>
              <a:t>Not Started</a:t>
            </a:r>
          </a:p>
        </p:txBody>
      </p:sp>
      <p:sp>
        <p:nvSpPr>
          <p:cNvPr id="9" name="TextBox 8">
            <a:extLst>
              <a:ext uri="{FF2B5EF4-FFF2-40B4-BE49-F238E27FC236}">
                <a16:creationId xmlns:a16="http://schemas.microsoft.com/office/drawing/2014/main" id="{69DCE942-DE0F-490A-B056-B153367E4429}"/>
              </a:ext>
            </a:extLst>
          </p:cNvPr>
          <p:cNvSpPr txBox="1"/>
          <p:nvPr/>
        </p:nvSpPr>
        <p:spPr>
          <a:xfrm>
            <a:off x="4784316" y="4608428"/>
            <a:ext cx="1575049" cy="353943"/>
          </a:xfrm>
          <a:prstGeom prst="rect">
            <a:avLst/>
          </a:prstGeom>
          <a:noFill/>
        </p:spPr>
        <p:txBody>
          <a:bodyPr wrap="square" rtlCol="0">
            <a:spAutoFit/>
          </a:bodyPr>
          <a:lstStyle/>
          <a:p>
            <a:pPr marL="285750" indent="-285750">
              <a:buFont typeface="Wingdings" panose="05000000000000000000" pitchFamily="2" charset="2"/>
              <a:buChar char="à"/>
            </a:pPr>
            <a:r>
              <a:rPr lang="en-US" sz="1700" dirty="0">
                <a:solidFill>
                  <a:srgbClr val="FF0000"/>
                </a:solidFill>
              </a:rPr>
              <a:t>Not Started</a:t>
            </a:r>
          </a:p>
        </p:txBody>
      </p:sp>
      <p:sp>
        <p:nvSpPr>
          <p:cNvPr id="10" name="TextBox 9">
            <a:extLst>
              <a:ext uri="{FF2B5EF4-FFF2-40B4-BE49-F238E27FC236}">
                <a16:creationId xmlns:a16="http://schemas.microsoft.com/office/drawing/2014/main" id="{18637BD0-40F4-4636-8F67-DB9289790FE6}"/>
              </a:ext>
            </a:extLst>
          </p:cNvPr>
          <p:cNvSpPr txBox="1"/>
          <p:nvPr/>
        </p:nvSpPr>
        <p:spPr>
          <a:xfrm>
            <a:off x="3718256" y="4959253"/>
            <a:ext cx="1575049" cy="353943"/>
          </a:xfrm>
          <a:prstGeom prst="rect">
            <a:avLst/>
          </a:prstGeom>
          <a:noFill/>
        </p:spPr>
        <p:txBody>
          <a:bodyPr wrap="square" rtlCol="0">
            <a:spAutoFit/>
          </a:bodyPr>
          <a:lstStyle/>
          <a:p>
            <a:pPr marL="285750" indent="-285750">
              <a:buFont typeface="Wingdings" panose="05000000000000000000" pitchFamily="2" charset="2"/>
              <a:buChar char="à"/>
            </a:pPr>
            <a:r>
              <a:rPr lang="en-US" sz="1700" dirty="0">
                <a:solidFill>
                  <a:srgbClr val="C00000"/>
                </a:solidFill>
              </a:rPr>
              <a:t>Not Started</a:t>
            </a:r>
          </a:p>
        </p:txBody>
      </p:sp>
      <p:sp>
        <p:nvSpPr>
          <p:cNvPr id="11" name="TextBox 10">
            <a:extLst>
              <a:ext uri="{FF2B5EF4-FFF2-40B4-BE49-F238E27FC236}">
                <a16:creationId xmlns:a16="http://schemas.microsoft.com/office/drawing/2014/main" id="{B6415535-62D0-48FC-AF14-E83403DE43BE}"/>
              </a:ext>
            </a:extLst>
          </p:cNvPr>
          <p:cNvSpPr txBox="1"/>
          <p:nvPr/>
        </p:nvSpPr>
        <p:spPr>
          <a:xfrm>
            <a:off x="6263197" y="5279874"/>
            <a:ext cx="1575049" cy="353943"/>
          </a:xfrm>
          <a:prstGeom prst="rect">
            <a:avLst/>
          </a:prstGeom>
          <a:noFill/>
        </p:spPr>
        <p:txBody>
          <a:bodyPr wrap="square" rtlCol="0">
            <a:spAutoFit/>
          </a:bodyPr>
          <a:lstStyle/>
          <a:p>
            <a:pPr marL="285750" indent="-285750">
              <a:buFont typeface="Wingdings" panose="05000000000000000000" pitchFamily="2" charset="2"/>
              <a:buChar char="à"/>
            </a:pPr>
            <a:r>
              <a:rPr lang="en-US" sz="1700" dirty="0">
                <a:solidFill>
                  <a:srgbClr val="FF0000"/>
                </a:solidFill>
              </a:rPr>
              <a:t>Not Started</a:t>
            </a:r>
          </a:p>
        </p:txBody>
      </p:sp>
      <p:sp>
        <p:nvSpPr>
          <p:cNvPr id="12" name="TextBox 11">
            <a:extLst>
              <a:ext uri="{FF2B5EF4-FFF2-40B4-BE49-F238E27FC236}">
                <a16:creationId xmlns:a16="http://schemas.microsoft.com/office/drawing/2014/main" id="{0E1DDE63-00E6-4431-A8A2-80C35FAE0BFF}"/>
              </a:ext>
            </a:extLst>
          </p:cNvPr>
          <p:cNvSpPr txBox="1"/>
          <p:nvPr/>
        </p:nvSpPr>
        <p:spPr>
          <a:xfrm>
            <a:off x="5077334" y="3288314"/>
            <a:ext cx="3577701" cy="353943"/>
          </a:xfrm>
          <a:prstGeom prst="rect">
            <a:avLst/>
          </a:prstGeom>
          <a:noFill/>
        </p:spPr>
        <p:txBody>
          <a:bodyPr wrap="square" rtlCol="0">
            <a:spAutoFit/>
          </a:bodyPr>
          <a:lstStyle/>
          <a:p>
            <a:pPr marL="285750" indent="-285750">
              <a:buFont typeface="Wingdings" panose="05000000000000000000" pitchFamily="2" charset="2"/>
              <a:buChar char="à"/>
            </a:pPr>
            <a:r>
              <a:rPr lang="en-US" sz="1700" dirty="0">
                <a:solidFill>
                  <a:srgbClr val="006600"/>
                </a:solidFill>
              </a:rPr>
              <a:t>Done few things remaining</a:t>
            </a:r>
          </a:p>
        </p:txBody>
      </p:sp>
    </p:spTree>
    <p:extLst>
      <p:ext uri="{BB962C8B-B14F-4D97-AF65-F5344CB8AC3E}">
        <p14:creationId xmlns:p14="http://schemas.microsoft.com/office/powerpoint/2010/main" val="2898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Automation Framework Design</a:t>
            </a:r>
          </a:p>
        </p:txBody>
      </p:sp>
      <p:sp>
        <p:nvSpPr>
          <p:cNvPr id="3" name="Content Placeholder 2"/>
          <p:cNvSpPr>
            <a:spLocks noGrp="1"/>
          </p:cNvSpPr>
          <p:nvPr>
            <p:ph idx="1"/>
          </p:nvPr>
        </p:nvSpPr>
        <p:spPr>
          <a:xfrm>
            <a:off x="1295401" y="2556931"/>
            <a:ext cx="9601196" cy="3524691"/>
          </a:xfrm>
        </p:spPr>
        <p:txBody>
          <a:bodyPr>
            <a:normAutofit fontScale="70000" lnSpcReduction="20000"/>
          </a:bodyPr>
          <a:lstStyle/>
          <a:p>
            <a:pPr marL="0" indent="0">
              <a:buNone/>
            </a:pPr>
            <a:r>
              <a:rPr lang="en-US" dirty="0"/>
              <a:t>This will involve following activities-</a:t>
            </a:r>
          </a:p>
          <a:p>
            <a:r>
              <a:rPr lang="en-US" dirty="0"/>
              <a:t>Basic framework for designing the test script for member pages</a:t>
            </a:r>
          </a:p>
          <a:p>
            <a:r>
              <a:rPr lang="en-US" dirty="0"/>
              <a:t>Creating the controller</a:t>
            </a:r>
          </a:p>
          <a:p>
            <a:r>
              <a:rPr lang="en-US" dirty="0"/>
              <a:t>Creating the test data file</a:t>
            </a:r>
          </a:p>
          <a:p>
            <a:r>
              <a:rPr lang="en-US" dirty="0"/>
              <a:t>Creating the initializer</a:t>
            </a:r>
          </a:p>
          <a:p>
            <a:r>
              <a:rPr lang="en-US" dirty="0"/>
              <a:t>Creating logger to trace errors if any</a:t>
            </a:r>
          </a:p>
          <a:p>
            <a:r>
              <a:rPr lang="en-US" dirty="0"/>
              <a:t>Automated email notification</a:t>
            </a:r>
          </a:p>
          <a:p>
            <a:r>
              <a:rPr lang="en-US" dirty="0"/>
              <a:t>Test results/reports – Database + HTML Report</a:t>
            </a:r>
            <a:endParaRPr lang="en-US" dirty="0">
              <a:sym typeface="Wingdings" panose="05000000000000000000" pitchFamily="2" charset="2"/>
            </a:endParaRPr>
          </a:p>
          <a:p>
            <a:r>
              <a:rPr lang="en-US" dirty="0"/>
              <a:t>Scheduled Test Run</a:t>
            </a:r>
          </a:p>
          <a:p>
            <a:r>
              <a:rPr lang="en-US" dirty="0"/>
              <a:t>Parallel Execution</a:t>
            </a:r>
          </a:p>
        </p:txBody>
      </p:sp>
      <p:sp>
        <p:nvSpPr>
          <p:cNvPr id="4" name="TextBox 3">
            <a:extLst>
              <a:ext uri="{FF2B5EF4-FFF2-40B4-BE49-F238E27FC236}">
                <a16:creationId xmlns:a16="http://schemas.microsoft.com/office/drawing/2014/main" id="{D6D090F6-01D9-4875-963F-B19B24325E17}"/>
              </a:ext>
            </a:extLst>
          </p:cNvPr>
          <p:cNvSpPr txBox="1"/>
          <p:nvPr/>
        </p:nvSpPr>
        <p:spPr>
          <a:xfrm>
            <a:off x="6951213" y="2823100"/>
            <a:ext cx="1207365" cy="400110"/>
          </a:xfrm>
          <a:prstGeom prst="rect">
            <a:avLst/>
          </a:prstGeom>
          <a:noFill/>
        </p:spPr>
        <p:txBody>
          <a:bodyPr wrap="square" rtlCol="0">
            <a:spAutoFit/>
          </a:bodyPr>
          <a:lstStyle/>
          <a:p>
            <a:r>
              <a:rPr lang="en-US" dirty="0">
                <a:solidFill>
                  <a:srgbClr val="006600"/>
                </a:solidFill>
                <a:sym typeface="Wingdings" panose="05000000000000000000" pitchFamily="2" charset="2"/>
              </a:rPr>
              <a:t> </a:t>
            </a:r>
            <a:r>
              <a:rPr lang="en-US" sz="2000" dirty="0">
                <a:solidFill>
                  <a:srgbClr val="006600"/>
                </a:solidFill>
                <a:sym typeface="Wingdings" panose="05000000000000000000" pitchFamily="2" charset="2"/>
              </a:rPr>
              <a:t>Done</a:t>
            </a:r>
            <a:endParaRPr lang="en-US" sz="2000" dirty="0">
              <a:solidFill>
                <a:srgbClr val="006600"/>
              </a:solidFill>
            </a:endParaRPr>
          </a:p>
        </p:txBody>
      </p:sp>
      <p:sp>
        <p:nvSpPr>
          <p:cNvPr id="5" name="TextBox 4">
            <a:extLst>
              <a:ext uri="{FF2B5EF4-FFF2-40B4-BE49-F238E27FC236}">
                <a16:creationId xmlns:a16="http://schemas.microsoft.com/office/drawing/2014/main" id="{2D4D30F2-522F-440F-BB2A-0CACF781C387}"/>
              </a:ext>
            </a:extLst>
          </p:cNvPr>
          <p:cNvSpPr txBox="1"/>
          <p:nvPr/>
        </p:nvSpPr>
        <p:spPr>
          <a:xfrm>
            <a:off x="3532567" y="3158344"/>
            <a:ext cx="1207365" cy="400110"/>
          </a:xfrm>
          <a:prstGeom prst="rect">
            <a:avLst/>
          </a:prstGeom>
          <a:noFill/>
        </p:spPr>
        <p:txBody>
          <a:bodyPr wrap="square" rtlCol="0">
            <a:spAutoFit/>
          </a:bodyPr>
          <a:lstStyle/>
          <a:p>
            <a:r>
              <a:rPr lang="en-US" dirty="0">
                <a:solidFill>
                  <a:srgbClr val="006600"/>
                </a:solidFill>
                <a:sym typeface="Wingdings" panose="05000000000000000000" pitchFamily="2" charset="2"/>
              </a:rPr>
              <a:t> </a:t>
            </a:r>
            <a:r>
              <a:rPr lang="en-US" sz="2000" dirty="0">
                <a:solidFill>
                  <a:srgbClr val="006600"/>
                </a:solidFill>
                <a:sym typeface="Wingdings" panose="05000000000000000000" pitchFamily="2" charset="2"/>
              </a:rPr>
              <a:t>Done</a:t>
            </a:r>
            <a:endParaRPr lang="en-US" sz="2000" dirty="0">
              <a:solidFill>
                <a:srgbClr val="006600"/>
              </a:solidFill>
            </a:endParaRPr>
          </a:p>
        </p:txBody>
      </p:sp>
      <p:sp>
        <p:nvSpPr>
          <p:cNvPr id="6" name="TextBox 5">
            <a:extLst>
              <a:ext uri="{FF2B5EF4-FFF2-40B4-BE49-F238E27FC236}">
                <a16:creationId xmlns:a16="http://schemas.microsoft.com/office/drawing/2014/main" id="{F8FE34B8-B26F-414D-BB4F-8769623B3886}"/>
              </a:ext>
            </a:extLst>
          </p:cNvPr>
          <p:cNvSpPr txBox="1"/>
          <p:nvPr/>
        </p:nvSpPr>
        <p:spPr>
          <a:xfrm>
            <a:off x="3768567" y="3493589"/>
            <a:ext cx="1207365" cy="400110"/>
          </a:xfrm>
          <a:prstGeom prst="rect">
            <a:avLst/>
          </a:prstGeom>
          <a:noFill/>
        </p:spPr>
        <p:txBody>
          <a:bodyPr wrap="square" rtlCol="0">
            <a:spAutoFit/>
          </a:bodyPr>
          <a:lstStyle/>
          <a:p>
            <a:r>
              <a:rPr lang="en-US" dirty="0">
                <a:solidFill>
                  <a:srgbClr val="006600"/>
                </a:solidFill>
                <a:sym typeface="Wingdings" panose="05000000000000000000" pitchFamily="2" charset="2"/>
              </a:rPr>
              <a:t> </a:t>
            </a:r>
            <a:r>
              <a:rPr lang="en-US" sz="2000" dirty="0">
                <a:solidFill>
                  <a:srgbClr val="006600"/>
                </a:solidFill>
                <a:sym typeface="Wingdings" panose="05000000000000000000" pitchFamily="2" charset="2"/>
              </a:rPr>
              <a:t>Done</a:t>
            </a:r>
            <a:endParaRPr lang="en-US" sz="2000" dirty="0">
              <a:solidFill>
                <a:srgbClr val="006600"/>
              </a:solidFill>
            </a:endParaRPr>
          </a:p>
        </p:txBody>
      </p:sp>
      <p:sp>
        <p:nvSpPr>
          <p:cNvPr id="7" name="TextBox 6">
            <a:extLst>
              <a:ext uri="{FF2B5EF4-FFF2-40B4-BE49-F238E27FC236}">
                <a16:creationId xmlns:a16="http://schemas.microsoft.com/office/drawing/2014/main" id="{A5B869B0-4BED-474E-A448-CF7CC541C504}"/>
              </a:ext>
            </a:extLst>
          </p:cNvPr>
          <p:cNvSpPr txBox="1"/>
          <p:nvPr/>
        </p:nvSpPr>
        <p:spPr>
          <a:xfrm>
            <a:off x="3440094" y="3860331"/>
            <a:ext cx="1207365" cy="400110"/>
          </a:xfrm>
          <a:prstGeom prst="rect">
            <a:avLst/>
          </a:prstGeom>
          <a:noFill/>
        </p:spPr>
        <p:txBody>
          <a:bodyPr wrap="square" rtlCol="0">
            <a:spAutoFit/>
          </a:bodyPr>
          <a:lstStyle/>
          <a:p>
            <a:r>
              <a:rPr lang="en-US" dirty="0">
                <a:solidFill>
                  <a:srgbClr val="006600"/>
                </a:solidFill>
                <a:sym typeface="Wingdings" panose="05000000000000000000" pitchFamily="2" charset="2"/>
              </a:rPr>
              <a:t> </a:t>
            </a:r>
            <a:r>
              <a:rPr lang="en-US" sz="2000" dirty="0">
                <a:solidFill>
                  <a:srgbClr val="006600"/>
                </a:solidFill>
                <a:sym typeface="Wingdings" panose="05000000000000000000" pitchFamily="2" charset="2"/>
              </a:rPr>
              <a:t>Done</a:t>
            </a:r>
            <a:endParaRPr lang="en-US" sz="2000" dirty="0">
              <a:solidFill>
                <a:srgbClr val="006600"/>
              </a:solidFill>
            </a:endParaRPr>
          </a:p>
        </p:txBody>
      </p:sp>
      <p:sp>
        <p:nvSpPr>
          <p:cNvPr id="8" name="TextBox 7">
            <a:extLst>
              <a:ext uri="{FF2B5EF4-FFF2-40B4-BE49-F238E27FC236}">
                <a16:creationId xmlns:a16="http://schemas.microsoft.com/office/drawing/2014/main" id="{8D08074D-DCD4-48E4-AD8A-3688D45A27BC}"/>
              </a:ext>
            </a:extLst>
          </p:cNvPr>
          <p:cNvSpPr txBox="1"/>
          <p:nvPr/>
        </p:nvSpPr>
        <p:spPr>
          <a:xfrm>
            <a:off x="4739932" y="4178682"/>
            <a:ext cx="1207365" cy="400110"/>
          </a:xfrm>
          <a:prstGeom prst="rect">
            <a:avLst/>
          </a:prstGeom>
          <a:noFill/>
        </p:spPr>
        <p:txBody>
          <a:bodyPr wrap="square" rtlCol="0">
            <a:spAutoFit/>
          </a:bodyPr>
          <a:lstStyle/>
          <a:p>
            <a:r>
              <a:rPr lang="en-US" dirty="0">
                <a:solidFill>
                  <a:srgbClr val="006600"/>
                </a:solidFill>
                <a:sym typeface="Wingdings" panose="05000000000000000000" pitchFamily="2" charset="2"/>
              </a:rPr>
              <a:t> </a:t>
            </a:r>
            <a:r>
              <a:rPr lang="en-US" sz="2000" dirty="0">
                <a:solidFill>
                  <a:srgbClr val="006600"/>
                </a:solidFill>
                <a:sym typeface="Wingdings" panose="05000000000000000000" pitchFamily="2" charset="2"/>
              </a:rPr>
              <a:t>Done</a:t>
            </a:r>
            <a:endParaRPr lang="en-US" sz="2000" dirty="0">
              <a:solidFill>
                <a:srgbClr val="006600"/>
              </a:solidFill>
            </a:endParaRPr>
          </a:p>
        </p:txBody>
      </p:sp>
      <p:sp>
        <p:nvSpPr>
          <p:cNvPr id="9" name="TextBox 8">
            <a:extLst>
              <a:ext uri="{FF2B5EF4-FFF2-40B4-BE49-F238E27FC236}">
                <a16:creationId xmlns:a16="http://schemas.microsoft.com/office/drawing/2014/main" id="{D3E4A190-B9F2-491C-8B2E-19500B6392F8}"/>
              </a:ext>
            </a:extLst>
          </p:cNvPr>
          <p:cNvSpPr txBox="1"/>
          <p:nvPr/>
        </p:nvSpPr>
        <p:spPr>
          <a:xfrm>
            <a:off x="4076881" y="4512262"/>
            <a:ext cx="1798102" cy="400110"/>
          </a:xfrm>
          <a:prstGeom prst="rect">
            <a:avLst/>
          </a:prstGeom>
          <a:noFill/>
        </p:spPr>
        <p:txBody>
          <a:bodyPr wrap="square" rtlCol="0">
            <a:spAutoFit/>
          </a:bodyPr>
          <a:lstStyle/>
          <a:p>
            <a:r>
              <a:rPr lang="en-US" dirty="0">
                <a:solidFill>
                  <a:srgbClr val="C00000"/>
                </a:solidFill>
                <a:sym typeface="Wingdings" panose="05000000000000000000" pitchFamily="2" charset="2"/>
              </a:rPr>
              <a:t> </a:t>
            </a:r>
            <a:r>
              <a:rPr lang="en-US" sz="2000" dirty="0">
                <a:solidFill>
                  <a:srgbClr val="C00000"/>
                </a:solidFill>
                <a:sym typeface="Wingdings" panose="05000000000000000000" pitchFamily="2" charset="2"/>
              </a:rPr>
              <a:t>Not Started</a:t>
            </a:r>
            <a:endParaRPr lang="en-US" sz="2000" dirty="0">
              <a:solidFill>
                <a:srgbClr val="C00000"/>
              </a:solidFill>
            </a:endParaRPr>
          </a:p>
        </p:txBody>
      </p:sp>
      <p:sp>
        <p:nvSpPr>
          <p:cNvPr id="10" name="TextBox 9">
            <a:extLst>
              <a:ext uri="{FF2B5EF4-FFF2-40B4-BE49-F238E27FC236}">
                <a16:creationId xmlns:a16="http://schemas.microsoft.com/office/drawing/2014/main" id="{A44B37CE-072C-41F0-9C6B-73327E8BE7C8}"/>
              </a:ext>
            </a:extLst>
          </p:cNvPr>
          <p:cNvSpPr txBox="1"/>
          <p:nvPr/>
        </p:nvSpPr>
        <p:spPr>
          <a:xfrm>
            <a:off x="5756793" y="4830613"/>
            <a:ext cx="1798102" cy="400110"/>
          </a:xfrm>
          <a:prstGeom prst="rect">
            <a:avLst/>
          </a:prstGeom>
          <a:noFill/>
        </p:spPr>
        <p:txBody>
          <a:bodyPr wrap="square" rtlCol="0">
            <a:spAutoFit/>
          </a:bodyPr>
          <a:lstStyle/>
          <a:p>
            <a:r>
              <a:rPr lang="en-US" dirty="0">
                <a:solidFill>
                  <a:srgbClr val="006600"/>
                </a:solidFill>
                <a:sym typeface="Wingdings" panose="05000000000000000000" pitchFamily="2" charset="2"/>
              </a:rPr>
              <a:t> </a:t>
            </a:r>
            <a:r>
              <a:rPr lang="en-US" sz="2000" dirty="0">
                <a:solidFill>
                  <a:srgbClr val="006600"/>
                </a:solidFill>
                <a:sym typeface="Wingdings" panose="05000000000000000000" pitchFamily="2" charset="2"/>
              </a:rPr>
              <a:t>In Progress</a:t>
            </a:r>
            <a:endParaRPr lang="en-US" sz="2000" dirty="0">
              <a:solidFill>
                <a:srgbClr val="006600"/>
              </a:solidFill>
            </a:endParaRPr>
          </a:p>
        </p:txBody>
      </p:sp>
      <p:sp>
        <p:nvSpPr>
          <p:cNvPr id="11" name="TextBox 10">
            <a:extLst>
              <a:ext uri="{FF2B5EF4-FFF2-40B4-BE49-F238E27FC236}">
                <a16:creationId xmlns:a16="http://schemas.microsoft.com/office/drawing/2014/main" id="{F229A1E8-D250-4032-9A06-C3AA13A6C8FA}"/>
              </a:ext>
            </a:extLst>
          </p:cNvPr>
          <p:cNvSpPr txBox="1"/>
          <p:nvPr/>
        </p:nvSpPr>
        <p:spPr>
          <a:xfrm>
            <a:off x="3269856" y="5186213"/>
            <a:ext cx="1077350" cy="400110"/>
          </a:xfrm>
          <a:prstGeom prst="rect">
            <a:avLst/>
          </a:prstGeom>
          <a:noFill/>
        </p:spPr>
        <p:txBody>
          <a:bodyPr wrap="square" rtlCol="0">
            <a:spAutoFit/>
          </a:bodyPr>
          <a:lstStyle/>
          <a:p>
            <a:r>
              <a:rPr lang="en-US" dirty="0">
                <a:solidFill>
                  <a:srgbClr val="006600"/>
                </a:solidFill>
                <a:sym typeface="Wingdings" panose="05000000000000000000" pitchFamily="2" charset="2"/>
              </a:rPr>
              <a:t> </a:t>
            </a:r>
            <a:r>
              <a:rPr lang="en-US" sz="2000" dirty="0">
                <a:solidFill>
                  <a:srgbClr val="006600"/>
                </a:solidFill>
                <a:sym typeface="Wingdings" panose="05000000000000000000" pitchFamily="2" charset="2"/>
              </a:rPr>
              <a:t>Done</a:t>
            </a:r>
            <a:endParaRPr lang="en-US" sz="2000" dirty="0">
              <a:solidFill>
                <a:srgbClr val="006600"/>
              </a:solidFill>
            </a:endParaRPr>
          </a:p>
        </p:txBody>
      </p:sp>
      <p:sp>
        <p:nvSpPr>
          <p:cNvPr id="12" name="TextBox 11">
            <a:extLst>
              <a:ext uri="{FF2B5EF4-FFF2-40B4-BE49-F238E27FC236}">
                <a16:creationId xmlns:a16="http://schemas.microsoft.com/office/drawing/2014/main" id="{6F860666-587F-4CB1-BEC6-7E1F199FD08E}"/>
              </a:ext>
            </a:extLst>
          </p:cNvPr>
          <p:cNvSpPr txBox="1"/>
          <p:nvPr/>
        </p:nvSpPr>
        <p:spPr>
          <a:xfrm>
            <a:off x="3171884" y="5530935"/>
            <a:ext cx="1077350" cy="400110"/>
          </a:xfrm>
          <a:prstGeom prst="rect">
            <a:avLst/>
          </a:prstGeom>
          <a:noFill/>
        </p:spPr>
        <p:txBody>
          <a:bodyPr wrap="square" rtlCol="0">
            <a:spAutoFit/>
          </a:bodyPr>
          <a:lstStyle/>
          <a:p>
            <a:r>
              <a:rPr lang="en-US" dirty="0">
                <a:solidFill>
                  <a:srgbClr val="006600"/>
                </a:solidFill>
                <a:sym typeface="Wingdings" panose="05000000000000000000" pitchFamily="2" charset="2"/>
              </a:rPr>
              <a:t> </a:t>
            </a:r>
            <a:r>
              <a:rPr lang="en-US" sz="2000" dirty="0">
                <a:solidFill>
                  <a:srgbClr val="006600"/>
                </a:solidFill>
                <a:sym typeface="Wingdings" panose="05000000000000000000" pitchFamily="2" charset="2"/>
              </a:rPr>
              <a:t>Done</a:t>
            </a:r>
            <a:endParaRPr lang="en-US" sz="2000" dirty="0">
              <a:solidFill>
                <a:srgbClr val="006600"/>
              </a:solidFill>
            </a:endParaRPr>
          </a:p>
        </p:txBody>
      </p:sp>
    </p:spTree>
    <p:extLst>
      <p:ext uri="{BB962C8B-B14F-4D97-AF65-F5344CB8AC3E}">
        <p14:creationId xmlns:p14="http://schemas.microsoft.com/office/powerpoint/2010/main" val="362514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80">
                                          <p:stCondLst>
                                            <p:cond delay="0"/>
                                          </p:stCondLst>
                                        </p:cTn>
                                        <p:tgtEl>
                                          <p:spTgt spid="3">
                                            <p:txEl>
                                              <p:pRg st="8" end="8"/>
                                            </p:txEl>
                                          </p:spTgt>
                                        </p:tgtEl>
                                      </p:cBhvr>
                                    </p:animEffect>
                                    <p:anim calcmode="lin" valueType="num">
                                      <p:cBhvr>
                                        <p:cTn id="43"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8" end="8"/>
                                            </p:txEl>
                                          </p:spTgt>
                                        </p:tgtEl>
                                      </p:cBhvr>
                                      <p:to x="100000" y="60000"/>
                                    </p:animScale>
                                    <p:animScale>
                                      <p:cBhvr>
                                        <p:cTn id="49" dur="166" decel="50000">
                                          <p:stCondLst>
                                            <p:cond delay="676"/>
                                          </p:stCondLst>
                                        </p:cTn>
                                        <p:tgtEl>
                                          <p:spTgt spid="3">
                                            <p:txEl>
                                              <p:pRg st="8" end="8"/>
                                            </p:txEl>
                                          </p:spTgt>
                                        </p:tgtEl>
                                      </p:cBhvr>
                                      <p:to x="100000" y="100000"/>
                                    </p:animScale>
                                    <p:animScale>
                                      <p:cBhvr>
                                        <p:cTn id="50" dur="26">
                                          <p:stCondLst>
                                            <p:cond delay="1312"/>
                                          </p:stCondLst>
                                        </p:cTn>
                                        <p:tgtEl>
                                          <p:spTgt spid="3">
                                            <p:txEl>
                                              <p:pRg st="8" end="8"/>
                                            </p:txEl>
                                          </p:spTgt>
                                        </p:tgtEl>
                                      </p:cBhvr>
                                      <p:to x="100000" y="80000"/>
                                    </p:animScale>
                                    <p:animScale>
                                      <p:cBhvr>
                                        <p:cTn id="51" dur="166" decel="50000">
                                          <p:stCondLst>
                                            <p:cond delay="1338"/>
                                          </p:stCondLst>
                                        </p:cTn>
                                        <p:tgtEl>
                                          <p:spTgt spid="3">
                                            <p:txEl>
                                              <p:pRg st="8" end="8"/>
                                            </p:txEl>
                                          </p:spTgt>
                                        </p:tgtEl>
                                      </p:cBhvr>
                                      <p:to x="100000" y="100000"/>
                                    </p:animScale>
                                    <p:animScale>
                                      <p:cBhvr>
                                        <p:cTn id="52" dur="26">
                                          <p:stCondLst>
                                            <p:cond delay="1642"/>
                                          </p:stCondLst>
                                        </p:cTn>
                                        <p:tgtEl>
                                          <p:spTgt spid="3">
                                            <p:txEl>
                                              <p:pRg st="8" end="8"/>
                                            </p:txEl>
                                          </p:spTgt>
                                        </p:tgtEl>
                                      </p:cBhvr>
                                      <p:to x="100000" y="90000"/>
                                    </p:animScale>
                                    <p:animScale>
                                      <p:cBhvr>
                                        <p:cTn id="53" dur="166" decel="50000">
                                          <p:stCondLst>
                                            <p:cond delay="1668"/>
                                          </p:stCondLst>
                                        </p:cTn>
                                        <p:tgtEl>
                                          <p:spTgt spid="3">
                                            <p:txEl>
                                              <p:pRg st="8" end="8"/>
                                            </p:txEl>
                                          </p:spTgt>
                                        </p:tgtEl>
                                      </p:cBhvr>
                                      <p:to x="100000" y="100000"/>
                                    </p:animScale>
                                    <p:animScale>
                                      <p:cBhvr>
                                        <p:cTn id="54" dur="26">
                                          <p:stCondLst>
                                            <p:cond delay="1808"/>
                                          </p:stCondLst>
                                        </p:cTn>
                                        <p:tgtEl>
                                          <p:spTgt spid="3">
                                            <p:txEl>
                                              <p:pRg st="8" end="8"/>
                                            </p:txEl>
                                          </p:spTgt>
                                        </p:tgtEl>
                                      </p:cBhvr>
                                      <p:to x="100000" y="95000"/>
                                    </p:animScale>
                                    <p:animScale>
                                      <p:cBhvr>
                                        <p:cTn id="55" dur="166" decel="50000">
                                          <p:stCondLst>
                                            <p:cond delay="1834"/>
                                          </p:stCondLst>
                                        </p:cTn>
                                        <p:tgtEl>
                                          <p:spTgt spid="3">
                                            <p:txEl>
                                              <p:pRg st="8" end="8"/>
                                            </p:txEl>
                                          </p:spTgt>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wipe(down)">
                                      <p:cBhvr>
                                        <p:cTn id="60" dur="580">
                                          <p:stCondLst>
                                            <p:cond delay="0"/>
                                          </p:stCondLst>
                                        </p:cTn>
                                        <p:tgtEl>
                                          <p:spTgt spid="3">
                                            <p:txEl>
                                              <p:pRg st="9" end="9"/>
                                            </p:txEl>
                                          </p:spTgt>
                                        </p:tgtEl>
                                      </p:cBhvr>
                                    </p:animEffect>
                                    <p:anim calcmode="lin" valueType="num">
                                      <p:cBhvr>
                                        <p:cTn id="61"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9" end="9"/>
                                            </p:txEl>
                                          </p:spTgt>
                                        </p:tgtEl>
                                      </p:cBhvr>
                                      <p:to x="100000" y="60000"/>
                                    </p:animScale>
                                    <p:animScale>
                                      <p:cBhvr>
                                        <p:cTn id="67" dur="166" decel="50000">
                                          <p:stCondLst>
                                            <p:cond delay="676"/>
                                          </p:stCondLst>
                                        </p:cTn>
                                        <p:tgtEl>
                                          <p:spTgt spid="3">
                                            <p:txEl>
                                              <p:pRg st="9" end="9"/>
                                            </p:txEl>
                                          </p:spTgt>
                                        </p:tgtEl>
                                      </p:cBhvr>
                                      <p:to x="100000" y="100000"/>
                                    </p:animScale>
                                    <p:animScale>
                                      <p:cBhvr>
                                        <p:cTn id="68" dur="26">
                                          <p:stCondLst>
                                            <p:cond delay="1312"/>
                                          </p:stCondLst>
                                        </p:cTn>
                                        <p:tgtEl>
                                          <p:spTgt spid="3">
                                            <p:txEl>
                                              <p:pRg st="9" end="9"/>
                                            </p:txEl>
                                          </p:spTgt>
                                        </p:tgtEl>
                                      </p:cBhvr>
                                      <p:to x="100000" y="80000"/>
                                    </p:animScale>
                                    <p:animScale>
                                      <p:cBhvr>
                                        <p:cTn id="69" dur="166" decel="50000">
                                          <p:stCondLst>
                                            <p:cond delay="1338"/>
                                          </p:stCondLst>
                                        </p:cTn>
                                        <p:tgtEl>
                                          <p:spTgt spid="3">
                                            <p:txEl>
                                              <p:pRg st="9" end="9"/>
                                            </p:txEl>
                                          </p:spTgt>
                                        </p:tgtEl>
                                      </p:cBhvr>
                                      <p:to x="100000" y="100000"/>
                                    </p:animScale>
                                    <p:animScale>
                                      <p:cBhvr>
                                        <p:cTn id="70" dur="26">
                                          <p:stCondLst>
                                            <p:cond delay="1642"/>
                                          </p:stCondLst>
                                        </p:cTn>
                                        <p:tgtEl>
                                          <p:spTgt spid="3">
                                            <p:txEl>
                                              <p:pRg st="9" end="9"/>
                                            </p:txEl>
                                          </p:spTgt>
                                        </p:tgtEl>
                                      </p:cBhvr>
                                      <p:to x="100000" y="90000"/>
                                    </p:animScale>
                                    <p:animScale>
                                      <p:cBhvr>
                                        <p:cTn id="71" dur="166" decel="50000">
                                          <p:stCondLst>
                                            <p:cond delay="1668"/>
                                          </p:stCondLst>
                                        </p:cTn>
                                        <p:tgtEl>
                                          <p:spTgt spid="3">
                                            <p:txEl>
                                              <p:pRg st="9" end="9"/>
                                            </p:txEl>
                                          </p:spTgt>
                                        </p:tgtEl>
                                      </p:cBhvr>
                                      <p:to x="100000" y="100000"/>
                                    </p:animScale>
                                    <p:animScale>
                                      <p:cBhvr>
                                        <p:cTn id="72" dur="26">
                                          <p:stCondLst>
                                            <p:cond delay="1808"/>
                                          </p:stCondLst>
                                        </p:cTn>
                                        <p:tgtEl>
                                          <p:spTgt spid="3">
                                            <p:txEl>
                                              <p:pRg st="9" end="9"/>
                                            </p:txEl>
                                          </p:spTgt>
                                        </p:tgtEl>
                                      </p:cBhvr>
                                      <p:to x="100000" y="95000"/>
                                    </p:animScale>
                                    <p:animScale>
                                      <p:cBhvr>
                                        <p:cTn id="73" dur="166" decel="50000">
                                          <p:stCondLst>
                                            <p:cond delay="1834"/>
                                          </p:stCondLst>
                                        </p:cTn>
                                        <p:tgtEl>
                                          <p:spTgt spid="3">
                                            <p:txEl>
                                              <p:pRg st="9" end="9"/>
                                            </p:txEl>
                                          </p:spTgt>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down)">
                                      <p:cBhvr>
                                        <p:cTn id="78" dur="500"/>
                                        <p:tgtEl>
                                          <p:spTgt spid="1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down)">
                                      <p:cBhvr>
                                        <p:cTn id="8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763662" cy="1303867"/>
          </a:xfrm>
        </p:spPr>
        <p:txBody>
          <a:bodyPr>
            <a:normAutofit fontScale="90000"/>
          </a:bodyPr>
          <a:lstStyle/>
          <a:p>
            <a:r>
              <a:rPr lang="en-US" dirty="0"/>
              <a:t>Phase 2: Automate most frequently used screens</a:t>
            </a:r>
          </a:p>
        </p:txBody>
      </p:sp>
      <p:sp>
        <p:nvSpPr>
          <p:cNvPr id="3" name="Content Placeholder 2"/>
          <p:cNvSpPr>
            <a:spLocks noGrp="1"/>
          </p:cNvSpPr>
          <p:nvPr>
            <p:ph idx="1"/>
          </p:nvPr>
        </p:nvSpPr>
        <p:spPr/>
        <p:txBody>
          <a:bodyPr>
            <a:normAutofit fontScale="85000" lnSpcReduction="20000"/>
          </a:bodyPr>
          <a:lstStyle/>
          <a:p>
            <a:r>
              <a:rPr lang="en-US" dirty="0"/>
              <a:t>This will involve developing scripts for most frequently used screens along with thorough Unit Testing. Automation framework may get updated in this phase.</a:t>
            </a:r>
          </a:p>
          <a:p>
            <a:endParaRPr lang="en-US" dirty="0"/>
          </a:p>
          <a:p>
            <a:r>
              <a:rPr lang="en-US" dirty="0"/>
              <a:t>Staff</a:t>
            </a:r>
          </a:p>
          <a:p>
            <a:r>
              <a:rPr lang="en-US" dirty="0"/>
              <a:t>Patients</a:t>
            </a:r>
          </a:p>
          <a:p>
            <a:r>
              <a:rPr lang="en-US" dirty="0"/>
              <a:t>Record Activity</a:t>
            </a:r>
          </a:p>
          <a:p>
            <a:r>
              <a:rPr lang="en-US" dirty="0"/>
              <a:t>Schedules</a:t>
            </a:r>
          </a:p>
          <a:p>
            <a:r>
              <a:rPr lang="en-US" dirty="0"/>
              <a:t>Portal Users</a:t>
            </a:r>
          </a:p>
          <a:p>
            <a:r>
              <a:rPr lang="en-US" dirty="0"/>
              <a:t>Closed Activities</a:t>
            </a:r>
          </a:p>
        </p:txBody>
      </p:sp>
      <p:sp>
        <p:nvSpPr>
          <p:cNvPr id="4" name="TextBox 3">
            <a:extLst>
              <a:ext uri="{FF2B5EF4-FFF2-40B4-BE49-F238E27FC236}">
                <a16:creationId xmlns:a16="http://schemas.microsoft.com/office/drawing/2014/main" id="{5C6203B9-D4BC-4585-84B3-EFDA25C30B6E}"/>
              </a:ext>
            </a:extLst>
          </p:cNvPr>
          <p:cNvSpPr txBox="1"/>
          <p:nvPr/>
        </p:nvSpPr>
        <p:spPr>
          <a:xfrm>
            <a:off x="2104006" y="3512268"/>
            <a:ext cx="1228814" cy="400110"/>
          </a:xfrm>
          <a:prstGeom prst="rect">
            <a:avLst/>
          </a:prstGeom>
          <a:noFill/>
        </p:spPr>
        <p:txBody>
          <a:bodyPr wrap="square" rtlCol="0">
            <a:spAutoFit/>
          </a:bodyPr>
          <a:lstStyle/>
          <a:p>
            <a:r>
              <a:rPr lang="en-US" sz="2000" dirty="0">
                <a:solidFill>
                  <a:srgbClr val="006600"/>
                </a:solidFill>
                <a:sym typeface="Wingdings" panose="05000000000000000000" pitchFamily="2" charset="2"/>
              </a:rPr>
              <a:t> Done</a:t>
            </a:r>
            <a:endParaRPr lang="en-US" sz="2000" dirty="0">
              <a:solidFill>
                <a:srgbClr val="006600"/>
              </a:solidFill>
            </a:endParaRPr>
          </a:p>
        </p:txBody>
      </p:sp>
      <p:sp>
        <p:nvSpPr>
          <p:cNvPr id="5" name="TextBox 4">
            <a:extLst>
              <a:ext uri="{FF2B5EF4-FFF2-40B4-BE49-F238E27FC236}">
                <a16:creationId xmlns:a16="http://schemas.microsoft.com/office/drawing/2014/main" id="{D9236317-C3C9-43D0-9E1B-79F9BC5E12C1}"/>
              </a:ext>
            </a:extLst>
          </p:cNvPr>
          <p:cNvSpPr txBox="1"/>
          <p:nvPr/>
        </p:nvSpPr>
        <p:spPr>
          <a:xfrm>
            <a:off x="2371816" y="3898561"/>
            <a:ext cx="1228814" cy="400110"/>
          </a:xfrm>
          <a:prstGeom prst="rect">
            <a:avLst/>
          </a:prstGeom>
          <a:noFill/>
        </p:spPr>
        <p:txBody>
          <a:bodyPr wrap="square" rtlCol="0">
            <a:spAutoFit/>
          </a:bodyPr>
          <a:lstStyle/>
          <a:p>
            <a:r>
              <a:rPr lang="en-US" sz="2000" dirty="0">
                <a:solidFill>
                  <a:srgbClr val="006600"/>
                </a:solidFill>
                <a:sym typeface="Wingdings" panose="05000000000000000000" pitchFamily="2" charset="2"/>
              </a:rPr>
              <a:t> Done</a:t>
            </a:r>
            <a:endParaRPr lang="en-US" sz="2000" dirty="0">
              <a:solidFill>
                <a:srgbClr val="006600"/>
              </a:solidFill>
            </a:endParaRPr>
          </a:p>
        </p:txBody>
      </p:sp>
      <p:sp>
        <p:nvSpPr>
          <p:cNvPr id="6" name="TextBox 5">
            <a:extLst>
              <a:ext uri="{FF2B5EF4-FFF2-40B4-BE49-F238E27FC236}">
                <a16:creationId xmlns:a16="http://schemas.microsoft.com/office/drawing/2014/main" id="{DEAF0203-1AEC-423C-8E5E-9C7B9DAD7816}"/>
              </a:ext>
            </a:extLst>
          </p:cNvPr>
          <p:cNvSpPr txBox="1"/>
          <p:nvPr/>
        </p:nvSpPr>
        <p:spPr>
          <a:xfrm>
            <a:off x="3175613" y="4267549"/>
            <a:ext cx="3260698" cy="400110"/>
          </a:xfrm>
          <a:prstGeom prst="rect">
            <a:avLst/>
          </a:prstGeom>
          <a:noFill/>
        </p:spPr>
        <p:txBody>
          <a:bodyPr wrap="square" rtlCol="0">
            <a:spAutoFit/>
          </a:bodyPr>
          <a:lstStyle/>
          <a:p>
            <a:r>
              <a:rPr lang="en-US" sz="2000" dirty="0">
                <a:solidFill>
                  <a:srgbClr val="006600"/>
                </a:solidFill>
                <a:sym typeface="Wingdings" panose="05000000000000000000" pitchFamily="2" charset="2"/>
              </a:rPr>
              <a:t> Done few things remaining</a:t>
            </a:r>
            <a:endParaRPr lang="en-US" sz="2000" dirty="0">
              <a:solidFill>
                <a:srgbClr val="006600"/>
              </a:solidFill>
            </a:endParaRPr>
          </a:p>
        </p:txBody>
      </p:sp>
      <p:sp>
        <p:nvSpPr>
          <p:cNvPr id="7" name="TextBox 6">
            <a:extLst>
              <a:ext uri="{FF2B5EF4-FFF2-40B4-BE49-F238E27FC236}">
                <a16:creationId xmlns:a16="http://schemas.microsoft.com/office/drawing/2014/main" id="{8F1EDEBF-A9CE-4AE7-A2D4-B425CAEFB946}"/>
              </a:ext>
            </a:extLst>
          </p:cNvPr>
          <p:cNvSpPr txBox="1"/>
          <p:nvPr/>
        </p:nvSpPr>
        <p:spPr>
          <a:xfrm>
            <a:off x="2561206" y="4667659"/>
            <a:ext cx="1228814" cy="400110"/>
          </a:xfrm>
          <a:prstGeom prst="rect">
            <a:avLst/>
          </a:prstGeom>
          <a:noFill/>
        </p:spPr>
        <p:txBody>
          <a:bodyPr wrap="square" rtlCol="0">
            <a:spAutoFit/>
          </a:bodyPr>
          <a:lstStyle/>
          <a:p>
            <a:r>
              <a:rPr lang="en-US" sz="2000" dirty="0">
                <a:solidFill>
                  <a:srgbClr val="006600"/>
                </a:solidFill>
                <a:sym typeface="Wingdings" panose="05000000000000000000" pitchFamily="2" charset="2"/>
              </a:rPr>
              <a:t> Done</a:t>
            </a:r>
            <a:endParaRPr lang="en-US" sz="2000" dirty="0">
              <a:solidFill>
                <a:srgbClr val="006600"/>
              </a:solidFill>
            </a:endParaRPr>
          </a:p>
        </p:txBody>
      </p:sp>
      <p:sp>
        <p:nvSpPr>
          <p:cNvPr id="10" name="TextBox 9">
            <a:extLst>
              <a:ext uri="{FF2B5EF4-FFF2-40B4-BE49-F238E27FC236}">
                <a16:creationId xmlns:a16="http://schemas.microsoft.com/office/drawing/2014/main" id="{43B15676-2797-4CD2-88D2-84FF41D5EFD6}"/>
              </a:ext>
            </a:extLst>
          </p:cNvPr>
          <p:cNvSpPr txBox="1"/>
          <p:nvPr/>
        </p:nvSpPr>
        <p:spPr>
          <a:xfrm>
            <a:off x="3332820" y="5460197"/>
            <a:ext cx="1876149" cy="400110"/>
          </a:xfrm>
          <a:prstGeom prst="rect">
            <a:avLst/>
          </a:prstGeom>
          <a:noFill/>
        </p:spPr>
        <p:txBody>
          <a:bodyPr wrap="square" rtlCol="0">
            <a:spAutoFit/>
          </a:bodyPr>
          <a:lstStyle/>
          <a:p>
            <a:r>
              <a:rPr lang="en-US" sz="2000" dirty="0">
                <a:solidFill>
                  <a:srgbClr val="006600"/>
                </a:solidFill>
                <a:sym typeface="Wingdings" panose="05000000000000000000" pitchFamily="2" charset="2"/>
              </a:rPr>
              <a:t> In Progress</a:t>
            </a:r>
            <a:endParaRPr lang="en-US" sz="2000" dirty="0">
              <a:solidFill>
                <a:srgbClr val="006600"/>
              </a:solidFill>
            </a:endParaRPr>
          </a:p>
        </p:txBody>
      </p:sp>
      <p:sp>
        <p:nvSpPr>
          <p:cNvPr id="11" name="TextBox 10">
            <a:extLst>
              <a:ext uri="{FF2B5EF4-FFF2-40B4-BE49-F238E27FC236}">
                <a16:creationId xmlns:a16="http://schemas.microsoft.com/office/drawing/2014/main" id="{614A5F06-5DA2-49D5-A961-A143AFD56FEC}"/>
              </a:ext>
            </a:extLst>
          </p:cNvPr>
          <p:cNvSpPr txBox="1"/>
          <p:nvPr/>
        </p:nvSpPr>
        <p:spPr>
          <a:xfrm>
            <a:off x="2835301" y="5071708"/>
            <a:ext cx="3260698" cy="400110"/>
          </a:xfrm>
          <a:prstGeom prst="rect">
            <a:avLst/>
          </a:prstGeom>
          <a:noFill/>
        </p:spPr>
        <p:txBody>
          <a:bodyPr wrap="square" rtlCol="0">
            <a:spAutoFit/>
          </a:bodyPr>
          <a:lstStyle/>
          <a:p>
            <a:r>
              <a:rPr lang="en-US" sz="2000" dirty="0">
                <a:solidFill>
                  <a:srgbClr val="006600"/>
                </a:solidFill>
                <a:sym typeface="Wingdings" panose="05000000000000000000" pitchFamily="2" charset="2"/>
              </a:rPr>
              <a:t> Done few things remaining</a:t>
            </a:r>
            <a:endParaRPr lang="en-US" sz="2000" dirty="0">
              <a:solidFill>
                <a:srgbClr val="006600"/>
              </a:solidFill>
            </a:endParaRPr>
          </a:p>
        </p:txBody>
      </p:sp>
    </p:spTree>
    <p:extLst>
      <p:ext uri="{BB962C8B-B14F-4D97-AF65-F5344CB8AC3E}">
        <p14:creationId xmlns:p14="http://schemas.microsoft.com/office/powerpoint/2010/main" val="293640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0" grpId="0"/>
      <p:bldP spid="11"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574</TotalTime>
  <Words>912</Words>
  <Application>Microsoft Office PowerPoint</Application>
  <PresentationFormat>Widescreen</PresentationFormat>
  <Paragraphs>274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Wingdings</vt:lpstr>
      <vt:lpstr>Organic</vt:lpstr>
      <vt:lpstr>Selenium Automation</vt:lpstr>
      <vt:lpstr>What is Automation?</vt:lpstr>
      <vt:lpstr>Why Automation ?</vt:lpstr>
      <vt:lpstr>What is Selenium ?</vt:lpstr>
      <vt:lpstr>Why Selenium ?</vt:lpstr>
      <vt:lpstr>Framework Design</vt:lpstr>
      <vt:lpstr>Our Approach</vt:lpstr>
      <vt:lpstr>Phase 1: Automation Framework Design</vt:lpstr>
      <vt:lpstr>Phase 2: Automate most frequently used screens</vt:lpstr>
      <vt:lpstr>Phase 3: Develop remaining scripts for OTP </vt:lpstr>
      <vt:lpstr>Phase 4: AMC</vt:lpstr>
      <vt:lpstr>Phase 5: Smoke Testing Suite</vt:lpstr>
      <vt:lpstr>Phase 6: Automate PRO</vt:lpstr>
      <vt:lpstr>Phase 7: Integration and End to End Testing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Automation</dc:title>
  <dc:creator>Sourabh Jain</dc:creator>
  <cp:lastModifiedBy>Tejas Patel</cp:lastModifiedBy>
  <cp:revision>96</cp:revision>
  <dcterms:created xsi:type="dcterms:W3CDTF">2016-04-07T15:28:22Z</dcterms:created>
  <dcterms:modified xsi:type="dcterms:W3CDTF">2017-09-22T15:06:41Z</dcterms:modified>
</cp:coreProperties>
</file>