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8" r:id="rId4"/>
    <p:sldId id="257" r:id="rId5"/>
    <p:sldId id="259" r:id="rId6"/>
    <p:sldId id="260"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9EE1EE-6177-464E-85D2-5D56E79D720F}" v="10" dt="2024-06-23T18:48:34.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R" userId="4e398868310779d7" providerId="LiveId" clId="{9B9EE1EE-6177-464E-85D2-5D56E79D720F}"/>
    <pc:docChg chg="modSld">
      <pc:chgData name="Karthik R" userId="4e398868310779d7" providerId="LiveId" clId="{9B9EE1EE-6177-464E-85D2-5D56E79D720F}" dt="2024-06-23T18:48:34.276" v="20"/>
      <pc:docMkLst>
        <pc:docMk/>
      </pc:docMkLst>
      <pc:sldChg chg="addSp modSp">
        <pc:chgData name="Karthik R" userId="4e398868310779d7" providerId="LiveId" clId="{9B9EE1EE-6177-464E-85D2-5D56E79D720F}" dt="2024-06-23T18:48:15.116" v="12"/>
        <pc:sldMkLst>
          <pc:docMk/>
          <pc:sldMk cId="2636849505" sldId="256"/>
        </pc:sldMkLst>
        <pc:spChg chg="add mod">
          <ac:chgData name="Karthik R" userId="4e398868310779d7" providerId="LiveId" clId="{9B9EE1EE-6177-464E-85D2-5D56E79D720F}" dt="2024-06-23T18:48:15.116" v="12"/>
          <ac:spMkLst>
            <pc:docMk/>
            <pc:sldMk cId="2636849505" sldId="256"/>
            <ac:spMk id="2" creationId="{4A55FB48-1182-0A4F-97AD-402FF0BB6F61}"/>
          </ac:spMkLst>
        </pc:spChg>
      </pc:sldChg>
      <pc:sldChg chg="addSp modSp">
        <pc:chgData name="Karthik R" userId="4e398868310779d7" providerId="LiveId" clId="{9B9EE1EE-6177-464E-85D2-5D56E79D720F}" dt="2024-06-23T18:48:19.147" v="14"/>
        <pc:sldMkLst>
          <pc:docMk/>
          <pc:sldMk cId="2584613940" sldId="257"/>
        </pc:sldMkLst>
        <pc:spChg chg="add mod">
          <ac:chgData name="Karthik R" userId="4e398868310779d7" providerId="LiveId" clId="{9B9EE1EE-6177-464E-85D2-5D56E79D720F}" dt="2024-06-23T18:48:19.147" v="14"/>
          <ac:spMkLst>
            <pc:docMk/>
            <pc:sldMk cId="2584613940" sldId="257"/>
            <ac:spMk id="4" creationId="{4EB4F8CE-817C-7BB5-BDFC-8A1B4539C38A}"/>
          </ac:spMkLst>
        </pc:spChg>
      </pc:sldChg>
      <pc:sldChg chg="addSp modSp">
        <pc:chgData name="Karthik R" userId="4e398868310779d7" providerId="LiveId" clId="{9B9EE1EE-6177-464E-85D2-5D56E79D720F}" dt="2024-06-23T18:48:17.319" v="13"/>
        <pc:sldMkLst>
          <pc:docMk/>
          <pc:sldMk cId="2861202573" sldId="258"/>
        </pc:sldMkLst>
        <pc:spChg chg="add mod">
          <ac:chgData name="Karthik R" userId="4e398868310779d7" providerId="LiveId" clId="{9B9EE1EE-6177-464E-85D2-5D56E79D720F}" dt="2024-06-23T18:48:17.319" v="13"/>
          <ac:spMkLst>
            <pc:docMk/>
            <pc:sldMk cId="2861202573" sldId="258"/>
            <ac:spMk id="2" creationId="{A91A4E26-4268-8FD8-1AAA-6D60A8F8B70F}"/>
          </ac:spMkLst>
        </pc:spChg>
      </pc:sldChg>
      <pc:sldChg chg="addSp modSp">
        <pc:chgData name="Karthik R" userId="4e398868310779d7" providerId="LiveId" clId="{9B9EE1EE-6177-464E-85D2-5D56E79D720F}" dt="2024-06-23T18:48:21.222" v="15"/>
        <pc:sldMkLst>
          <pc:docMk/>
          <pc:sldMk cId="101807291" sldId="259"/>
        </pc:sldMkLst>
        <pc:spChg chg="add mod">
          <ac:chgData name="Karthik R" userId="4e398868310779d7" providerId="LiveId" clId="{9B9EE1EE-6177-464E-85D2-5D56E79D720F}" dt="2024-06-23T18:48:21.222" v="15"/>
          <ac:spMkLst>
            <pc:docMk/>
            <pc:sldMk cId="101807291" sldId="259"/>
            <ac:spMk id="2" creationId="{1BB5EA36-F790-BBE2-46DE-F136325C50C7}"/>
          </ac:spMkLst>
        </pc:spChg>
      </pc:sldChg>
      <pc:sldChg chg="addSp modSp">
        <pc:chgData name="Karthik R" userId="4e398868310779d7" providerId="LiveId" clId="{9B9EE1EE-6177-464E-85D2-5D56E79D720F}" dt="2024-06-23T18:48:23.476" v="16"/>
        <pc:sldMkLst>
          <pc:docMk/>
          <pc:sldMk cId="2540487778" sldId="260"/>
        </pc:sldMkLst>
        <pc:spChg chg="add mod">
          <ac:chgData name="Karthik R" userId="4e398868310779d7" providerId="LiveId" clId="{9B9EE1EE-6177-464E-85D2-5D56E79D720F}" dt="2024-06-23T18:48:23.476" v="16"/>
          <ac:spMkLst>
            <pc:docMk/>
            <pc:sldMk cId="2540487778" sldId="260"/>
            <ac:spMk id="5" creationId="{584FE75A-4437-A48F-89D6-62CCF1DCEA92}"/>
          </ac:spMkLst>
        </pc:spChg>
      </pc:sldChg>
      <pc:sldChg chg="addSp modSp mod">
        <pc:chgData name="Karthik R" userId="4e398868310779d7" providerId="LiveId" clId="{9B9EE1EE-6177-464E-85D2-5D56E79D720F}" dt="2024-06-23T18:47:45.862" v="11" actId="1076"/>
        <pc:sldMkLst>
          <pc:docMk/>
          <pc:sldMk cId="3119580070" sldId="261"/>
        </pc:sldMkLst>
        <pc:spChg chg="add mod">
          <ac:chgData name="Karthik R" userId="4e398868310779d7" providerId="LiveId" clId="{9B9EE1EE-6177-464E-85D2-5D56E79D720F}" dt="2024-06-23T18:47:45.862" v="11" actId="1076"/>
          <ac:spMkLst>
            <pc:docMk/>
            <pc:sldMk cId="3119580070" sldId="261"/>
            <ac:spMk id="2" creationId="{51D2505A-E9F1-86BC-D9BA-3386C655600A}"/>
          </ac:spMkLst>
        </pc:spChg>
      </pc:sldChg>
      <pc:sldChg chg="addSp modSp">
        <pc:chgData name="Karthik R" userId="4e398868310779d7" providerId="LiveId" clId="{9B9EE1EE-6177-464E-85D2-5D56E79D720F}" dt="2024-06-23T18:48:25.441" v="17"/>
        <pc:sldMkLst>
          <pc:docMk/>
          <pc:sldMk cId="742460054" sldId="263"/>
        </pc:sldMkLst>
        <pc:spChg chg="add mod">
          <ac:chgData name="Karthik R" userId="4e398868310779d7" providerId="LiveId" clId="{9B9EE1EE-6177-464E-85D2-5D56E79D720F}" dt="2024-06-23T18:48:25.441" v="17"/>
          <ac:spMkLst>
            <pc:docMk/>
            <pc:sldMk cId="742460054" sldId="263"/>
            <ac:spMk id="2" creationId="{B1A3C29D-BBCC-FC43-F8AF-1CDB4553B843}"/>
          </ac:spMkLst>
        </pc:spChg>
      </pc:sldChg>
      <pc:sldChg chg="addSp modSp">
        <pc:chgData name="Karthik R" userId="4e398868310779d7" providerId="LiveId" clId="{9B9EE1EE-6177-464E-85D2-5D56E79D720F}" dt="2024-06-23T18:48:28.216" v="18"/>
        <pc:sldMkLst>
          <pc:docMk/>
          <pc:sldMk cId="2257944619" sldId="264"/>
        </pc:sldMkLst>
        <pc:spChg chg="add mod">
          <ac:chgData name="Karthik R" userId="4e398868310779d7" providerId="LiveId" clId="{9B9EE1EE-6177-464E-85D2-5D56E79D720F}" dt="2024-06-23T18:48:28.216" v="18"/>
          <ac:spMkLst>
            <pc:docMk/>
            <pc:sldMk cId="2257944619" sldId="264"/>
            <ac:spMk id="7" creationId="{DDCB8716-CF33-6194-40B0-A14811E774B4}"/>
          </ac:spMkLst>
        </pc:spChg>
      </pc:sldChg>
      <pc:sldChg chg="addSp modSp">
        <pc:chgData name="Karthik R" userId="4e398868310779d7" providerId="LiveId" clId="{9B9EE1EE-6177-464E-85D2-5D56E79D720F}" dt="2024-06-23T18:48:31.042" v="19"/>
        <pc:sldMkLst>
          <pc:docMk/>
          <pc:sldMk cId="2544076804" sldId="265"/>
        </pc:sldMkLst>
        <pc:spChg chg="add mod">
          <ac:chgData name="Karthik R" userId="4e398868310779d7" providerId="LiveId" clId="{9B9EE1EE-6177-464E-85D2-5D56E79D720F}" dt="2024-06-23T18:48:31.042" v="19"/>
          <ac:spMkLst>
            <pc:docMk/>
            <pc:sldMk cId="2544076804" sldId="265"/>
            <ac:spMk id="7" creationId="{9A86B74C-9D34-286B-4E79-4F7454B98B33}"/>
          </ac:spMkLst>
        </pc:spChg>
      </pc:sldChg>
      <pc:sldChg chg="addSp modSp">
        <pc:chgData name="Karthik R" userId="4e398868310779d7" providerId="LiveId" clId="{9B9EE1EE-6177-464E-85D2-5D56E79D720F}" dt="2024-06-23T18:48:34.276" v="20"/>
        <pc:sldMkLst>
          <pc:docMk/>
          <pc:sldMk cId="1919633347" sldId="266"/>
        </pc:sldMkLst>
        <pc:spChg chg="add mod">
          <ac:chgData name="Karthik R" userId="4e398868310779d7" providerId="LiveId" clId="{9B9EE1EE-6177-464E-85D2-5D56E79D720F}" dt="2024-06-23T18:48:34.276" v="20"/>
          <ac:spMkLst>
            <pc:docMk/>
            <pc:sldMk cId="1919633347" sldId="266"/>
            <ac:spMk id="5" creationId="{50BE0953-71C0-617D-E2A1-8EB21B3CF66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F20B-CAAB-2065-2F56-0A09EC5D1C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C0E09E-654B-F105-60CC-1784A884E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CC9CCD-7E69-065B-8A05-68913E6AD459}"/>
              </a:ext>
            </a:extLst>
          </p:cNvPr>
          <p:cNvSpPr>
            <a:spLocks noGrp="1"/>
          </p:cNvSpPr>
          <p:nvPr>
            <p:ph type="dt" sz="half" idx="10"/>
          </p:nvPr>
        </p:nvSpPr>
        <p:spPr/>
        <p:txBody>
          <a:bodyPr/>
          <a:lstStyle/>
          <a:p>
            <a:fld id="{61D8D1AB-904E-4D03-8E4C-7526B41A2915}" type="datetimeFigureOut">
              <a:rPr lang="en-US" smtClean="0"/>
              <a:t>6/24/2024</a:t>
            </a:fld>
            <a:endParaRPr lang="en-US"/>
          </a:p>
        </p:txBody>
      </p:sp>
      <p:sp>
        <p:nvSpPr>
          <p:cNvPr id="5" name="Footer Placeholder 4">
            <a:extLst>
              <a:ext uri="{FF2B5EF4-FFF2-40B4-BE49-F238E27FC236}">
                <a16:creationId xmlns:a16="http://schemas.microsoft.com/office/drawing/2014/main" id="{11751107-D2E4-2241-93EF-5A06C9D18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4411C-683C-F63B-05D8-F62879DC7969}"/>
              </a:ext>
            </a:extLst>
          </p:cNvPr>
          <p:cNvSpPr>
            <a:spLocks noGrp="1"/>
          </p:cNvSpPr>
          <p:nvPr>
            <p:ph type="sldNum" sz="quarter" idx="12"/>
          </p:nvPr>
        </p:nvSpPr>
        <p:spPr/>
        <p:txBody>
          <a:bodyPr/>
          <a:lstStyle/>
          <a:p>
            <a:fld id="{14BC751C-1526-4795-AB8F-504314539A6B}" type="slidenum">
              <a:rPr lang="en-US" smtClean="0"/>
              <a:t>‹#›</a:t>
            </a:fld>
            <a:endParaRPr lang="en-US"/>
          </a:p>
        </p:txBody>
      </p:sp>
    </p:spTree>
    <p:extLst>
      <p:ext uri="{BB962C8B-B14F-4D97-AF65-F5344CB8AC3E}">
        <p14:creationId xmlns:p14="http://schemas.microsoft.com/office/powerpoint/2010/main" val="3179247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E07B-0012-79F5-80C9-635CF5D25E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2EC9C2-AED1-D471-3AA3-72349965A7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1A6D4-C5FF-61E4-92AA-44E91C79C107}"/>
              </a:ext>
            </a:extLst>
          </p:cNvPr>
          <p:cNvSpPr>
            <a:spLocks noGrp="1"/>
          </p:cNvSpPr>
          <p:nvPr>
            <p:ph type="dt" sz="half" idx="10"/>
          </p:nvPr>
        </p:nvSpPr>
        <p:spPr/>
        <p:txBody>
          <a:bodyPr/>
          <a:lstStyle/>
          <a:p>
            <a:fld id="{61D8D1AB-904E-4D03-8E4C-7526B41A2915}" type="datetimeFigureOut">
              <a:rPr lang="en-US" smtClean="0"/>
              <a:t>6/24/2024</a:t>
            </a:fld>
            <a:endParaRPr lang="en-US"/>
          </a:p>
        </p:txBody>
      </p:sp>
      <p:sp>
        <p:nvSpPr>
          <p:cNvPr id="5" name="Footer Placeholder 4">
            <a:extLst>
              <a:ext uri="{FF2B5EF4-FFF2-40B4-BE49-F238E27FC236}">
                <a16:creationId xmlns:a16="http://schemas.microsoft.com/office/drawing/2014/main" id="{A367F2E4-07BB-3E80-BA4F-B6963BEEB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D8C03-BB48-8EE9-86AA-FBF5975DA216}"/>
              </a:ext>
            </a:extLst>
          </p:cNvPr>
          <p:cNvSpPr>
            <a:spLocks noGrp="1"/>
          </p:cNvSpPr>
          <p:nvPr>
            <p:ph type="sldNum" sz="quarter" idx="12"/>
          </p:nvPr>
        </p:nvSpPr>
        <p:spPr/>
        <p:txBody>
          <a:bodyPr/>
          <a:lstStyle/>
          <a:p>
            <a:fld id="{14BC751C-1526-4795-AB8F-504314539A6B}" type="slidenum">
              <a:rPr lang="en-US" smtClean="0"/>
              <a:t>‹#›</a:t>
            </a:fld>
            <a:endParaRPr lang="en-US"/>
          </a:p>
        </p:txBody>
      </p:sp>
    </p:spTree>
    <p:extLst>
      <p:ext uri="{BB962C8B-B14F-4D97-AF65-F5344CB8AC3E}">
        <p14:creationId xmlns:p14="http://schemas.microsoft.com/office/powerpoint/2010/main" val="2495470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ABB3B0-1F6B-BCA6-CCBF-E0DCC1DA98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7D455D-EAE7-D70E-206B-59F87D07FB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D247A-2A3B-B93D-1514-4025FE5C0987}"/>
              </a:ext>
            </a:extLst>
          </p:cNvPr>
          <p:cNvSpPr>
            <a:spLocks noGrp="1"/>
          </p:cNvSpPr>
          <p:nvPr>
            <p:ph type="dt" sz="half" idx="10"/>
          </p:nvPr>
        </p:nvSpPr>
        <p:spPr/>
        <p:txBody>
          <a:bodyPr/>
          <a:lstStyle/>
          <a:p>
            <a:fld id="{61D8D1AB-904E-4D03-8E4C-7526B41A2915}" type="datetimeFigureOut">
              <a:rPr lang="en-US" smtClean="0"/>
              <a:t>6/24/2024</a:t>
            </a:fld>
            <a:endParaRPr lang="en-US"/>
          </a:p>
        </p:txBody>
      </p:sp>
      <p:sp>
        <p:nvSpPr>
          <p:cNvPr id="5" name="Footer Placeholder 4">
            <a:extLst>
              <a:ext uri="{FF2B5EF4-FFF2-40B4-BE49-F238E27FC236}">
                <a16:creationId xmlns:a16="http://schemas.microsoft.com/office/drawing/2014/main" id="{060F0836-E39C-9768-C47A-E10581856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994ED-EA22-FEB7-FEED-CA1621D41CC9}"/>
              </a:ext>
            </a:extLst>
          </p:cNvPr>
          <p:cNvSpPr>
            <a:spLocks noGrp="1"/>
          </p:cNvSpPr>
          <p:nvPr>
            <p:ph type="sldNum" sz="quarter" idx="12"/>
          </p:nvPr>
        </p:nvSpPr>
        <p:spPr/>
        <p:txBody>
          <a:bodyPr/>
          <a:lstStyle/>
          <a:p>
            <a:fld id="{14BC751C-1526-4795-AB8F-504314539A6B}" type="slidenum">
              <a:rPr lang="en-US" smtClean="0"/>
              <a:t>‹#›</a:t>
            </a:fld>
            <a:endParaRPr lang="en-US"/>
          </a:p>
        </p:txBody>
      </p:sp>
    </p:spTree>
    <p:extLst>
      <p:ext uri="{BB962C8B-B14F-4D97-AF65-F5344CB8AC3E}">
        <p14:creationId xmlns:p14="http://schemas.microsoft.com/office/powerpoint/2010/main" val="2977270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90A8-C260-BAD1-0748-2F0D1CEC35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9BCE87-CBDB-E729-7250-AFB6EA2C76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0C745-86D1-D92F-7EA9-139E78F7C4F6}"/>
              </a:ext>
            </a:extLst>
          </p:cNvPr>
          <p:cNvSpPr>
            <a:spLocks noGrp="1"/>
          </p:cNvSpPr>
          <p:nvPr>
            <p:ph type="dt" sz="half" idx="10"/>
          </p:nvPr>
        </p:nvSpPr>
        <p:spPr/>
        <p:txBody>
          <a:bodyPr/>
          <a:lstStyle/>
          <a:p>
            <a:fld id="{61D8D1AB-904E-4D03-8E4C-7526B41A2915}" type="datetimeFigureOut">
              <a:rPr lang="en-US" smtClean="0"/>
              <a:t>6/24/2024</a:t>
            </a:fld>
            <a:endParaRPr lang="en-US"/>
          </a:p>
        </p:txBody>
      </p:sp>
      <p:sp>
        <p:nvSpPr>
          <p:cNvPr id="5" name="Footer Placeholder 4">
            <a:extLst>
              <a:ext uri="{FF2B5EF4-FFF2-40B4-BE49-F238E27FC236}">
                <a16:creationId xmlns:a16="http://schemas.microsoft.com/office/drawing/2014/main" id="{B43EF1B0-383F-8FB5-2D94-6B375E64B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C36A4-063C-9F82-4C6B-58F0B8F3710A}"/>
              </a:ext>
            </a:extLst>
          </p:cNvPr>
          <p:cNvSpPr>
            <a:spLocks noGrp="1"/>
          </p:cNvSpPr>
          <p:nvPr>
            <p:ph type="sldNum" sz="quarter" idx="12"/>
          </p:nvPr>
        </p:nvSpPr>
        <p:spPr/>
        <p:txBody>
          <a:bodyPr/>
          <a:lstStyle/>
          <a:p>
            <a:fld id="{14BC751C-1526-4795-AB8F-504314539A6B}" type="slidenum">
              <a:rPr lang="en-US" smtClean="0"/>
              <a:t>‹#›</a:t>
            </a:fld>
            <a:endParaRPr lang="en-US"/>
          </a:p>
        </p:txBody>
      </p:sp>
    </p:spTree>
    <p:extLst>
      <p:ext uri="{BB962C8B-B14F-4D97-AF65-F5344CB8AC3E}">
        <p14:creationId xmlns:p14="http://schemas.microsoft.com/office/powerpoint/2010/main" val="1279895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E9893-18B8-B9BD-1DBB-0C09626A90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244389-469E-F0B4-0EAE-4AD8C8ACDA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275A86-7447-97ED-D4BF-AA053C4265ED}"/>
              </a:ext>
            </a:extLst>
          </p:cNvPr>
          <p:cNvSpPr>
            <a:spLocks noGrp="1"/>
          </p:cNvSpPr>
          <p:nvPr>
            <p:ph type="dt" sz="half" idx="10"/>
          </p:nvPr>
        </p:nvSpPr>
        <p:spPr/>
        <p:txBody>
          <a:bodyPr/>
          <a:lstStyle/>
          <a:p>
            <a:fld id="{61D8D1AB-904E-4D03-8E4C-7526B41A2915}" type="datetimeFigureOut">
              <a:rPr lang="en-US" smtClean="0"/>
              <a:t>6/24/2024</a:t>
            </a:fld>
            <a:endParaRPr lang="en-US"/>
          </a:p>
        </p:txBody>
      </p:sp>
      <p:sp>
        <p:nvSpPr>
          <p:cNvPr id="5" name="Footer Placeholder 4">
            <a:extLst>
              <a:ext uri="{FF2B5EF4-FFF2-40B4-BE49-F238E27FC236}">
                <a16:creationId xmlns:a16="http://schemas.microsoft.com/office/drawing/2014/main" id="{AAF6B391-F87B-A0D3-62CD-3E07EBC86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20F3A-4072-0257-5747-D19CA89362E2}"/>
              </a:ext>
            </a:extLst>
          </p:cNvPr>
          <p:cNvSpPr>
            <a:spLocks noGrp="1"/>
          </p:cNvSpPr>
          <p:nvPr>
            <p:ph type="sldNum" sz="quarter" idx="12"/>
          </p:nvPr>
        </p:nvSpPr>
        <p:spPr/>
        <p:txBody>
          <a:bodyPr/>
          <a:lstStyle/>
          <a:p>
            <a:fld id="{14BC751C-1526-4795-AB8F-504314539A6B}" type="slidenum">
              <a:rPr lang="en-US" smtClean="0"/>
              <a:t>‹#›</a:t>
            </a:fld>
            <a:endParaRPr lang="en-US"/>
          </a:p>
        </p:txBody>
      </p:sp>
    </p:spTree>
    <p:extLst>
      <p:ext uri="{BB962C8B-B14F-4D97-AF65-F5344CB8AC3E}">
        <p14:creationId xmlns:p14="http://schemas.microsoft.com/office/powerpoint/2010/main" val="3267967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A49C1-0414-1317-5DAC-BEEB541C91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B5F766-3ED5-00AF-7946-1440D7E08F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5B3B34-1A37-5912-C2E1-62CCC8FE7D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A155B5-4B69-98CA-73E2-2689FF6608AE}"/>
              </a:ext>
            </a:extLst>
          </p:cNvPr>
          <p:cNvSpPr>
            <a:spLocks noGrp="1"/>
          </p:cNvSpPr>
          <p:nvPr>
            <p:ph type="dt" sz="half" idx="10"/>
          </p:nvPr>
        </p:nvSpPr>
        <p:spPr/>
        <p:txBody>
          <a:bodyPr/>
          <a:lstStyle/>
          <a:p>
            <a:fld id="{61D8D1AB-904E-4D03-8E4C-7526B41A2915}" type="datetimeFigureOut">
              <a:rPr lang="en-US" smtClean="0"/>
              <a:t>6/24/2024</a:t>
            </a:fld>
            <a:endParaRPr lang="en-US"/>
          </a:p>
        </p:txBody>
      </p:sp>
      <p:sp>
        <p:nvSpPr>
          <p:cNvPr id="6" name="Footer Placeholder 5">
            <a:extLst>
              <a:ext uri="{FF2B5EF4-FFF2-40B4-BE49-F238E27FC236}">
                <a16:creationId xmlns:a16="http://schemas.microsoft.com/office/drawing/2014/main" id="{C7D06081-4F65-A15E-16BC-21C3B8CFC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3DA862-F1CB-E6F8-C3FB-E4BCD211AE3F}"/>
              </a:ext>
            </a:extLst>
          </p:cNvPr>
          <p:cNvSpPr>
            <a:spLocks noGrp="1"/>
          </p:cNvSpPr>
          <p:nvPr>
            <p:ph type="sldNum" sz="quarter" idx="12"/>
          </p:nvPr>
        </p:nvSpPr>
        <p:spPr/>
        <p:txBody>
          <a:bodyPr/>
          <a:lstStyle/>
          <a:p>
            <a:fld id="{14BC751C-1526-4795-AB8F-504314539A6B}" type="slidenum">
              <a:rPr lang="en-US" smtClean="0"/>
              <a:t>‹#›</a:t>
            </a:fld>
            <a:endParaRPr lang="en-US"/>
          </a:p>
        </p:txBody>
      </p:sp>
    </p:spTree>
    <p:extLst>
      <p:ext uri="{BB962C8B-B14F-4D97-AF65-F5344CB8AC3E}">
        <p14:creationId xmlns:p14="http://schemas.microsoft.com/office/powerpoint/2010/main" val="62526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E48F2-08D0-93C7-0463-63698A2C33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029ADB-C348-EB2C-A671-546F0B33F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618696-BFBE-0F95-956A-C46C9C6733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F5AB82-14E0-62D2-9706-6A2EB8C644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DE6796-9613-944D-8A04-6B40491C05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74FC24-F98F-E571-1745-C42CBE16B1D4}"/>
              </a:ext>
            </a:extLst>
          </p:cNvPr>
          <p:cNvSpPr>
            <a:spLocks noGrp="1"/>
          </p:cNvSpPr>
          <p:nvPr>
            <p:ph type="dt" sz="half" idx="10"/>
          </p:nvPr>
        </p:nvSpPr>
        <p:spPr/>
        <p:txBody>
          <a:bodyPr/>
          <a:lstStyle/>
          <a:p>
            <a:fld id="{61D8D1AB-904E-4D03-8E4C-7526B41A2915}" type="datetimeFigureOut">
              <a:rPr lang="en-US" smtClean="0"/>
              <a:t>6/24/2024</a:t>
            </a:fld>
            <a:endParaRPr lang="en-US"/>
          </a:p>
        </p:txBody>
      </p:sp>
      <p:sp>
        <p:nvSpPr>
          <p:cNvPr id="8" name="Footer Placeholder 7">
            <a:extLst>
              <a:ext uri="{FF2B5EF4-FFF2-40B4-BE49-F238E27FC236}">
                <a16:creationId xmlns:a16="http://schemas.microsoft.com/office/drawing/2014/main" id="{2BC85A31-2A2A-CC4F-D6CD-EA1D20B108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D5193-4C79-F5B3-3877-FBC6BB5CF532}"/>
              </a:ext>
            </a:extLst>
          </p:cNvPr>
          <p:cNvSpPr>
            <a:spLocks noGrp="1"/>
          </p:cNvSpPr>
          <p:nvPr>
            <p:ph type="sldNum" sz="quarter" idx="12"/>
          </p:nvPr>
        </p:nvSpPr>
        <p:spPr/>
        <p:txBody>
          <a:bodyPr/>
          <a:lstStyle/>
          <a:p>
            <a:fld id="{14BC751C-1526-4795-AB8F-504314539A6B}" type="slidenum">
              <a:rPr lang="en-US" smtClean="0"/>
              <a:t>‹#›</a:t>
            </a:fld>
            <a:endParaRPr lang="en-US"/>
          </a:p>
        </p:txBody>
      </p:sp>
    </p:spTree>
    <p:extLst>
      <p:ext uri="{BB962C8B-B14F-4D97-AF65-F5344CB8AC3E}">
        <p14:creationId xmlns:p14="http://schemas.microsoft.com/office/powerpoint/2010/main" val="410562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15779-68EC-C0D2-CD00-FD87CECB3B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220382-63DE-CA82-3DAA-DCE652DB8D82}"/>
              </a:ext>
            </a:extLst>
          </p:cNvPr>
          <p:cNvSpPr>
            <a:spLocks noGrp="1"/>
          </p:cNvSpPr>
          <p:nvPr>
            <p:ph type="dt" sz="half" idx="10"/>
          </p:nvPr>
        </p:nvSpPr>
        <p:spPr/>
        <p:txBody>
          <a:bodyPr/>
          <a:lstStyle/>
          <a:p>
            <a:fld id="{61D8D1AB-904E-4D03-8E4C-7526B41A2915}" type="datetimeFigureOut">
              <a:rPr lang="en-US" smtClean="0"/>
              <a:t>6/24/2024</a:t>
            </a:fld>
            <a:endParaRPr lang="en-US"/>
          </a:p>
        </p:txBody>
      </p:sp>
      <p:sp>
        <p:nvSpPr>
          <p:cNvPr id="4" name="Footer Placeholder 3">
            <a:extLst>
              <a:ext uri="{FF2B5EF4-FFF2-40B4-BE49-F238E27FC236}">
                <a16:creationId xmlns:a16="http://schemas.microsoft.com/office/drawing/2014/main" id="{622F57CC-E2AC-7700-B082-75530A36CD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04789D-C485-D34B-765B-B2D9863E4EE5}"/>
              </a:ext>
            </a:extLst>
          </p:cNvPr>
          <p:cNvSpPr>
            <a:spLocks noGrp="1"/>
          </p:cNvSpPr>
          <p:nvPr>
            <p:ph type="sldNum" sz="quarter" idx="12"/>
          </p:nvPr>
        </p:nvSpPr>
        <p:spPr/>
        <p:txBody>
          <a:bodyPr/>
          <a:lstStyle/>
          <a:p>
            <a:fld id="{14BC751C-1526-4795-AB8F-504314539A6B}" type="slidenum">
              <a:rPr lang="en-US" smtClean="0"/>
              <a:t>‹#›</a:t>
            </a:fld>
            <a:endParaRPr lang="en-US"/>
          </a:p>
        </p:txBody>
      </p:sp>
    </p:spTree>
    <p:extLst>
      <p:ext uri="{BB962C8B-B14F-4D97-AF65-F5344CB8AC3E}">
        <p14:creationId xmlns:p14="http://schemas.microsoft.com/office/powerpoint/2010/main" val="2004569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E12D91-7493-31E4-A2C4-F623730DC557}"/>
              </a:ext>
            </a:extLst>
          </p:cNvPr>
          <p:cNvSpPr>
            <a:spLocks noGrp="1"/>
          </p:cNvSpPr>
          <p:nvPr>
            <p:ph type="dt" sz="half" idx="10"/>
          </p:nvPr>
        </p:nvSpPr>
        <p:spPr/>
        <p:txBody>
          <a:bodyPr/>
          <a:lstStyle/>
          <a:p>
            <a:fld id="{61D8D1AB-904E-4D03-8E4C-7526B41A2915}" type="datetimeFigureOut">
              <a:rPr lang="en-US" smtClean="0"/>
              <a:t>6/24/2024</a:t>
            </a:fld>
            <a:endParaRPr lang="en-US"/>
          </a:p>
        </p:txBody>
      </p:sp>
      <p:sp>
        <p:nvSpPr>
          <p:cNvPr id="3" name="Footer Placeholder 2">
            <a:extLst>
              <a:ext uri="{FF2B5EF4-FFF2-40B4-BE49-F238E27FC236}">
                <a16:creationId xmlns:a16="http://schemas.microsoft.com/office/drawing/2014/main" id="{8B4EC2CD-AD72-702A-6E67-5F3D1A75D0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A3577E-4E7F-9E0E-A67E-F71546C1FE22}"/>
              </a:ext>
            </a:extLst>
          </p:cNvPr>
          <p:cNvSpPr>
            <a:spLocks noGrp="1"/>
          </p:cNvSpPr>
          <p:nvPr>
            <p:ph type="sldNum" sz="quarter" idx="12"/>
          </p:nvPr>
        </p:nvSpPr>
        <p:spPr/>
        <p:txBody>
          <a:bodyPr/>
          <a:lstStyle/>
          <a:p>
            <a:fld id="{14BC751C-1526-4795-AB8F-504314539A6B}" type="slidenum">
              <a:rPr lang="en-US" smtClean="0"/>
              <a:t>‹#›</a:t>
            </a:fld>
            <a:endParaRPr lang="en-US"/>
          </a:p>
        </p:txBody>
      </p:sp>
    </p:spTree>
    <p:extLst>
      <p:ext uri="{BB962C8B-B14F-4D97-AF65-F5344CB8AC3E}">
        <p14:creationId xmlns:p14="http://schemas.microsoft.com/office/powerpoint/2010/main" val="3406676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4FA7-E813-92F6-6417-69391D5517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FB8C89-4FC0-829C-5323-46D19F4AD2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FC5787-C358-E32B-ED6F-83BE01B65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E7228B-9A4E-2B56-547C-F10DDC359110}"/>
              </a:ext>
            </a:extLst>
          </p:cNvPr>
          <p:cNvSpPr>
            <a:spLocks noGrp="1"/>
          </p:cNvSpPr>
          <p:nvPr>
            <p:ph type="dt" sz="half" idx="10"/>
          </p:nvPr>
        </p:nvSpPr>
        <p:spPr/>
        <p:txBody>
          <a:bodyPr/>
          <a:lstStyle/>
          <a:p>
            <a:fld id="{61D8D1AB-904E-4D03-8E4C-7526B41A2915}" type="datetimeFigureOut">
              <a:rPr lang="en-US" smtClean="0"/>
              <a:t>6/24/2024</a:t>
            </a:fld>
            <a:endParaRPr lang="en-US"/>
          </a:p>
        </p:txBody>
      </p:sp>
      <p:sp>
        <p:nvSpPr>
          <p:cNvPr id="6" name="Footer Placeholder 5">
            <a:extLst>
              <a:ext uri="{FF2B5EF4-FFF2-40B4-BE49-F238E27FC236}">
                <a16:creationId xmlns:a16="http://schemas.microsoft.com/office/drawing/2014/main" id="{E79AE30D-F7E7-B530-8013-E3C6E5F696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4460B-9D33-380E-4147-CC504331F27B}"/>
              </a:ext>
            </a:extLst>
          </p:cNvPr>
          <p:cNvSpPr>
            <a:spLocks noGrp="1"/>
          </p:cNvSpPr>
          <p:nvPr>
            <p:ph type="sldNum" sz="quarter" idx="12"/>
          </p:nvPr>
        </p:nvSpPr>
        <p:spPr/>
        <p:txBody>
          <a:bodyPr/>
          <a:lstStyle/>
          <a:p>
            <a:fld id="{14BC751C-1526-4795-AB8F-504314539A6B}" type="slidenum">
              <a:rPr lang="en-US" smtClean="0"/>
              <a:t>‹#›</a:t>
            </a:fld>
            <a:endParaRPr lang="en-US"/>
          </a:p>
        </p:txBody>
      </p:sp>
    </p:spTree>
    <p:extLst>
      <p:ext uri="{BB962C8B-B14F-4D97-AF65-F5344CB8AC3E}">
        <p14:creationId xmlns:p14="http://schemas.microsoft.com/office/powerpoint/2010/main" val="200828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1506C-18E0-C5AC-8A78-0FD134809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5091D0-8054-9F04-43B0-8ED6656E2B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5228B2-81CA-4240-E7FD-B38DE22FE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6F5391-D14B-DFDB-BBFF-68DF17485D28}"/>
              </a:ext>
            </a:extLst>
          </p:cNvPr>
          <p:cNvSpPr>
            <a:spLocks noGrp="1"/>
          </p:cNvSpPr>
          <p:nvPr>
            <p:ph type="dt" sz="half" idx="10"/>
          </p:nvPr>
        </p:nvSpPr>
        <p:spPr/>
        <p:txBody>
          <a:bodyPr/>
          <a:lstStyle/>
          <a:p>
            <a:fld id="{61D8D1AB-904E-4D03-8E4C-7526B41A2915}" type="datetimeFigureOut">
              <a:rPr lang="en-US" smtClean="0"/>
              <a:t>6/24/2024</a:t>
            </a:fld>
            <a:endParaRPr lang="en-US"/>
          </a:p>
        </p:txBody>
      </p:sp>
      <p:sp>
        <p:nvSpPr>
          <p:cNvPr id="6" name="Footer Placeholder 5">
            <a:extLst>
              <a:ext uri="{FF2B5EF4-FFF2-40B4-BE49-F238E27FC236}">
                <a16:creationId xmlns:a16="http://schemas.microsoft.com/office/drawing/2014/main" id="{D792BD0F-B0F5-9EC2-F10B-6629D29EA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858EA-EB97-BB33-20D0-37224C43C5AA}"/>
              </a:ext>
            </a:extLst>
          </p:cNvPr>
          <p:cNvSpPr>
            <a:spLocks noGrp="1"/>
          </p:cNvSpPr>
          <p:nvPr>
            <p:ph type="sldNum" sz="quarter" idx="12"/>
          </p:nvPr>
        </p:nvSpPr>
        <p:spPr/>
        <p:txBody>
          <a:bodyPr/>
          <a:lstStyle/>
          <a:p>
            <a:fld id="{14BC751C-1526-4795-AB8F-504314539A6B}" type="slidenum">
              <a:rPr lang="en-US" smtClean="0"/>
              <a:t>‹#›</a:t>
            </a:fld>
            <a:endParaRPr lang="en-US"/>
          </a:p>
        </p:txBody>
      </p:sp>
    </p:spTree>
    <p:extLst>
      <p:ext uri="{BB962C8B-B14F-4D97-AF65-F5344CB8AC3E}">
        <p14:creationId xmlns:p14="http://schemas.microsoft.com/office/powerpoint/2010/main" val="2671233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6ACB89-D9F1-6A9B-1DFC-BBF4D59DB4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485605-93BF-330E-BA31-DA5387AC01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DD91D-C31F-1B96-A7AD-67646A22CC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8D1AB-904E-4D03-8E4C-7526B41A2915}" type="datetimeFigureOut">
              <a:rPr lang="en-US" smtClean="0"/>
              <a:t>6/24/2024</a:t>
            </a:fld>
            <a:endParaRPr lang="en-US"/>
          </a:p>
        </p:txBody>
      </p:sp>
      <p:sp>
        <p:nvSpPr>
          <p:cNvPr id="5" name="Footer Placeholder 4">
            <a:extLst>
              <a:ext uri="{FF2B5EF4-FFF2-40B4-BE49-F238E27FC236}">
                <a16:creationId xmlns:a16="http://schemas.microsoft.com/office/drawing/2014/main" id="{64A3BEB0-54C8-E4E0-8456-B4CD81FACE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5241BE-1FF0-11BE-33BC-A29396F85D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C751C-1526-4795-AB8F-504314539A6B}" type="slidenum">
              <a:rPr lang="en-US" smtClean="0"/>
              <a:t>‹#›</a:t>
            </a:fld>
            <a:endParaRPr lang="en-US"/>
          </a:p>
        </p:txBody>
      </p:sp>
    </p:spTree>
    <p:extLst>
      <p:ext uri="{BB962C8B-B14F-4D97-AF65-F5344CB8AC3E}">
        <p14:creationId xmlns:p14="http://schemas.microsoft.com/office/powerpoint/2010/main" val="304462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azure.microsoft.com/support/legal/sla/cosmos-d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image" Target="../media/image11.svg"/><Relationship Id="rId21" Type="http://schemas.openxmlformats.org/officeDocument/2006/relationships/image" Target="../media/image29.sv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image" Target="../media/image25.svg"/><Relationship Id="rId25" Type="http://schemas.openxmlformats.org/officeDocument/2006/relationships/image" Target="../media/image33.sv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png"/><Relationship Id="rId29" Type="http://schemas.openxmlformats.org/officeDocument/2006/relationships/image" Target="../media/image37.sv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svg"/><Relationship Id="rId24" Type="http://schemas.openxmlformats.org/officeDocument/2006/relationships/image" Target="../media/image32.png"/><Relationship Id="rId5" Type="http://schemas.openxmlformats.org/officeDocument/2006/relationships/image" Target="../media/image13.svg"/><Relationship Id="rId15" Type="http://schemas.openxmlformats.org/officeDocument/2006/relationships/image" Target="../media/image23.svg"/><Relationship Id="rId23" Type="http://schemas.openxmlformats.org/officeDocument/2006/relationships/image" Target="../media/image31.svg"/><Relationship Id="rId28" Type="http://schemas.openxmlformats.org/officeDocument/2006/relationships/image" Target="../media/image36.png"/><Relationship Id="rId10" Type="http://schemas.openxmlformats.org/officeDocument/2006/relationships/image" Target="../media/image18.png"/><Relationship Id="rId19" Type="http://schemas.openxmlformats.org/officeDocument/2006/relationships/image" Target="../media/image27.svg"/><Relationship Id="rId31" Type="http://schemas.openxmlformats.org/officeDocument/2006/relationships/image" Target="../media/image39.svg"/><Relationship Id="rId4" Type="http://schemas.openxmlformats.org/officeDocument/2006/relationships/image" Target="../media/image12.png"/><Relationship Id="rId9" Type="http://schemas.openxmlformats.org/officeDocument/2006/relationships/image" Target="../media/image17.svg"/><Relationship Id="rId14" Type="http://schemas.openxmlformats.org/officeDocument/2006/relationships/image" Target="../media/image22.png"/><Relationship Id="rId22" Type="http://schemas.openxmlformats.org/officeDocument/2006/relationships/image" Target="../media/image30.png"/><Relationship Id="rId27" Type="http://schemas.openxmlformats.org/officeDocument/2006/relationships/image" Target="../media/image35.svg"/><Relationship Id="rId30"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3CEA3C06-F56D-6911-5620-487A3E438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8176" y="636836"/>
            <a:ext cx="776287" cy="776287"/>
          </a:xfrm>
          <a:prstGeom prst="rect">
            <a:avLst/>
          </a:prstGeom>
        </p:spPr>
      </p:pic>
      <p:sp>
        <p:nvSpPr>
          <p:cNvPr id="4" name="TextBox 3">
            <a:extLst>
              <a:ext uri="{FF2B5EF4-FFF2-40B4-BE49-F238E27FC236}">
                <a16:creationId xmlns:a16="http://schemas.microsoft.com/office/drawing/2014/main" id="{CAD21B4C-A644-5122-73AD-18ADC6810A5F}"/>
              </a:ext>
            </a:extLst>
          </p:cNvPr>
          <p:cNvSpPr txBox="1"/>
          <p:nvPr/>
        </p:nvSpPr>
        <p:spPr>
          <a:xfrm>
            <a:off x="1671638" y="636836"/>
            <a:ext cx="9102172" cy="769441"/>
          </a:xfrm>
          <a:prstGeom prst="rect">
            <a:avLst/>
          </a:prstGeom>
          <a:noFill/>
        </p:spPr>
        <p:txBody>
          <a:bodyPr wrap="none" rtlCol="0">
            <a:spAutoFit/>
          </a:bodyPr>
          <a:lstStyle/>
          <a:p>
            <a:r>
              <a:rPr lang="en-US" sz="4400" b="1" dirty="0">
                <a:latin typeface="Trebuchet MS" panose="020B0603020202020204" pitchFamily="34" charset="0"/>
              </a:rPr>
              <a:t>Azure Resource Groups / Manager</a:t>
            </a:r>
          </a:p>
        </p:txBody>
      </p:sp>
      <p:sp>
        <p:nvSpPr>
          <p:cNvPr id="6" name="TextBox 5">
            <a:extLst>
              <a:ext uri="{FF2B5EF4-FFF2-40B4-BE49-F238E27FC236}">
                <a16:creationId xmlns:a16="http://schemas.microsoft.com/office/drawing/2014/main" id="{165D7478-286B-3372-C752-10873FDE26CE}"/>
              </a:ext>
            </a:extLst>
          </p:cNvPr>
          <p:cNvSpPr txBox="1"/>
          <p:nvPr/>
        </p:nvSpPr>
        <p:spPr>
          <a:xfrm>
            <a:off x="638176" y="1913274"/>
            <a:ext cx="7034212" cy="3416320"/>
          </a:xfrm>
          <a:prstGeom prst="rect">
            <a:avLst/>
          </a:prstGeom>
          <a:noFill/>
        </p:spPr>
        <p:txBody>
          <a:bodyPr wrap="square">
            <a:spAutoFit/>
          </a:bodyPr>
          <a:lstStyle/>
          <a:p>
            <a:pPr algn="just"/>
            <a:r>
              <a:rPr lang="en-US" dirty="0">
                <a:latin typeface="Bahnschrift SemiBold SemiConden" panose="020B0502040204020203" pitchFamily="34" charset="0"/>
              </a:rPr>
              <a:t>A resource group is a container that enables you to manage related resources for an Azure solution. By using the resource group, you can coordinate changes to the related resources. </a:t>
            </a:r>
          </a:p>
          <a:p>
            <a:pPr algn="just"/>
            <a:endParaRPr lang="en-US" dirty="0">
              <a:latin typeface="Bahnschrift SemiBold SemiConden" panose="020B0502040204020203" pitchFamily="34" charset="0"/>
            </a:endParaRPr>
          </a:p>
          <a:p>
            <a:pPr algn="just"/>
            <a:r>
              <a:rPr lang="en-US" dirty="0">
                <a:latin typeface="Bahnschrift SemiBold SemiConden" panose="020B0502040204020203" pitchFamily="34" charset="0"/>
              </a:rPr>
              <a:t>For example, you can deploy an update to the resource group and have confidence that the resources are updated in a coordinated operation. Or, when you're finished with the solution, you can delete the resource group and know that all of the resources are deleted.</a:t>
            </a:r>
          </a:p>
          <a:p>
            <a:pPr algn="just"/>
            <a:endParaRPr lang="en-US" dirty="0">
              <a:latin typeface="Bahnschrift SemiBold SemiConden" panose="020B0502040204020203" pitchFamily="34" charset="0"/>
            </a:endParaRPr>
          </a:p>
          <a:p>
            <a:pPr algn="just"/>
            <a:r>
              <a:rPr lang="en-US" dirty="0">
                <a:latin typeface="Bahnschrift SemiBold SemiConden" panose="020B0502040204020203" pitchFamily="34" charset="0"/>
              </a:rPr>
              <a:t>One Such Group of Related Resources Can Have:</a:t>
            </a:r>
          </a:p>
          <a:p>
            <a:pPr marL="285750" indent="-285750" algn="just">
              <a:buFont typeface="Arial" panose="020B0604020202020204" pitchFamily="34" charset="0"/>
              <a:buChar char="•"/>
            </a:pPr>
            <a:r>
              <a:rPr lang="en-US" dirty="0">
                <a:latin typeface="Bahnschrift SemiBold SemiConden" panose="020B0502040204020203" pitchFamily="34" charset="0"/>
              </a:rPr>
              <a:t>Azure Web App Services (Hosts a Dynamic Web Application)</a:t>
            </a:r>
          </a:p>
          <a:p>
            <a:pPr marL="285750" indent="-285750" algn="just">
              <a:buFont typeface="Arial" panose="020B0604020202020204" pitchFamily="34" charset="0"/>
              <a:buChar char="•"/>
            </a:pPr>
            <a:r>
              <a:rPr lang="en-US" dirty="0">
                <a:latin typeface="Bahnschrift SemiBold SemiConden" panose="020B0502040204020203" pitchFamily="34" charset="0"/>
              </a:rPr>
              <a:t>Azure Cosmos DB (As Database for the Hosted Application)</a:t>
            </a:r>
          </a:p>
        </p:txBody>
      </p:sp>
      <p:sp>
        <p:nvSpPr>
          <p:cNvPr id="2" name="TextBox 1">
            <a:extLst>
              <a:ext uri="{FF2B5EF4-FFF2-40B4-BE49-F238E27FC236}">
                <a16:creationId xmlns:a16="http://schemas.microsoft.com/office/drawing/2014/main" id="{51D2505A-E9F1-86BC-D9BA-3386C655600A}"/>
              </a:ext>
            </a:extLst>
          </p:cNvPr>
          <p:cNvSpPr txBox="1"/>
          <p:nvPr/>
        </p:nvSpPr>
        <p:spPr>
          <a:xfrm>
            <a:off x="10867591" y="6206961"/>
            <a:ext cx="1176925" cy="523220"/>
          </a:xfrm>
          <a:prstGeom prst="rect">
            <a:avLst/>
          </a:prstGeom>
          <a:noFill/>
        </p:spPr>
        <p:txBody>
          <a:bodyPr wrap="none" rtlCol="0">
            <a:spAutoFit/>
          </a:bodyPr>
          <a:lstStyle/>
          <a:p>
            <a:r>
              <a:rPr lang="en-US" sz="2800" b="1" dirty="0" err="1">
                <a:latin typeface="Bahnschrift SemiBold SemiConden" panose="020B0502040204020203" pitchFamily="34" charset="0"/>
              </a:rPr>
              <a:t>AzTecX</a:t>
            </a:r>
            <a:endParaRPr lang="en-US" sz="2800" b="1" dirty="0">
              <a:latin typeface="Bahnschrift SemiBold SemiConden" panose="020B0502040204020203" pitchFamily="34" charset="0"/>
            </a:endParaRPr>
          </a:p>
        </p:txBody>
      </p:sp>
    </p:spTree>
    <p:extLst>
      <p:ext uri="{BB962C8B-B14F-4D97-AF65-F5344CB8AC3E}">
        <p14:creationId xmlns:p14="http://schemas.microsoft.com/office/powerpoint/2010/main" val="3119580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3CEA3C06-F56D-6911-5620-487A3E4383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38176" y="636836"/>
            <a:ext cx="776287" cy="776287"/>
          </a:xfrm>
          <a:prstGeom prst="rect">
            <a:avLst/>
          </a:prstGeom>
        </p:spPr>
      </p:pic>
      <p:sp>
        <p:nvSpPr>
          <p:cNvPr id="4" name="TextBox 3">
            <a:extLst>
              <a:ext uri="{FF2B5EF4-FFF2-40B4-BE49-F238E27FC236}">
                <a16:creationId xmlns:a16="http://schemas.microsoft.com/office/drawing/2014/main" id="{CAD21B4C-A644-5122-73AD-18ADC6810A5F}"/>
              </a:ext>
            </a:extLst>
          </p:cNvPr>
          <p:cNvSpPr txBox="1"/>
          <p:nvPr/>
        </p:nvSpPr>
        <p:spPr>
          <a:xfrm>
            <a:off x="1671638" y="636836"/>
            <a:ext cx="6267485" cy="769441"/>
          </a:xfrm>
          <a:prstGeom prst="rect">
            <a:avLst/>
          </a:prstGeom>
          <a:noFill/>
        </p:spPr>
        <p:txBody>
          <a:bodyPr wrap="none" rtlCol="0">
            <a:spAutoFit/>
          </a:bodyPr>
          <a:lstStyle/>
          <a:p>
            <a:r>
              <a:rPr lang="en-US" sz="4400" b="1" dirty="0">
                <a:latin typeface="Trebuchet MS" panose="020B0603020202020204" pitchFamily="34" charset="0"/>
              </a:rPr>
              <a:t>Azure Virtual Machines</a:t>
            </a:r>
          </a:p>
        </p:txBody>
      </p:sp>
      <p:sp>
        <p:nvSpPr>
          <p:cNvPr id="6" name="TextBox 5">
            <a:extLst>
              <a:ext uri="{FF2B5EF4-FFF2-40B4-BE49-F238E27FC236}">
                <a16:creationId xmlns:a16="http://schemas.microsoft.com/office/drawing/2014/main" id="{165D7478-286B-3372-C752-10873FDE26CE}"/>
              </a:ext>
            </a:extLst>
          </p:cNvPr>
          <p:cNvSpPr txBox="1"/>
          <p:nvPr/>
        </p:nvSpPr>
        <p:spPr>
          <a:xfrm>
            <a:off x="638176" y="3447201"/>
            <a:ext cx="8934449" cy="1200329"/>
          </a:xfrm>
          <a:prstGeom prst="rect">
            <a:avLst/>
          </a:prstGeom>
          <a:noFill/>
        </p:spPr>
        <p:txBody>
          <a:bodyPr wrap="square">
            <a:spAutoFit/>
          </a:bodyPr>
          <a:lstStyle/>
          <a:p>
            <a:pPr algn="just"/>
            <a:r>
              <a:rPr lang="en-US" dirty="0">
                <a:latin typeface="Bahnschrift SemiBold SemiConden" panose="020B0502040204020203" pitchFamily="34" charset="0"/>
              </a:rPr>
              <a:t>Azure Virtual Machines offer versatile virtualization support for Linux, Windows Server, SQL Server, Oracle, IBM, and SAP environments. This flexibility extends to configuring open-source software as required, mimicking an additional rack in your datacenter. This capability enables rapid application deployment in seconds rather than weeks.</a:t>
            </a:r>
          </a:p>
        </p:txBody>
      </p:sp>
      <p:grpSp>
        <p:nvGrpSpPr>
          <p:cNvPr id="2" name="Group 1">
            <a:extLst>
              <a:ext uri="{FF2B5EF4-FFF2-40B4-BE49-F238E27FC236}">
                <a16:creationId xmlns:a16="http://schemas.microsoft.com/office/drawing/2014/main" id="{739DC806-9AA4-502B-503A-8CB0C3CBB155}"/>
              </a:ext>
            </a:extLst>
          </p:cNvPr>
          <p:cNvGrpSpPr/>
          <p:nvPr/>
        </p:nvGrpSpPr>
        <p:grpSpPr>
          <a:xfrm>
            <a:off x="638176" y="4789318"/>
            <a:ext cx="7034212" cy="1206876"/>
            <a:chOff x="638176" y="3906293"/>
            <a:chExt cx="7034212" cy="1206876"/>
          </a:xfrm>
        </p:grpSpPr>
        <p:sp>
          <p:nvSpPr>
            <p:cNvPr id="7" name="TextBox 6">
              <a:extLst>
                <a:ext uri="{FF2B5EF4-FFF2-40B4-BE49-F238E27FC236}">
                  <a16:creationId xmlns:a16="http://schemas.microsoft.com/office/drawing/2014/main" id="{DE9FC202-5C96-4FDA-44BB-DB6762EB3B25}"/>
                </a:ext>
              </a:extLst>
            </p:cNvPr>
            <p:cNvSpPr txBox="1"/>
            <p:nvPr/>
          </p:nvSpPr>
          <p:spPr>
            <a:xfrm>
              <a:off x="638176" y="3906293"/>
              <a:ext cx="7034212" cy="400110"/>
            </a:xfrm>
            <a:prstGeom prst="rect">
              <a:avLst/>
            </a:prstGeom>
            <a:noFill/>
          </p:spPr>
          <p:txBody>
            <a:bodyPr wrap="square">
              <a:spAutoFit/>
            </a:bodyPr>
            <a:lstStyle/>
            <a:p>
              <a:r>
                <a:rPr lang="en-US" sz="2000" dirty="0">
                  <a:latin typeface="Bahnschrift SemiBold SemiConden" panose="020B0502040204020203" pitchFamily="34" charset="0"/>
                </a:rPr>
                <a:t>Pre-requisite </a:t>
              </a:r>
            </a:p>
          </p:txBody>
        </p:sp>
        <p:sp>
          <p:nvSpPr>
            <p:cNvPr id="8" name="TextBox 7">
              <a:extLst>
                <a:ext uri="{FF2B5EF4-FFF2-40B4-BE49-F238E27FC236}">
                  <a16:creationId xmlns:a16="http://schemas.microsoft.com/office/drawing/2014/main" id="{9EBBC8FA-8D90-63AF-DC1E-9F33F9FD18F1}"/>
                </a:ext>
              </a:extLst>
            </p:cNvPr>
            <p:cNvSpPr txBox="1"/>
            <p:nvPr/>
          </p:nvSpPr>
          <p:spPr>
            <a:xfrm>
              <a:off x="638176" y="4466838"/>
              <a:ext cx="7034212" cy="646331"/>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Bahnschrift SemiBold SemiConden" panose="020B0502040204020203" pitchFamily="34" charset="0"/>
                </a:rPr>
                <a:t>Azure Active Subscription.</a:t>
              </a:r>
            </a:p>
            <a:p>
              <a:pPr marL="285750" indent="-285750" algn="just">
                <a:buFont typeface="Arial" panose="020B0604020202020204" pitchFamily="34" charset="0"/>
                <a:buChar char="•"/>
              </a:pPr>
              <a:r>
                <a:rPr lang="en-US" dirty="0">
                  <a:latin typeface="Bahnschrift SemiBold SemiConden" panose="020B0502040204020203" pitchFamily="34" charset="0"/>
                </a:rPr>
                <a:t>Money</a:t>
              </a:r>
            </a:p>
          </p:txBody>
        </p:sp>
      </p:grpSp>
      <p:sp>
        <p:nvSpPr>
          <p:cNvPr id="9" name="TextBox 8">
            <a:extLst>
              <a:ext uri="{FF2B5EF4-FFF2-40B4-BE49-F238E27FC236}">
                <a16:creationId xmlns:a16="http://schemas.microsoft.com/office/drawing/2014/main" id="{BE87EF2C-4267-0EFA-541A-36C5E5FE1E97}"/>
              </a:ext>
            </a:extLst>
          </p:cNvPr>
          <p:cNvSpPr txBox="1"/>
          <p:nvPr/>
        </p:nvSpPr>
        <p:spPr>
          <a:xfrm>
            <a:off x="638176" y="1982004"/>
            <a:ext cx="8934449" cy="1200329"/>
          </a:xfrm>
          <a:prstGeom prst="rect">
            <a:avLst/>
          </a:prstGeom>
          <a:noFill/>
        </p:spPr>
        <p:txBody>
          <a:bodyPr wrap="square">
            <a:spAutoFit/>
          </a:bodyPr>
          <a:lstStyle/>
          <a:p>
            <a:pPr algn="just"/>
            <a:r>
              <a:rPr lang="en-US" dirty="0">
                <a:latin typeface="Bahnschrift SemiBold SemiConden" panose="020B0502040204020203" pitchFamily="34" charset="0"/>
              </a:rPr>
              <a:t>An Azure virtual machine gives you the flexibility of virtualization without having to buy and maintain the physical hardware that runs it. However, you still need to maintain the virtual machine by performing tasks, such as configuring, patching, and installing the software that runs on it.</a:t>
            </a:r>
          </a:p>
        </p:txBody>
      </p:sp>
      <p:sp>
        <p:nvSpPr>
          <p:cNvPr id="5" name="TextBox 4">
            <a:extLst>
              <a:ext uri="{FF2B5EF4-FFF2-40B4-BE49-F238E27FC236}">
                <a16:creationId xmlns:a16="http://schemas.microsoft.com/office/drawing/2014/main" id="{50BE0953-71C0-617D-E2A1-8EB21B3CF667}"/>
              </a:ext>
            </a:extLst>
          </p:cNvPr>
          <p:cNvSpPr txBox="1"/>
          <p:nvPr/>
        </p:nvSpPr>
        <p:spPr>
          <a:xfrm>
            <a:off x="10867591" y="6206961"/>
            <a:ext cx="1176925" cy="523220"/>
          </a:xfrm>
          <a:prstGeom prst="rect">
            <a:avLst/>
          </a:prstGeom>
          <a:noFill/>
        </p:spPr>
        <p:txBody>
          <a:bodyPr wrap="none" rtlCol="0">
            <a:spAutoFit/>
          </a:bodyPr>
          <a:lstStyle/>
          <a:p>
            <a:r>
              <a:rPr lang="en-US" sz="2800" b="1" dirty="0" err="1">
                <a:latin typeface="Bahnschrift SemiBold SemiConden" panose="020B0502040204020203" pitchFamily="34" charset="0"/>
              </a:rPr>
              <a:t>AzTecX</a:t>
            </a:r>
            <a:endParaRPr lang="en-US" sz="2800" b="1" dirty="0">
              <a:latin typeface="Bahnschrift SemiBold SemiConden" panose="020B0502040204020203" pitchFamily="34" charset="0"/>
            </a:endParaRPr>
          </a:p>
        </p:txBody>
      </p:sp>
    </p:spTree>
    <p:extLst>
      <p:ext uri="{BB962C8B-B14F-4D97-AF65-F5344CB8AC3E}">
        <p14:creationId xmlns:p14="http://schemas.microsoft.com/office/powerpoint/2010/main" val="191963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3CEA3C06-F56D-6911-5620-487A3E4383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176" y="636836"/>
            <a:ext cx="776287" cy="776287"/>
          </a:xfrm>
          <a:prstGeom prst="rect">
            <a:avLst/>
          </a:prstGeom>
        </p:spPr>
      </p:pic>
      <p:sp>
        <p:nvSpPr>
          <p:cNvPr id="4" name="TextBox 3">
            <a:extLst>
              <a:ext uri="{FF2B5EF4-FFF2-40B4-BE49-F238E27FC236}">
                <a16:creationId xmlns:a16="http://schemas.microsoft.com/office/drawing/2014/main" id="{CAD21B4C-A644-5122-73AD-18ADC6810A5F}"/>
              </a:ext>
            </a:extLst>
          </p:cNvPr>
          <p:cNvSpPr txBox="1"/>
          <p:nvPr/>
        </p:nvSpPr>
        <p:spPr>
          <a:xfrm>
            <a:off x="1671638" y="636836"/>
            <a:ext cx="4144404" cy="769441"/>
          </a:xfrm>
          <a:prstGeom prst="rect">
            <a:avLst/>
          </a:prstGeom>
          <a:noFill/>
        </p:spPr>
        <p:txBody>
          <a:bodyPr wrap="none" rtlCol="0">
            <a:spAutoFit/>
          </a:bodyPr>
          <a:lstStyle/>
          <a:p>
            <a:r>
              <a:rPr lang="en-US" sz="4400" b="1" dirty="0">
                <a:latin typeface="Trebuchet MS" panose="020B0603020202020204" pitchFamily="34" charset="0"/>
              </a:rPr>
              <a:t>Static Web App</a:t>
            </a:r>
          </a:p>
        </p:txBody>
      </p:sp>
      <p:sp>
        <p:nvSpPr>
          <p:cNvPr id="6" name="TextBox 5">
            <a:extLst>
              <a:ext uri="{FF2B5EF4-FFF2-40B4-BE49-F238E27FC236}">
                <a16:creationId xmlns:a16="http://schemas.microsoft.com/office/drawing/2014/main" id="{165D7478-286B-3372-C752-10873FDE26CE}"/>
              </a:ext>
            </a:extLst>
          </p:cNvPr>
          <p:cNvSpPr txBox="1"/>
          <p:nvPr/>
        </p:nvSpPr>
        <p:spPr>
          <a:xfrm>
            <a:off x="638176" y="1677978"/>
            <a:ext cx="7034212" cy="1754326"/>
          </a:xfrm>
          <a:prstGeom prst="rect">
            <a:avLst/>
          </a:prstGeom>
          <a:noFill/>
        </p:spPr>
        <p:txBody>
          <a:bodyPr wrap="square">
            <a:spAutoFit/>
          </a:bodyPr>
          <a:lstStyle/>
          <a:p>
            <a:pPr algn="just"/>
            <a:r>
              <a:rPr lang="en-US" dirty="0">
                <a:latin typeface="Bahnschrift SemiBold SemiConden" panose="020B0502040204020203" pitchFamily="34" charset="0"/>
              </a:rPr>
              <a:t>Static Web Apps automatically build and deploy full-stack web applications to Azure from a code repository. Static content—such as HTML, CSS, JavaScript, and images—is distributed globally from various locations, which places the files closer to end users for faster access. Integrated serverless APIs can be included using Azure Functions, and Server Side Rendering can be leveraged for dynamic content.</a:t>
            </a:r>
          </a:p>
        </p:txBody>
      </p:sp>
      <p:grpSp>
        <p:nvGrpSpPr>
          <p:cNvPr id="9" name="Group 8">
            <a:extLst>
              <a:ext uri="{FF2B5EF4-FFF2-40B4-BE49-F238E27FC236}">
                <a16:creationId xmlns:a16="http://schemas.microsoft.com/office/drawing/2014/main" id="{CC2B2272-A699-1406-9618-6D9E8205E8CC}"/>
              </a:ext>
            </a:extLst>
          </p:cNvPr>
          <p:cNvGrpSpPr/>
          <p:nvPr/>
        </p:nvGrpSpPr>
        <p:grpSpPr>
          <a:xfrm>
            <a:off x="638176" y="4302859"/>
            <a:ext cx="7034212" cy="1760874"/>
            <a:chOff x="638176" y="3906293"/>
            <a:chExt cx="7034212" cy="1760874"/>
          </a:xfrm>
        </p:grpSpPr>
        <p:sp>
          <p:nvSpPr>
            <p:cNvPr id="7" name="TextBox 6">
              <a:extLst>
                <a:ext uri="{FF2B5EF4-FFF2-40B4-BE49-F238E27FC236}">
                  <a16:creationId xmlns:a16="http://schemas.microsoft.com/office/drawing/2014/main" id="{304FABFF-975D-693C-2309-30AF1EA2F420}"/>
                </a:ext>
              </a:extLst>
            </p:cNvPr>
            <p:cNvSpPr txBox="1"/>
            <p:nvPr/>
          </p:nvSpPr>
          <p:spPr>
            <a:xfrm>
              <a:off x="638176" y="3906293"/>
              <a:ext cx="7034212" cy="400110"/>
            </a:xfrm>
            <a:prstGeom prst="rect">
              <a:avLst/>
            </a:prstGeom>
            <a:noFill/>
          </p:spPr>
          <p:txBody>
            <a:bodyPr wrap="square">
              <a:spAutoFit/>
            </a:bodyPr>
            <a:lstStyle/>
            <a:p>
              <a:r>
                <a:rPr lang="en-US" sz="2000" dirty="0">
                  <a:latin typeface="Bahnschrift SemiBold SemiConden" panose="020B0502040204020203" pitchFamily="34" charset="0"/>
                </a:rPr>
                <a:t>Pre-requisite </a:t>
              </a:r>
            </a:p>
          </p:txBody>
        </p:sp>
        <p:sp>
          <p:nvSpPr>
            <p:cNvPr id="8" name="TextBox 7">
              <a:extLst>
                <a:ext uri="{FF2B5EF4-FFF2-40B4-BE49-F238E27FC236}">
                  <a16:creationId xmlns:a16="http://schemas.microsoft.com/office/drawing/2014/main" id="{DBF3A24D-7A44-1F90-083C-2266A3F5AB5F}"/>
                </a:ext>
              </a:extLst>
            </p:cNvPr>
            <p:cNvSpPr txBox="1"/>
            <p:nvPr/>
          </p:nvSpPr>
          <p:spPr>
            <a:xfrm>
              <a:off x="638176" y="4466838"/>
              <a:ext cx="7034212" cy="1200329"/>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Bahnschrift SemiBold SemiConden" panose="020B0502040204020203" pitchFamily="34" charset="0"/>
                </a:rPr>
                <a:t>Azure Subscription.</a:t>
              </a:r>
            </a:p>
            <a:p>
              <a:pPr marL="285750" indent="-285750" algn="just">
                <a:buFont typeface="Arial" panose="020B0604020202020204" pitchFamily="34" charset="0"/>
                <a:buChar char="•"/>
              </a:pPr>
              <a:r>
                <a:rPr lang="en-US" dirty="0">
                  <a:latin typeface="Bahnschrift SemiBold SemiConden" panose="020B0502040204020203" pitchFamily="34" charset="0"/>
                </a:rPr>
                <a:t>A Source Code Manager – </a:t>
              </a:r>
              <a:r>
                <a:rPr lang="en-US" dirty="0" err="1">
                  <a:latin typeface="Bahnschrift SemiBold SemiConden" panose="020B0502040204020203" pitchFamily="34" charset="0"/>
                </a:rPr>
                <a:t>Github</a:t>
              </a:r>
              <a:r>
                <a:rPr lang="en-US" dirty="0">
                  <a:latin typeface="Bahnschrift SemiBold SemiConden" panose="020B0502040204020203" pitchFamily="34" charset="0"/>
                </a:rPr>
                <a:t>.</a:t>
              </a:r>
            </a:p>
            <a:p>
              <a:pPr marL="285750" indent="-285750" algn="just">
                <a:buFont typeface="Arial" panose="020B0604020202020204" pitchFamily="34" charset="0"/>
                <a:buChar char="•"/>
              </a:pPr>
              <a:r>
                <a:rPr lang="en-US" dirty="0">
                  <a:latin typeface="Bahnschrift SemiBold SemiConden" panose="020B0502040204020203" pitchFamily="34" charset="0"/>
                </a:rPr>
                <a:t>A Static Website – HTML, CSS &amp; JS.</a:t>
              </a:r>
            </a:p>
            <a:p>
              <a:pPr marL="285750" indent="-285750" algn="just">
                <a:buFont typeface="Arial" panose="020B0604020202020204" pitchFamily="34" charset="0"/>
                <a:buChar char="•"/>
              </a:pPr>
              <a:endParaRPr lang="en-US" dirty="0">
                <a:latin typeface="Bahnschrift SemiBold SemiConden" panose="020B0502040204020203" pitchFamily="34" charset="0"/>
              </a:endParaRPr>
            </a:p>
          </p:txBody>
        </p:sp>
      </p:grpSp>
      <p:sp>
        <p:nvSpPr>
          <p:cNvPr id="2" name="TextBox 1">
            <a:extLst>
              <a:ext uri="{FF2B5EF4-FFF2-40B4-BE49-F238E27FC236}">
                <a16:creationId xmlns:a16="http://schemas.microsoft.com/office/drawing/2014/main" id="{4A55FB48-1182-0A4F-97AD-402FF0BB6F61}"/>
              </a:ext>
            </a:extLst>
          </p:cNvPr>
          <p:cNvSpPr txBox="1"/>
          <p:nvPr/>
        </p:nvSpPr>
        <p:spPr>
          <a:xfrm>
            <a:off x="10867591" y="6206961"/>
            <a:ext cx="1176925" cy="523220"/>
          </a:xfrm>
          <a:prstGeom prst="rect">
            <a:avLst/>
          </a:prstGeom>
          <a:noFill/>
        </p:spPr>
        <p:txBody>
          <a:bodyPr wrap="none" rtlCol="0">
            <a:spAutoFit/>
          </a:bodyPr>
          <a:lstStyle/>
          <a:p>
            <a:r>
              <a:rPr lang="en-US" sz="2800" b="1" dirty="0" err="1">
                <a:latin typeface="Bahnschrift SemiBold SemiConden" panose="020B0502040204020203" pitchFamily="34" charset="0"/>
              </a:rPr>
              <a:t>AzTecX</a:t>
            </a:r>
            <a:endParaRPr lang="en-US" sz="2800" b="1" dirty="0">
              <a:latin typeface="Bahnschrift SemiBold SemiConden" panose="020B0502040204020203" pitchFamily="34" charset="0"/>
            </a:endParaRPr>
          </a:p>
        </p:txBody>
      </p:sp>
    </p:spTree>
    <p:extLst>
      <p:ext uri="{BB962C8B-B14F-4D97-AF65-F5344CB8AC3E}">
        <p14:creationId xmlns:p14="http://schemas.microsoft.com/office/powerpoint/2010/main" val="2636849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3CEA3C06-F56D-6911-5620-487A3E4383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38176" y="636836"/>
            <a:ext cx="776287" cy="776287"/>
          </a:xfrm>
          <a:prstGeom prst="rect">
            <a:avLst/>
          </a:prstGeom>
        </p:spPr>
      </p:pic>
      <p:sp>
        <p:nvSpPr>
          <p:cNvPr id="4" name="TextBox 3">
            <a:extLst>
              <a:ext uri="{FF2B5EF4-FFF2-40B4-BE49-F238E27FC236}">
                <a16:creationId xmlns:a16="http://schemas.microsoft.com/office/drawing/2014/main" id="{CAD21B4C-A644-5122-73AD-18ADC6810A5F}"/>
              </a:ext>
            </a:extLst>
          </p:cNvPr>
          <p:cNvSpPr txBox="1"/>
          <p:nvPr/>
        </p:nvSpPr>
        <p:spPr>
          <a:xfrm>
            <a:off x="1671638" y="636836"/>
            <a:ext cx="2478884" cy="769441"/>
          </a:xfrm>
          <a:prstGeom prst="rect">
            <a:avLst/>
          </a:prstGeom>
          <a:noFill/>
        </p:spPr>
        <p:txBody>
          <a:bodyPr wrap="none" rtlCol="0">
            <a:spAutoFit/>
          </a:bodyPr>
          <a:lstStyle/>
          <a:p>
            <a:r>
              <a:rPr lang="en-US" sz="4400" b="1" dirty="0">
                <a:latin typeface="Trebuchet MS" panose="020B0603020202020204" pitchFamily="34" charset="0"/>
              </a:rPr>
              <a:t>Web App</a:t>
            </a:r>
          </a:p>
        </p:txBody>
      </p:sp>
      <p:sp>
        <p:nvSpPr>
          <p:cNvPr id="6" name="TextBox 5">
            <a:extLst>
              <a:ext uri="{FF2B5EF4-FFF2-40B4-BE49-F238E27FC236}">
                <a16:creationId xmlns:a16="http://schemas.microsoft.com/office/drawing/2014/main" id="{165D7478-286B-3372-C752-10873FDE26CE}"/>
              </a:ext>
            </a:extLst>
          </p:cNvPr>
          <p:cNvSpPr txBox="1"/>
          <p:nvPr/>
        </p:nvSpPr>
        <p:spPr>
          <a:xfrm>
            <a:off x="638176" y="1696849"/>
            <a:ext cx="8220074" cy="4801314"/>
          </a:xfrm>
          <a:prstGeom prst="rect">
            <a:avLst/>
          </a:prstGeom>
          <a:noFill/>
        </p:spPr>
        <p:txBody>
          <a:bodyPr wrap="square">
            <a:spAutoFit/>
          </a:bodyPr>
          <a:lstStyle/>
          <a:p>
            <a:pPr algn="just"/>
            <a:r>
              <a:rPr lang="en-US" dirty="0">
                <a:latin typeface="Bahnschrift SemiBold SemiConden" panose="020B0502040204020203" pitchFamily="34" charset="0"/>
              </a:rPr>
              <a:t>App Service Web Apps enable the rapid building, deployment, and scaling of enterprise-grade applications. This fully-managed platform allows hosting at any scale, from simple websites to advanced cloud applications, without the need to manage infrastructure.</a:t>
            </a:r>
          </a:p>
          <a:p>
            <a:pPr algn="just"/>
            <a:endParaRPr lang="en-US" dirty="0">
              <a:latin typeface="Bahnschrift SemiBold SemiConden" panose="020B0502040204020203" pitchFamily="34" charset="0"/>
            </a:endParaRPr>
          </a:p>
          <a:p>
            <a:pPr algn="just"/>
            <a:endParaRPr lang="en-US" dirty="0">
              <a:latin typeface="Bahnschrift SemiBold SemiConden" panose="020B0502040204020203" pitchFamily="34" charset="0"/>
            </a:endParaRPr>
          </a:p>
          <a:p>
            <a:pPr algn="just"/>
            <a:r>
              <a:rPr lang="en-US" dirty="0">
                <a:latin typeface="Bahnschrift SemiBold SemiConden" panose="020B0502040204020203" pitchFamily="34" charset="0"/>
              </a:rPr>
              <a:t>This service supports:</a:t>
            </a:r>
          </a:p>
          <a:p>
            <a:pPr marL="285750" indent="-285750" algn="just">
              <a:buFont typeface="Arial" panose="020B0604020202020204" pitchFamily="34" charset="0"/>
              <a:buChar char="•"/>
            </a:pPr>
            <a:r>
              <a:rPr lang="en-US" dirty="0">
                <a:latin typeface="Bahnschrift SemiBold SemiConden" panose="020B0502040204020203" pitchFamily="34" charset="0"/>
              </a:rPr>
              <a:t>Node.js, Python, PHP, Java, and .NET</a:t>
            </a:r>
          </a:p>
          <a:p>
            <a:pPr marL="285750" indent="-285750" algn="just">
              <a:buFont typeface="Arial" panose="020B0604020202020204" pitchFamily="34" charset="0"/>
              <a:buChar char="•"/>
            </a:pPr>
            <a:r>
              <a:rPr lang="en-US" dirty="0">
                <a:latin typeface="Bahnschrift SemiBold SemiConden" panose="020B0502040204020203" pitchFamily="34" charset="0"/>
              </a:rPr>
              <a:t>Linux and Windows OS</a:t>
            </a:r>
          </a:p>
          <a:p>
            <a:pPr marL="285750" indent="-285750" algn="just">
              <a:buFont typeface="Arial" panose="020B0604020202020204" pitchFamily="34" charset="0"/>
              <a:buChar char="•"/>
            </a:pPr>
            <a:r>
              <a:rPr lang="en-US" dirty="0">
                <a:latin typeface="Bahnschrift SemiBold SemiConden" panose="020B0502040204020203" pitchFamily="34" charset="0"/>
              </a:rPr>
              <a:t>Custom code or containers</a:t>
            </a:r>
          </a:p>
          <a:p>
            <a:pPr algn="just"/>
            <a:endParaRPr lang="en-US" dirty="0">
              <a:latin typeface="Bahnschrift SemiBold SemiConden" panose="020B0502040204020203" pitchFamily="34" charset="0"/>
            </a:endParaRPr>
          </a:p>
          <a:p>
            <a:pPr algn="just"/>
            <a:endParaRPr lang="en-US" dirty="0">
              <a:latin typeface="Bahnschrift SemiBold SemiConden" panose="020B0502040204020203" pitchFamily="34" charset="0"/>
            </a:endParaRPr>
          </a:p>
          <a:p>
            <a:pPr algn="just"/>
            <a:r>
              <a:rPr lang="en-US" dirty="0">
                <a:latin typeface="Bahnschrift SemiBold SemiConden" panose="020B0502040204020203" pitchFamily="34" charset="0"/>
              </a:rPr>
              <a:t>Optional integrations include:</a:t>
            </a:r>
          </a:p>
          <a:p>
            <a:pPr marL="285750" indent="-285750" algn="just">
              <a:buFont typeface="Arial" panose="020B0604020202020204" pitchFamily="34" charset="0"/>
              <a:buChar char="•"/>
            </a:pPr>
            <a:r>
              <a:rPr lang="en-US" dirty="0">
                <a:latin typeface="Bahnschrift SemiBold SemiConden" panose="020B0502040204020203" pitchFamily="34" charset="0"/>
              </a:rPr>
              <a:t>Support for VS Code, Visual Studio, Eclipse, and more</a:t>
            </a:r>
          </a:p>
          <a:p>
            <a:pPr marL="285750" indent="-285750" algn="just">
              <a:buFont typeface="Arial" panose="020B0604020202020204" pitchFamily="34" charset="0"/>
              <a:buChar char="•"/>
            </a:pPr>
            <a:r>
              <a:rPr lang="en-US" dirty="0">
                <a:latin typeface="Bahnschrift SemiBold SemiConden" panose="020B0502040204020203" pitchFamily="34" charset="0"/>
              </a:rPr>
              <a:t>CI/CD integration with GitHub, Docker Hub, Azure Pipelines, Azure Container Registry, and more</a:t>
            </a:r>
          </a:p>
          <a:p>
            <a:pPr marL="285750" indent="-285750" algn="just">
              <a:buFont typeface="Arial" panose="020B0604020202020204" pitchFamily="34" charset="0"/>
              <a:buChar char="•"/>
            </a:pPr>
            <a:r>
              <a:rPr lang="en-US" dirty="0">
                <a:latin typeface="Bahnschrift SemiBold SemiConden" panose="020B0502040204020203" pitchFamily="34" charset="0"/>
              </a:rPr>
              <a:t>Extensive diagnostics, monitoring, and alerting features with Application Insights and Azure Monitor</a:t>
            </a:r>
          </a:p>
        </p:txBody>
      </p:sp>
      <p:sp>
        <p:nvSpPr>
          <p:cNvPr id="2" name="TextBox 1">
            <a:extLst>
              <a:ext uri="{FF2B5EF4-FFF2-40B4-BE49-F238E27FC236}">
                <a16:creationId xmlns:a16="http://schemas.microsoft.com/office/drawing/2014/main" id="{A91A4E26-4268-8FD8-1AAA-6D60A8F8B70F}"/>
              </a:ext>
            </a:extLst>
          </p:cNvPr>
          <p:cNvSpPr txBox="1"/>
          <p:nvPr/>
        </p:nvSpPr>
        <p:spPr>
          <a:xfrm>
            <a:off x="10867591" y="6206961"/>
            <a:ext cx="1176925" cy="523220"/>
          </a:xfrm>
          <a:prstGeom prst="rect">
            <a:avLst/>
          </a:prstGeom>
          <a:noFill/>
        </p:spPr>
        <p:txBody>
          <a:bodyPr wrap="none" rtlCol="0">
            <a:spAutoFit/>
          </a:bodyPr>
          <a:lstStyle/>
          <a:p>
            <a:r>
              <a:rPr lang="en-US" sz="2800" b="1" dirty="0" err="1">
                <a:latin typeface="Bahnschrift SemiBold SemiConden" panose="020B0502040204020203" pitchFamily="34" charset="0"/>
              </a:rPr>
              <a:t>AzTecX</a:t>
            </a:r>
            <a:endParaRPr lang="en-US" sz="2800" b="1" dirty="0">
              <a:latin typeface="Bahnschrift SemiBold SemiConden" panose="020B0502040204020203" pitchFamily="34" charset="0"/>
            </a:endParaRPr>
          </a:p>
        </p:txBody>
      </p:sp>
    </p:spTree>
    <p:extLst>
      <p:ext uri="{BB962C8B-B14F-4D97-AF65-F5344CB8AC3E}">
        <p14:creationId xmlns:p14="http://schemas.microsoft.com/office/powerpoint/2010/main" val="2861202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C2B2272-A699-1406-9618-6D9E8205E8CC}"/>
              </a:ext>
            </a:extLst>
          </p:cNvPr>
          <p:cNvGrpSpPr/>
          <p:nvPr/>
        </p:nvGrpSpPr>
        <p:grpSpPr>
          <a:xfrm>
            <a:off x="633416" y="2271564"/>
            <a:ext cx="7034212" cy="2314871"/>
            <a:chOff x="638176" y="3906293"/>
            <a:chExt cx="7034212" cy="2314871"/>
          </a:xfrm>
        </p:grpSpPr>
        <p:sp>
          <p:nvSpPr>
            <p:cNvPr id="7" name="TextBox 6">
              <a:extLst>
                <a:ext uri="{FF2B5EF4-FFF2-40B4-BE49-F238E27FC236}">
                  <a16:creationId xmlns:a16="http://schemas.microsoft.com/office/drawing/2014/main" id="{304FABFF-975D-693C-2309-30AF1EA2F420}"/>
                </a:ext>
              </a:extLst>
            </p:cNvPr>
            <p:cNvSpPr txBox="1"/>
            <p:nvPr/>
          </p:nvSpPr>
          <p:spPr>
            <a:xfrm>
              <a:off x="638176" y="3906293"/>
              <a:ext cx="7034212" cy="400110"/>
            </a:xfrm>
            <a:prstGeom prst="rect">
              <a:avLst/>
            </a:prstGeom>
            <a:noFill/>
          </p:spPr>
          <p:txBody>
            <a:bodyPr wrap="square">
              <a:spAutoFit/>
            </a:bodyPr>
            <a:lstStyle/>
            <a:p>
              <a:r>
                <a:rPr lang="en-US" sz="2000" dirty="0">
                  <a:latin typeface="Bahnschrift SemiBold SemiConden" panose="020B0502040204020203" pitchFamily="34" charset="0"/>
                </a:rPr>
                <a:t>Pre-requisite </a:t>
              </a:r>
            </a:p>
          </p:txBody>
        </p:sp>
        <p:sp>
          <p:nvSpPr>
            <p:cNvPr id="8" name="TextBox 7">
              <a:extLst>
                <a:ext uri="{FF2B5EF4-FFF2-40B4-BE49-F238E27FC236}">
                  <a16:creationId xmlns:a16="http://schemas.microsoft.com/office/drawing/2014/main" id="{DBF3A24D-7A44-1F90-083C-2266A3F5AB5F}"/>
                </a:ext>
              </a:extLst>
            </p:cNvPr>
            <p:cNvSpPr txBox="1"/>
            <p:nvPr/>
          </p:nvSpPr>
          <p:spPr>
            <a:xfrm>
              <a:off x="638176" y="4466838"/>
              <a:ext cx="7034212" cy="1754326"/>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Bahnschrift SemiBold SemiConden" panose="020B0502040204020203" pitchFamily="34" charset="0"/>
                </a:rPr>
                <a:t>Azure Subscription.</a:t>
              </a:r>
            </a:p>
            <a:p>
              <a:pPr marL="285750" indent="-285750" algn="just">
                <a:buFont typeface="Arial" panose="020B0604020202020204" pitchFamily="34" charset="0"/>
                <a:buChar char="•"/>
              </a:pPr>
              <a:r>
                <a:rPr lang="en-US" dirty="0">
                  <a:latin typeface="Bahnschrift SemiBold SemiConden" panose="020B0502040204020203" pitchFamily="34" charset="0"/>
                </a:rPr>
                <a:t>A Source Code Manager – </a:t>
              </a:r>
              <a:r>
                <a:rPr lang="en-US" dirty="0" err="1">
                  <a:latin typeface="Bahnschrift SemiBold SemiConden" panose="020B0502040204020203" pitchFamily="34" charset="0"/>
                </a:rPr>
                <a:t>Github</a:t>
              </a:r>
              <a:r>
                <a:rPr lang="en-US" dirty="0">
                  <a:latin typeface="Bahnschrift SemiBold SemiConden" panose="020B0502040204020203" pitchFamily="34" charset="0"/>
                </a:rPr>
                <a:t>.</a:t>
              </a:r>
            </a:p>
            <a:p>
              <a:pPr marL="285750" indent="-285750" algn="just">
                <a:buFont typeface="Arial" panose="020B0604020202020204" pitchFamily="34" charset="0"/>
                <a:buChar char="•"/>
              </a:pPr>
              <a:r>
                <a:rPr lang="en-US" dirty="0">
                  <a:latin typeface="Bahnschrift SemiBold SemiConden" panose="020B0502040204020203" pitchFamily="34" charset="0"/>
                </a:rPr>
                <a:t>A Dynamic Web Application, with:</a:t>
              </a:r>
            </a:p>
            <a:p>
              <a:pPr marL="742950" lvl="1" indent="-285750" algn="just">
                <a:buFont typeface="Arial" panose="020B0604020202020204" pitchFamily="34" charset="0"/>
                <a:buChar char="•"/>
              </a:pPr>
              <a:r>
                <a:rPr lang="en-US" dirty="0">
                  <a:latin typeface="Bahnschrift SemiBold SemiConden" panose="020B0502040204020203" pitchFamily="34" charset="0"/>
                </a:rPr>
                <a:t>User-Interface</a:t>
              </a:r>
            </a:p>
            <a:p>
              <a:pPr marL="742950" lvl="1" indent="-285750" algn="just">
                <a:buFont typeface="Arial" panose="020B0604020202020204" pitchFamily="34" charset="0"/>
                <a:buChar char="•"/>
              </a:pPr>
              <a:r>
                <a:rPr lang="en-US" dirty="0">
                  <a:latin typeface="Bahnschrift SemiBold SemiConden" panose="020B0502040204020203" pitchFamily="34" charset="0"/>
                </a:rPr>
                <a:t>Backend File (Server Side)</a:t>
              </a:r>
            </a:p>
            <a:p>
              <a:pPr marL="742950" lvl="1" indent="-285750" algn="just">
                <a:buFont typeface="Arial" panose="020B0604020202020204" pitchFamily="34" charset="0"/>
                <a:buChar char="•"/>
              </a:pPr>
              <a:r>
                <a:rPr lang="en-US" dirty="0">
                  <a:latin typeface="Bahnschrift SemiBold SemiConden" panose="020B0502040204020203" pitchFamily="34" charset="0"/>
                </a:rPr>
                <a:t>A Database Connection</a:t>
              </a:r>
            </a:p>
          </p:txBody>
        </p:sp>
      </p:grpSp>
      <p:pic>
        <p:nvPicPr>
          <p:cNvPr id="2" name="Graphic 1">
            <a:extLst>
              <a:ext uri="{FF2B5EF4-FFF2-40B4-BE49-F238E27FC236}">
                <a16:creationId xmlns:a16="http://schemas.microsoft.com/office/drawing/2014/main" id="{3487E4B6-FDFD-6593-AB02-A30B5CF2FE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38176" y="636836"/>
            <a:ext cx="776287" cy="776287"/>
          </a:xfrm>
          <a:prstGeom prst="rect">
            <a:avLst/>
          </a:prstGeom>
        </p:spPr>
      </p:pic>
      <p:sp>
        <p:nvSpPr>
          <p:cNvPr id="3" name="TextBox 2">
            <a:extLst>
              <a:ext uri="{FF2B5EF4-FFF2-40B4-BE49-F238E27FC236}">
                <a16:creationId xmlns:a16="http://schemas.microsoft.com/office/drawing/2014/main" id="{FEC5BF5D-4F4C-F2D4-7F66-A387D143960F}"/>
              </a:ext>
            </a:extLst>
          </p:cNvPr>
          <p:cNvSpPr txBox="1"/>
          <p:nvPr/>
        </p:nvSpPr>
        <p:spPr>
          <a:xfrm>
            <a:off x="1671638" y="636836"/>
            <a:ext cx="2478884" cy="769441"/>
          </a:xfrm>
          <a:prstGeom prst="rect">
            <a:avLst/>
          </a:prstGeom>
          <a:noFill/>
        </p:spPr>
        <p:txBody>
          <a:bodyPr wrap="none" rtlCol="0">
            <a:spAutoFit/>
          </a:bodyPr>
          <a:lstStyle/>
          <a:p>
            <a:r>
              <a:rPr lang="en-US" sz="4400" b="1" dirty="0">
                <a:latin typeface="Trebuchet MS" panose="020B0603020202020204" pitchFamily="34" charset="0"/>
              </a:rPr>
              <a:t>Web App</a:t>
            </a:r>
          </a:p>
        </p:txBody>
      </p:sp>
      <p:sp>
        <p:nvSpPr>
          <p:cNvPr id="4" name="TextBox 3">
            <a:extLst>
              <a:ext uri="{FF2B5EF4-FFF2-40B4-BE49-F238E27FC236}">
                <a16:creationId xmlns:a16="http://schemas.microsoft.com/office/drawing/2014/main" id="{4EB4F8CE-817C-7BB5-BDFC-8A1B4539C38A}"/>
              </a:ext>
            </a:extLst>
          </p:cNvPr>
          <p:cNvSpPr txBox="1"/>
          <p:nvPr/>
        </p:nvSpPr>
        <p:spPr>
          <a:xfrm>
            <a:off x="10867591" y="6206961"/>
            <a:ext cx="1176925" cy="523220"/>
          </a:xfrm>
          <a:prstGeom prst="rect">
            <a:avLst/>
          </a:prstGeom>
          <a:noFill/>
        </p:spPr>
        <p:txBody>
          <a:bodyPr wrap="none" rtlCol="0">
            <a:spAutoFit/>
          </a:bodyPr>
          <a:lstStyle/>
          <a:p>
            <a:r>
              <a:rPr lang="en-US" sz="2800" b="1" dirty="0" err="1">
                <a:latin typeface="Bahnschrift SemiBold SemiConden" panose="020B0502040204020203" pitchFamily="34" charset="0"/>
              </a:rPr>
              <a:t>AzTecX</a:t>
            </a:r>
            <a:endParaRPr lang="en-US" sz="2800" b="1" dirty="0">
              <a:latin typeface="Bahnschrift SemiBold SemiConden" panose="020B0502040204020203" pitchFamily="34" charset="0"/>
            </a:endParaRPr>
          </a:p>
        </p:txBody>
      </p:sp>
    </p:spTree>
    <p:extLst>
      <p:ext uri="{BB962C8B-B14F-4D97-AF65-F5344CB8AC3E}">
        <p14:creationId xmlns:p14="http://schemas.microsoft.com/office/powerpoint/2010/main" val="2584613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3CEA3C06-F56D-6911-5620-487A3E4383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38176" y="636836"/>
            <a:ext cx="776287" cy="776287"/>
          </a:xfrm>
          <a:prstGeom prst="rect">
            <a:avLst/>
          </a:prstGeom>
        </p:spPr>
      </p:pic>
      <p:sp>
        <p:nvSpPr>
          <p:cNvPr id="4" name="TextBox 3">
            <a:extLst>
              <a:ext uri="{FF2B5EF4-FFF2-40B4-BE49-F238E27FC236}">
                <a16:creationId xmlns:a16="http://schemas.microsoft.com/office/drawing/2014/main" id="{CAD21B4C-A644-5122-73AD-18ADC6810A5F}"/>
              </a:ext>
            </a:extLst>
          </p:cNvPr>
          <p:cNvSpPr txBox="1"/>
          <p:nvPr/>
        </p:nvSpPr>
        <p:spPr>
          <a:xfrm>
            <a:off x="1671638" y="636836"/>
            <a:ext cx="4732386" cy="769441"/>
          </a:xfrm>
          <a:prstGeom prst="rect">
            <a:avLst/>
          </a:prstGeom>
          <a:noFill/>
        </p:spPr>
        <p:txBody>
          <a:bodyPr wrap="none" rtlCol="0">
            <a:spAutoFit/>
          </a:bodyPr>
          <a:lstStyle/>
          <a:p>
            <a:r>
              <a:rPr lang="en-US" sz="4400" b="1" dirty="0">
                <a:latin typeface="Trebuchet MS" panose="020B0603020202020204" pitchFamily="34" charset="0"/>
              </a:rPr>
              <a:t>Azure Cosmos DB</a:t>
            </a:r>
          </a:p>
        </p:txBody>
      </p:sp>
      <p:sp>
        <p:nvSpPr>
          <p:cNvPr id="6" name="TextBox 5">
            <a:extLst>
              <a:ext uri="{FF2B5EF4-FFF2-40B4-BE49-F238E27FC236}">
                <a16:creationId xmlns:a16="http://schemas.microsoft.com/office/drawing/2014/main" id="{165D7478-286B-3372-C752-10873FDE26CE}"/>
              </a:ext>
            </a:extLst>
          </p:cNvPr>
          <p:cNvSpPr txBox="1"/>
          <p:nvPr/>
        </p:nvSpPr>
        <p:spPr>
          <a:xfrm>
            <a:off x="638176" y="2082135"/>
            <a:ext cx="7034212" cy="1200329"/>
          </a:xfrm>
          <a:prstGeom prst="rect">
            <a:avLst/>
          </a:prstGeom>
          <a:noFill/>
        </p:spPr>
        <p:txBody>
          <a:bodyPr wrap="square">
            <a:spAutoFit/>
          </a:bodyPr>
          <a:lstStyle/>
          <a:p>
            <a:pPr algn="just"/>
            <a:r>
              <a:rPr lang="en-US" dirty="0">
                <a:latin typeface="Bahnschrift SemiBold SemiConden" panose="020B0502040204020203" pitchFamily="34" charset="0"/>
              </a:rPr>
              <a:t>Azure Cosmos DB is a fully managed NoSQL, relational, and vector database. It offers single-digit millisecond response times, automatic and instant scalability, along with guaranteed speed at any scale. Business continuity is assured with </a:t>
            </a:r>
            <a:r>
              <a:rPr lang="en-US" dirty="0">
                <a:latin typeface="Bahnschrift SemiBold SemiConden" panose="020B0502040204020203" pitchFamily="34" charset="0"/>
                <a:hlinkClick r:id="rId4"/>
              </a:rPr>
              <a:t>SLA-backed</a:t>
            </a:r>
            <a:r>
              <a:rPr lang="en-US" dirty="0">
                <a:latin typeface="Bahnschrift SemiBold SemiConden" panose="020B0502040204020203" pitchFamily="34" charset="0"/>
              </a:rPr>
              <a:t> availability and enterprise-grade security.</a:t>
            </a:r>
          </a:p>
        </p:txBody>
      </p:sp>
      <p:sp>
        <p:nvSpPr>
          <p:cNvPr id="5" name="TextBox 4">
            <a:extLst>
              <a:ext uri="{FF2B5EF4-FFF2-40B4-BE49-F238E27FC236}">
                <a16:creationId xmlns:a16="http://schemas.microsoft.com/office/drawing/2014/main" id="{45EF971A-A03A-3B72-C005-810FFE413B2D}"/>
              </a:ext>
            </a:extLst>
          </p:cNvPr>
          <p:cNvSpPr txBox="1"/>
          <p:nvPr/>
        </p:nvSpPr>
        <p:spPr>
          <a:xfrm>
            <a:off x="638176" y="4175700"/>
            <a:ext cx="6093618" cy="1538883"/>
          </a:xfrm>
          <a:prstGeom prst="rect">
            <a:avLst/>
          </a:prstGeom>
          <a:noFill/>
        </p:spPr>
        <p:txBody>
          <a:bodyPr wrap="square">
            <a:spAutoFit/>
          </a:bodyPr>
          <a:lstStyle/>
          <a:p>
            <a:r>
              <a:rPr lang="en-US" sz="2000" dirty="0">
                <a:latin typeface="Bahnschrift SemiBold SemiConden" panose="020B0502040204020203" pitchFamily="34" charset="0"/>
              </a:rPr>
              <a:t>Azure Cosmos DB for MongoDB</a:t>
            </a:r>
          </a:p>
          <a:p>
            <a:endParaRPr lang="en-US" sz="2000" dirty="0">
              <a:latin typeface="Bahnschrift SemiBold SemiConden" panose="020B0502040204020203" pitchFamily="34" charset="0"/>
            </a:endParaRPr>
          </a:p>
          <a:p>
            <a:r>
              <a:rPr lang="en-US" dirty="0">
                <a:latin typeface="Bahnschrift SemiBold SemiConden" panose="020B0502040204020203" pitchFamily="34" charset="0"/>
              </a:rPr>
              <a:t>Fully managed database service for apps written for MongoDB. Recommended if you have existing MongoDB workloads that you plan to migrate to Azure Cosmos DB.</a:t>
            </a:r>
          </a:p>
        </p:txBody>
      </p:sp>
      <p:pic>
        <p:nvPicPr>
          <p:cNvPr id="1026" name="Picture 2">
            <a:extLst>
              <a:ext uri="{FF2B5EF4-FFF2-40B4-BE49-F238E27FC236}">
                <a16:creationId xmlns:a16="http://schemas.microsoft.com/office/drawing/2014/main" id="{AD0888AB-B1E2-D555-3DB6-D5CB5768C9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76" y="6026050"/>
            <a:ext cx="1447799" cy="3902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BB5EA36-F790-BBE2-46DE-F136325C50C7}"/>
              </a:ext>
            </a:extLst>
          </p:cNvPr>
          <p:cNvSpPr txBox="1"/>
          <p:nvPr/>
        </p:nvSpPr>
        <p:spPr>
          <a:xfrm>
            <a:off x="10867591" y="6206961"/>
            <a:ext cx="1176925" cy="523220"/>
          </a:xfrm>
          <a:prstGeom prst="rect">
            <a:avLst/>
          </a:prstGeom>
          <a:noFill/>
        </p:spPr>
        <p:txBody>
          <a:bodyPr wrap="none" rtlCol="0">
            <a:spAutoFit/>
          </a:bodyPr>
          <a:lstStyle/>
          <a:p>
            <a:r>
              <a:rPr lang="en-US" sz="2800" b="1" dirty="0" err="1">
                <a:latin typeface="Bahnschrift SemiBold SemiConden" panose="020B0502040204020203" pitchFamily="34" charset="0"/>
              </a:rPr>
              <a:t>AzTecX</a:t>
            </a:r>
            <a:endParaRPr lang="en-US" sz="2800" b="1" dirty="0">
              <a:latin typeface="Bahnschrift SemiBold SemiConden" panose="020B0502040204020203" pitchFamily="34" charset="0"/>
            </a:endParaRPr>
          </a:p>
        </p:txBody>
      </p:sp>
    </p:spTree>
    <p:extLst>
      <p:ext uri="{BB962C8B-B14F-4D97-AF65-F5344CB8AC3E}">
        <p14:creationId xmlns:p14="http://schemas.microsoft.com/office/powerpoint/2010/main" val="101807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3CEA3C06-F56D-6911-5620-487A3E4383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38176" y="636836"/>
            <a:ext cx="776287" cy="776287"/>
          </a:xfrm>
          <a:prstGeom prst="rect">
            <a:avLst/>
          </a:prstGeom>
        </p:spPr>
      </p:pic>
      <p:sp>
        <p:nvSpPr>
          <p:cNvPr id="4" name="TextBox 3">
            <a:extLst>
              <a:ext uri="{FF2B5EF4-FFF2-40B4-BE49-F238E27FC236}">
                <a16:creationId xmlns:a16="http://schemas.microsoft.com/office/drawing/2014/main" id="{CAD21B4C-A644-5122-73AD-18ADC6810A5F}"/>
              </a:ext>
            </a:extLst>
          </p:cNvPr>
          <p:cNvSpPr txBox="1"/>
          <p:nvPr/>
        </p:nvSpPr>
        <p:spPr>
          <a:xfrm>
            <a:off x="1671638" y="636836"/>
            <a:ext cx="4732386" cy="769441"/>
          </a:xfrm>
          <a:prstGeom prst="rect">
            <a:avLst/>
          </a:prstGeom>
          <a:noFill/>
        </p:spPr>
        <p:txBody>
          <a:bodyPr wrap="none" rtlCol="0">
            <a:spAutoFit/>
          </a:bodyPr>
          <a:lstStyle/>
          <a:p>
            <a:r>
              <a:rPr lang="en-US" sz="4400" b="1" dirty="0">
                <a:latin typeface="Trebuchet MS" panose="020B0603020202020204" pitchFamily="34" charset="0"/>
              </a:rPr>
              <a:t>Azure Cosmos DB</a:t>
            </a:r>
          </a:p>
        </p:txBody>
      </p:sp>
      <p:grpSp>
        <p:nvGrpSpPr>
          <p:cNvPr id="2" name="Group 1">
            <a:extLst>
              <a:ext uri="{FF2B5EF4-FFF2-40B4-BE49-F238E27FC236}">
                <a16:creationId xmlns:a16="http://schemas.microsoft.com/office/drawing/2014/main" id="{3D2DC14D-0B05-F827-9203-B5D4C96E4BD8}"/>
              </a:ext>
            </a:extLst>
          </p:cNvPr>
          <p:cNvGrpSpPr/>
          <p:nvPr/>
        </p:nvGrpSpPr>
        <p:grpSpPr>
          <a:xfrm>
            <a:off x="633416" y="2271564"/>
            <a:ext cx="7034212" cy="2037873"/>
            <a:chOff x="638176" y="3906293"/>
            <a:chExt cx="7034212" cy="2037873"/>
          </a:xfrm>
        </p:grpSpPr>
        <p:sp>
          <p:nvSpPr>
            <p:cNvPr id="7" name="TextBox 6">
              <a:extLst>
                <a:ext uri="{FF2B5EF4-FFF2-40B4-BE49-F238E27FC236}">
                  <a16:creationId xmlns:a16="http://schemas.microsoft.com/office/drawing/2014/main" id="{6634994D-DAD9-E2A5-6FA2-E796B7B4422B}"/>
                </a:ext>
              </a:extLst>
            </p:cNvPr>
            <p:cNvSpPr txBox="1"/>
            <p:nvPr/>
          </p:nvSpPr>
          <p:spPr>
            <a:xfrm>
              <a:off x="638176" y="3906293"/>
              <a:ext cx="7034212" cy="400110"/>
            </a:xfrm>
            <a:prstGeom prst="rect">
              <a:avLst/>
            </a:prstGeom>
            <a:noFill/>
          </p:spPr>
          <p:txBody>
            <a:bodyPr wrap="square">
              <a:spAutoFit/>
            </a:bodyPr>
            <a:lstStyle/>
            <a:p>
              <a:r>
                <a:rPr lang="en-US" sz="2000" dirty="0">
                  <a:latin typeface="Bahnschrift SemiBold SemiConden" panose="020B0502040204020203" pitchFamily="34" charset="0"/>
                </a:rPr>
                <a:t>Pre-requisite </a:t>
              </a:r>
            </a:p>
          </p:txBody>
        </p:sp>
        <p:sp>
          <p:nvSpPr>
            <p:cNvPr id="8" name="TextBox 7">
              <a:extLst>
                <a:ext uri="{FF2B5EF4-FFF2-40B4-BE49-F238E27FC236}">
                  <a16:creationId xmlns:a16="http://schemas.microsoft.com/office/drawing/2014/main" id="{9AC9D378-59A7-5F3D-0A06-EF09118A1F10}"/>
                </a:ext>
              </a:extLst>
            </p:cNvPr>
            <p:cNvSpPr txBox="1"/>
            <p:nvPr/>
          </p:nvSpPr>
          <p:spPr>
            <a:xfrm>
              <a:off x="638176" y="4466838"/>
              <a:ext cx="7034212" cy="1477328"/>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Bahnschrift SemiBold SemiConden" panose="020B0502040204020203" pitchFamily="34" charset="0"/>
                </a:rPr>
                <a:t>Azure Subscription.</a:t>
              </a:r>
            </a:p>
            <a:p>
              <a:pPr marL="285750" indent="-285750" algn="just">
                <a:buFont typeface="Arial" panose="020B0604020202020204" pitchFamily="34" charset="0"/>
                <a:buChar char="•"/>
              </a:pPr>
              <a:r>
                <a:rPr lang="en-US" dirty="0">
                  <a:latin typeface="Bahnschrift SemiBold SemiConden" panose="020B0502040204020203" pitchFamily="34" charset="0"/>
                </a:rPr>
                <a:t>Azure Cosmos Database Account.</a:t>
              </a:r>
            </a:p>
            <a:p>
              <a:pPr marL="285750" indent="-285750" algn="just">
                <a:buFont typeface="Arial" panose="020B0604020202020204" pitchFamily="34" charset="0"/>
                <a:buChar char="•"/>
              </a:pPr>
              <a:r>
                <a:rPr lang="en-US" dirty="0">
                  <a:latin typeface="Bahnschrift SemiBold SemiConden" panose="020B0502040204020203" pitchFamily="34" charset="0"/>
                </a:rPr>
                <a:t>A Dynamic Web Application.</a:t>
              </a:r>
            </a:p>
            <a:p>
              <a:pPr marL="285750" indent="-285750" algn="just">
                <a:buFont typeface="Arial" panose="020B0604020202020204" pitchFamily="34" charset="0"/>
                <a:buChar char="•"/>
              </a:pPr>
              <a:r>
                <a:rPr lang="en-US" dirty="0">
                  <a:latin typeface="Bahnschrift SemiBold SemiConden" panose="020B0502040204020203" pitchFamily="34" charset="0"/>
                </a:rPr>
                <a:t>Database Parameters.</a:t>
              </a:r>
            </a:p>
            <a:p>
              <a:pPr marL="285750" indent="-285750" algn="just">
                <a:buFont typeface="Arial" panose="020B0604020202020204" pitchFamily="34" charset="0"/>
                <a:buChar char="•"/>
              </a:pPr>
              <a:r>
                <a:rPr lang="en-US" dirty="0">
                  <a:latin typeface="Bahnschrift SemiBold SemiConden" panose="020B0502040204020203" pitchFamily="34" charset="0"/>
                </a:rPr>
                <a:t>DB Architecture.</a:t>
              </a:r>
            </a:p>
          </p:txBody>
        </p:sp>
      </p:grpSp>
      <p:sp>
        <p:nvSpPr>
          <p:cNvPr id="5" name="TextBox 4">
            <a:extLst>
              <a:ext uri="{FF2B5EF4-FFF2-40B4-BE49-F238E27FC236}">
                <a16:creationId xmlns:a16="http://schemas.microsoft.com/office/drawing/2014/main" id="{584FE75A-4437-A48F-89D6-62CCF1DCEA92}"/>
              </a:ext>
            </a:extLst>
          </p:cNvPr>
          <p:cNvSpPr txBox="1"/>
          <p:nvPr/>
        </p:nvSpPr>
        <p:spPr>
          <a:xfrm>
            <a:off x="10867591" y="6206961"/>
            <a:ext cx="1176925" cy="523220"/>
          </a:xfrm>
          <a:prstGeom prst="rect">
            <a:avLst/>
          </a:prstGeom>
          <a:noFill/>
        </p:spPr>
        <p:txBody>
          <a:bodyPr wrap="none" rtlCol="0">
            <a:spAutoFit/>
          </a:bodyPr>
          <a:lstStyle/>
          <a:p>
            <a:r>
              <a:rPr lang="en-US" sz="2800" b="1" dirty="0" err="1">
                <a:latin typeface="Bahnschrift SemiBold SemiConden" panose="020B0502040204020203" pitchFamily="34" charset="0"/>
              </a:rPr>
              <a:t>AzTecX</a:t>
            </a:r>
            <a:endParaRPr lang="en-US" sz="2800" b="1" dirty="0">
              <a:latin typeface="Bahnschrift SemiBold SemiConden" panose="020B0502040204020203" pitchFamily="34" charset="0"/>
            </a:endParaRPr>
          </a:p>
        </p:txBody>
      </p:sp>
    </p:spTree>
    <p:extLst>
      <p:ext uri="{BB962C8B-B14F-4D97-AF65-F5344CB8AC3E}">
        <p14:creationId xmlns:p14="http://schemas.microsoft.com/office/powerpoint/2010/main" val="2540487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3CEA3C06-F56D-6911-5620-487A3E4383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38176" y="636836"/>
            <a:ext cx="776287" cy="776287"/>
          </a:xfrm>
          <a:prstGeom prst="rect">
            <a:avLst/>
          </a:prstGeom>
        </p:spPr>
      </p:pic>
      <p:sp>
        <p:nvSpPr>
          <p:cNvPr id="4" name="TextBox 3">
            <a:extLst>
              <a:ext uri="{FF2B5EF4-FFF2-40B4-BE49-F238E27FC236}">
                <a16:creationId xmlns:a16="http://schemas.microsoft.com/office/drawing/2014/main" id="{CAD21B4C-A644-5122-73AD-18ADC6810A5F}"/>
              </a:ext>
            </a:extLst>
          </p:cNvPr>
          <p:cNvSpPr txBox="1"/>
          <p:nvPr/>
        </p:nvSpPr>
        <p:spPr>
          <a:xfrm>
            <a:off x="1671638" y="636836"/>
            <a:ext cx="6734536" cy="769441"/>
          </a:xfrm>
          <a:prstGeom prst="rect">
            <a:avLst/>
          </a:prstGeom>
          <a:noFill/>
        </p:spPr>
        <p:txBody>
          <a:bodyPr wrap="none" rtlCol="0">
            <a:spAutoFit/>
          </a:bodyPr>
          <a:lstStyle/>
          <a:p>
            <a:r>
              <a:rPr lang="en-US" sz="4400" b="1" dirty="0">
                <a:latin typeface="Trebuchet MS" panose="020B0603020202020204" pitchFamily="34" charset="0"/>
              </a:rPr>
              <a:t>Azure Cognitive Services</a:t>
            </a:r>
          </a:p>
        </p:txBody>
      </p:sp>
      <p:sp>
        <p:nvSpPr>
          <p:cNvPr id="6" name="TextBox 5">
            <a:extLst>
              <a:ext uri="{FF2B5EF4-FFF2-40B4-BE49-F238E27FC236}">
                <a16:creationId xmlns:a16="http://schemas.microsoft.com/office/drawing/2014/main" id="{B6EC2996-D93D-68A1-B498-1AEF2E400D4D}"/>
              </a:ext>
            </a:extLst>
          </p:cNvPr>
          <p:cNvSpPr txBox="1"/>
          <p:nvPr/>
        </p:nvSpPr>
        <p:spPr>
          <a:xfrm>
            <a:off x="638175" y="1800107"/>
            <a:ext cx="7634287" cy="1754326"/>
          </a:xfrm>
          <a:prstGeom prst="rect">
            <a:avLst/>
          </a:prstGeom>
          <a:noFill/>
        </p:spPr>
        <p:txBody>
          <a:bodyPr wrap="square">
            <a:spAutoFit/>
          </a:bodyPr>
          <a:lstStyle/>
          <a:p>
            <a:pPr algn="just"/>
            <a:r>
              <a:rPr lang="en-US" dirty="0">
                <a:latin typeface="Bahnschrift SemiBold SemiConden" panose="020B0502040204020203" pitchFamily="34" charset="0"/>
              </a:rPr>
              <a:t>Azure Cognitive Services is a set of cloud-based APIs designed for integration into AI applications and data flows. It provides pretrained models that can be used directly in applications without the need for data preparation or model training. Developed by the Microsoft AI and Research team, these services utilize the latest deep learning algorithms and are accessed via HTTP REST interfaces. Additionally, SDKs are available for many common application development frameworks.</a:t>
            </a:r>
          </a:p>
        </p:txBody>
      </p:sp>
      <p:sp>
        <p:nvSpPr>
          <p:cNvPr id="9" name="TextBox 8">
            <a:extLst>
              <a:ext uri="{FF2B5EF4-FFF2-40B4-BE49-F238E27FC236}">
                <a16:creationId xmlns:a16="http://schemas.microsoft.com/office/drawing/2014/main" id="{5FAD36D4-6108-0CE8-A21A-DA30A085DDCE}"/>
              </a:ext>
            </a:extLst>
          </p:cNvPr>
          <p:cNvSpPr txBox="1"/>
          <p:nvPr/>
        </p:nvSpPr>
        <p:spPr>
          <a:xfrm>
            <a:off x="638175" y="3948263"/>
            <a:ext cx="7634287" cy="461665"/>
          </a:xfrm>
          <a:prstGeom prst="rect">
            <a:avLst/>
          </a:prstGeom>
          <a:noFill/>
        </p:spPr>
        <p:txBody>
          <a:bodyPr wrap="square">
            <a:spAutoFit/>
          </a:bodyPr>
          <a:lstStyle/>
          <a:p>
            <a:pPr algn="just"/>
            <a:r>
              <a:rPr lang="en-US" sz="2400" dirty="0">
                <a:latin typeface="Bahnschrift SemiBold SemiConden" panose="020B0502040204020203" pitchFamily="34" charset="0"/>
              </a:rPr>
              <a:t>Services that comes under this are:</a:t>
            </a:r>
          </a:p>
        </p:txBody>
      </p:sp>
      <p:pic>
        <p:nvPicPr>
          <p:cNvPr id="11" name="Graphic 10">
            <a:extLst>
              <a:ext uri="{FF2B5EF4-FFF2-40B4-BE49-F238E27FC236}">
                <a16:creationId xmlns:a16="http://schemas.microsoft.com/office/drawing/2014/main" id="{B59F75F2-1DAD-2651-EB7A-5BA23F7D21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4683" y="4803758"/>
            <a:ext cx="525480" cy="525480"/>
          </a:xfrm>
          <a:prstGeom prst="rect">
            <a:avLst/>
          </a:prstGeom>
        </p:spPr>
      </p:pic>
      <p:pic>
        <p:nvPicPr>
          <p:cNvPr id="12" name="Graphic 11">
            <a:extLst>
              <a:ext uri="{FF2B5EF4-FFF2-40B4-BE49-F238E27FC236}">
                <a16:creationId xmlns:a16="http://schemas.microsoft.com/office/drawing/2014/main" id="{08B56907-7B38-3229-5BDA-D58B1AFC95C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671638" y="4803758"/>
            <a:ext cx="525480" cy="525480"/>
          </a:xfrm>
          <a:prstGeom prst="rect">
            <a:avLst/>
          </a:prstGeom>
        </p:spPr>
      </p:pic>
      <p:pic>
        <p:nvPicPr>
          <p:cNvPr id="13" name="Graphic 12">
            <a:extLst>
              <a:ext uri="{FF2B5EF4-FFF2-40B4-BE49-F238E27FC236}">
                <a16:creationId xmlns:a16="http://schemas.microsoft.com/office/drawing/2014/main" id="{0B8746D2-3466-FFF5-1146-8FC031BD5F3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2568593" y="4803758"/>
            <a:ext cx="525480" cy="525480"/>
          </a:xfrm>
          <a:prstGeom prst="rect">
            <a:avLst/>
          </a:prstGeom>
        </p:spPr>
      </p:pic>
      <p:pic>
        <p:nvPicPr>
          <p:cNvPr id="14" name="Graphic 13">
            <a:extLst>
              <a:ext uri="{FF2B5EF4-FFF2-40B4-BE49-F238E27FC236}">
                <a16:creationId xmlns:a16="http://schemas.microsoft.com/office/drawing/2014/main" id="{422BC21B-7096-34B9-6AFD-A20853A5C06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3465548" y="4803758"/>
            <a:ext cx="525480" cy="525480"/>
          </a:xfrm>
          <a:prstGeom prst="rect">
            <a:avLst/>
          </a:prstGeom>
        </p:spPr>
      </p:pic>
      <p:pic>
        <p:nvPicPr>
          <p:cNvPr id="15" name="Graphic 14">
            <a:extLst>
              <a:ext uri="{FF2B5EF4-FFF2-40B4-BE49-F238E27FC236}">
                <a16:creationId xmlns:a16="http://schemas.microsoft.com/office/drawing/2014/main" id="{72F9AB0E-09AC-E46D-81E4-18B36F16A5A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4362503" y="4803758"/>
            <a:ext cx="525480" cy="525480"/>
          </a:xfrm>
          <a:prstGeom prst="rect">
            <a:avLst/>
          </a:prstGeom>
        </p:spPr>
      </p:pic>
      <p:pic>
        <p:nvPicPr>
          <p:cNvPr id="16" name="Graphic 15">
            <a:extLst>
              <a:ext uri="{FF2B5EF4-FFF2-40B4-BE49-F238E27FC236}">
                <a16:creationId xmlns:a16="http://schemas.microsoft.com/office/drawing/2014/main" id="{4793A499-51EC-0018-C75F-B1F33884202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5259458" y="4803758"/>
            <a:ext cx="525480" cy="525480"/>
          </a:xfrm>
          <a:prstGeom prst="rect">
            <a:avLst/>
          </a:prstGeom>
        </p:spPr>
      </p:pic>
      <p:pic>
        <p:nvPicPr>
          <p:cNvPr id="17" name="Graphic 16">
            <a:extLst>
              <a:ext uri="{FF2B5EF4-FFF2-40B4-BE49-F238E27FC236}">
                <a16:creationId xmlns:a16="http://schemas.microsoft.com/office/drawing/2014/main" id="{08CEC4C8-2FE5-8ECF-2FA6-90A64262789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6156413" y="4803758"/>
            <a:ext cx="525480" cy="525480"/>
          </a:xfrm>
          <a:prstGeom prst="rect">
            <a:avLst/>
          </a:prstGeom>
        </p:spPr>
      </p:pic>
      <p:pic>
        <p:nvPicPr>
          <p:cNvPr id="18" name="Graphic 17">
            <a:extLst>
              <a:ext uri="{FF2B5EF4-FFF2-40B4-BE49-F238E27FC236}">
                <a16:creationId xmlns:a16="http://schemas.microsoft.com/office/drawing/2014/main" id="{8D2CF59A-C25B-825C-3566-E6412B15A6A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p:blipFill>
        <p:spPr>
          <a:xfrm>
            <a:off x="774683" y="5723068"/>
            <a:ext cx="525480" cy="525480"/>
          </a:xfrm>
          <a:prstGeom prst="rect">
            <a:avLst/>
          </a:prstGeom>
        </p:spPr>
      </p:pic>
      <p:pic>
        <p:nvPicPr>
          <p:cNvPr id="19" name="Graphic 18">
            <a:extLst>
              <a:ext uri="{FF2B5EF4-FFF2-40B4-BE49-F238E27FC236}">
                <a16:creationId xmlns:a16="http://schemas.microsoft.com/office/drawing/2014/main" id="{FC2867BB-81C4-9CA3-21DD-4F2FCE645B5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p:blipFill>
        <p:spPr>
          <a:xfrm>
            <a:off x="1671638" y="5723068"/>
            <a:ext cx="525480" cy="525480"/>
          </a:xfrm>
          <a:prstGeom prst="rect">
            <a:avLst/>
          </a:prstGeom>
        </p:spPr>
      </p:pic>
      <p:pic>
        <p:nvPicPr>
          <p:cNvPr id="20" name="Graphic 19">
            <a:extLst>
              <a:ext uri="{FF2B5EF4-FFF2-40B4-BE49-F238E27FC236}">
                <a16:creationId xmlns:a16="http://schemas.microsoft.com/office/drawing/2014/main" id="{9C858055-D896-E8B8-9DAC-7F1D1439FAC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p:blipFill>
        <p:spPr>
          <a:xfrm>
            <a:off x="2568593" y="5723068"/>
            <a:ext cx="525480" cy="525480"/>
          </a:xfrm>
          <a:prstGeom prst="rect">
            <a:avLst/>
          </a:prstGeom>
        </p:spPr>
      </p:pic>
      <p:pic>
        <p:nvPicPr>
          <p:cNvPr id="21" name="Graphic 20">
            <a:extLst>
              <a:ext uri="{FF2B5EF4-FFF2-40B4-BE49-F238E27FC236}">
                <a16:creationId xmlns:a16="http://schemas.microsoft.com/office/drawing/2014/main" id="{23729B24-6686-D9B2-895A-34CF93D038C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p:blipFill>
        <p:spPr>
          <a:xfrm>
            <a:off x="3465548" y="5767122"/>
            <a:ext cx="525480" cy="525480"/>
          </a:xfrm>
          <a:prstGeom prst="rect">
            <a:avLst/>
          </a:prstGeom>
        </p:spPr>
      </p:pic>
      <p:pic>
        <p:nvPicPr>
          <p:cNvPr id="22" name="Graphic 21">
            <a:extLst>
              <a:ext uri="{FF2B5EF4-FFF2-40B4-BE49-F238E27FC236}">
                <a16:creationId xmlns:a16="http://schemas.microsoft.com/office/drawing/2014/main" id="{F144CAEA-58C5-96E0-19BB-F3E8BE258E37}"/>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rcRect/>
          <a:stretch/>
        </p:blipFill>
        <p:spPr>
          <a:xfrm>
            <a:off x="4362503" y="5767122"/>
            <a:ext cx="525480" cy="525480"/>
          </a:xfrm>
          <a:prstGeom prst="rect">
            <a:avLst/>
          </a:prstGeom>
        </p:spPr>
      </p:pic>
      <p:pic>
        <p:nvPicPr>
          <p:cNvPr id="23" name="Graphic 22">
            <a:extLst>
              <a:ext uri="{FF2B5EF4-FFF2-40B4-BE49-F238E27FC236}">
                <a16:creationId xmlns:a16="http://schemas.microsoft.com/office/drawing/2014/main" id="{76EFE582-D004-F0D0-E29F-A9F3EDB1728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rcRect/>
          <a:stretch/>
        </p:blipFill>
        <p:spPr>
          <a:xfrm>
            <a:off x="5259458" y="5767122"/>
            <a:ext cx="525480" cy="525480"/>
          </a:xfrm>
          <a:prstGeom prst="rect">
            <a:avLst/>
          </a:prstGeom>
        </p:spPr>
      </p:pic>
      <p:pic>
        <p:nvPicPr>
          <p:cNvPr id="24" name="Graphic 23">
            <a:extLst>
              <a:ext uri="{FF2B5EF4-FFF2-40B4-BE49-F238E27FC236}">
                <a16:creationId xmlns:a16="http://schemas.microsoft.com/office/drawing/2014/main" id="{1E39A594-A4EE-811A-8E11-D6BA7F79B6A2}"/>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rcRect/>
          <a:stretch/>
        </p:blipFill>
        <p:spPr>
          <a:xfrm>
            <a:off x="6181081" y="5767122"/>
            <a:ext cx="525480" cy="525480"/>
          </a:xfrm>
          <a:prstGeom prst="rect">
            <a:avLst/>
          </a:prstGeom>
        </p:spPr>
      </p:pic>
      <p:sp>
        <p:nvSpPr>
          <p:cNvPr id="25" name="TextBox 24">
            <a:extLst>
              <a:ext uri="{FF2B5EF4-FFF2-40B4-BE49-F238E27FC236}">
                <a16:creationId xmlns:a16="http://schemas.microsoft.com/office/drawing/2014/main" id="{46AB2F33-9492-063C-9612-D10BC27A1970}"/>
              </a:ext>
            </a:extLst>
          </p:cNvPr>
          <p:cNvSpPr txBox="1"/>
          <p:nvPr/>
        </p:nvSpPr>
        <p:spPr>
          <a:xfrm>
            <a:off x="6977063" y="5930355"/>
            <a:ext cx="4567237" cy="461665"/>
          </a:xfrm>
          <a:prstGeom prst="rect">
            <a:avLst/>
          </a:prstGeom>
          <a:noFill/>
        </p:spPr>
        <p:txBody>
          <a:bodyPr wrap="square">
            <a:spAutoFit/>
          </a:bodyPr>
          <a:lstStyle/>
          <a:p>
            <a:pPr algn="just"/>
            <a:r>
              <a:rPr lang="en-US" sz="2400" dirty="0">
                <a:latin typeface="Bahnschrift SemiBold SemiConden" panose="020B0502040204020203" pitchFamily="34" charset="0"/>
              </a:rPr>
              <a:t>and more…</a:t>
            </a:r>
          </a:p>
        </p:txBody>
      </p:sp>
      <p:sp>
        <p:nvSpPr>
          <p:cNvPr id="2" name="TextBox 1">
            <a:extLst>
              <a:ext uri="{FF2B5EF4-FFF2-40B4-BE49-F238E27FC236}">
                <a16:creationId xmlns:a16="http://schemas.microsoft.com/office/drawing/2014/main" id="{B1A3C29D-BBCC-FC43-F8AF-1CDB4553B843}"/>
              </a:ext>
            </a:extLst>
          </p:cNvPr>
          <p:cNvSpPr txBox="1"/>
          <p:nvPr/>
        </p:nvSpPr>
        <p:spPr>
          <a:xfrm>
            <a:off x="10867591" y="6206961"/>
            <a:ext cx="1176925" cy="523220"/>
          </a:xfrm>
          <a:prstGeom prst="rect">
            <a:avLst/>
          </a:prstGeom>
          <a:noFill/>
        </p:spPr>
        <p:txBody>
          <a:bodyPr wrap="none" rtlCol="0">
            <a:spAutoFit/>
          </a:bodyPr>
          <a:lstStyle/>
          <a:p>
            <a:r>
              <a:rPr lang="en-US" sz="2800" b="1" dirty="0" err="1">
                <a:latin typeface="Bahnschrift SemiBold SemiConden" panose="020B0502040204020203" pitchFamily="34" charset="0"/>
              </a:rPr>
              <a:t>AzTecX</a:t>
            </a:r>
            <a:endParaRPr lang="en-US" sz="2800" b="1" dirty="0">
              <a:latin typeface="Bahnschrift SemiBold SemiConden" panose="020B0502040204020203" pitchFamily="34" charset="0"/>
            </a:endParaRPr>
          </a:p>
        </p:txBody>
      </p:sp>
    </p:spTree>
    <p:extLst>
      <p:ext uri="{BB962C8B-B14F-4D97-AF65-F5344CB8AC3E}">
        <p14:creationId xmlns:p14="http://schemas.microsoft.com/office/powerpoint/2010/main" val="742460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3CEA3C06-F56D-6911-5620-487A3E4383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38176" y="636836"/>
            <a:ext cx="776287" cy="776287"/>
          </a:xfrm>
          <a:prstGeom prst="rect">
            <a:avLst/>
          </a:prstGeom>
        </p:spPr>
      </p:pic>
      <p:sp>
        <p:nvSpPr>
          <p:cNvPr id="4" name="TextBox 3">
            <a:extLst>
              <a:ext uri="{FF2B5EF4-FFF2-40B4-BE49-F238E27FC236}">
                <a16:creationId xmlns:a16="http://schemas.microsoft.com/office/drawing/2014/main" id="{CAD21B4C-A644-5122-73AD-18ADC6810A5F}"/>
              </a:ext>
            </a:extLst>
          </p:cNvPr>
          <p:cNvSpPr txBox="1"/>
          <p:nvPr/>
        </p:nvSpPr>
        <p:spPr>
          <a:xfrm>
            <a:off x="1671638" y="636836"/>
            <a:ext cx="4528227" cy="769441"/>
          </a:xfrm>
          <a:prstGeom prst="rect">
            <a:avLst/>
          </a:prstGeom>
          <a:noFill/>
        </p:spPr>
        <p:txBody>
          <a:bodyPr wrap="none" rtlCol="0">
            <a:spAutoFit/>
          </a:bodyPr>
          <a:lstStyle/>
          <a:p>
            <a:r>
              <a:rPr lang="en-US" sz="4400" b="1" dirty="0">
                <a:latin typeface="Trebuchet MS" panose="020B0603020202020204" pitchFamily="34" charset="0"/>
              </a:rPr>
              <a:t>Computer Vision</a:t>
            </a:r>
          </a:p>
        </p:txBody>
      </p:sp>
      <p:sp>
        <p:nvSpPr>
          <p:cNvPr id="6" name="TextBox 5">
            <a:extLst>
              <a:ext uri="{FF2B5EF4-FFF2-40B4-BE49-F238E27FC236}">
                <a16:creationId xmlns:a16="http://schemas.microsoft.com/office/drawing/2014/main" id="{165D7478-286B-3372-C752-10873FDE26CE}"/>
              </a:ext>
            </a:extLst>
          </p:cNvPr>
          <p:cNvSpPr txBox="1"/>
          <p:nvPr/>
        </p:nvSpPr>
        <p:spPr>
          <a:xfrm>
            <a:off x="638176" y="1935153"/>
            <a:ext cx="7034212" cy="1754326"/>
          </a:xfrm>
          <a:prstGeom prst="rect">
            <a:avLst/>
          </a:prstGeom>
          <a:noFill/>
        </p:spPr>
        <p:txBody>
          <a:bodyPr wrap="square">
            <a:spAutoFit/>
          </a:bodyPr>
          <a:lstStyle/>
          <a:p>
            <a:pPr algn="just"/>
            <a:r>
              <a:rPr lang="en-US" dirty="0">
                <a:latin typeface="Bahnschrift SemiBold SemiConden" panose="020B0502040204020203" pitchFamily="34" charset="0"/>
              </a:rPr>
              <a:t>The cloud-based Azure AI Vision API – Computer Vision provides developers with access to advanced algorithms for processing images and returning information. By uploading an image or specifying an image URL, Azure AI Vision algorithms can analyze visual content in different ways based on inputs and user choices. Learn how to analyze visual content in different ways with quick starts, tutorials, and samples.</a:t>
            </a:r>
          </a:p>
        </p:txBody>
      </p:sp>
      <p:grpSp>
        <p:nvGrpSpPr>
          <p:cNvPr id="2" name="Group 1">
            <a:extLst>
              <a:ext uri="{FF2B5EF4-FFF2-40B4-BE49-F238E27FC236}">
                <a16:creationId xmlns:a16="http://schemas.microsoft.com/office/drawing/2014/main" id="{F46B4179-CBEF-2172-D016-5875E9D65A01}"/>
              </a:ext>
            </a:extLst>
          </p:cNvPr>
          <p:cNvGrpSpPr/>
          <p:nvPr/>
        </p:nvGrpSpPr>
        <p:grpSpPr>
          <a:xfrm>
            <a:off x="638176" y="4460290"/>
            <a:ext cx="7034212" cy="1760874"/>
            <a:chOff x="638176" y="3906293"/>
            <a:chExt cx="7034212" cy="1760874"/>
          </a:xfrm>
        </p:grpSpPr>
        <p:sp>
          <p:nvSpPr>
            <p:cNvPr id="5" name="TextBox 4">
              <a:extLst>
                <a:ext uri="{FF2B5EF4-FFF2-40B4-BE49-F238E27FC236}">
                  <a16:creationId xmlns:a16="http://schemas.microsoft.com/office/drawing/2014/main" id="{2E9D63E3-CE2C-1633-D159-163776454A85}"/>
                </a:ext>
              </a:extLst>
            </p:cNvPr>
            <p:cNvSpPr txBox="1"/>
            <p:nvPr/>
          </p:nvSpPr>
          <p:spPr>
            <a:xfrm>
              <a:off x="638176" y="3906293"/>
              <a:ext cx="7034212" cy="400110"/>
            </a:xfrm>
            <a:prstGeom prst="rect">
              <a:avLst/>
            </a:prstGeom>
            <a:noFill/>
          </p:spPr>
          <p:txBody>
            <a:bodyPr wrap="square">
              <a:spAutoFit/>
            </a:bodyPr>
            <a:lstStyle/>
            <a:p>
              <a:r>
                <a:rPr lang="en-US" sz="2000" dirty="0">
                  <a:latin typeface="Bahnschrift SemiBold SemiConden" panose="020B0502040204020203" pitchFamily="34" charset="0"/>
                </a:rPr>
                <a:t>Pre-requisite </a:t>
              </a:r>
            </a:p>
          </p:txBody>
        </p:sp>
        <p:sp>
          <p:nvSpPr>
            <p:cNvPr id="10" name="TextBox 9">
              <a:extLst>
                <a:ext uri="{FF2B5EF4-FFF2-40B4-BE49-F238E27FC236}">
                  <a16:creationId xmlns:a16="http://schemas.microsoft.com/office/drawing/2014/main" id="{6B9D1387-C0B0-3F95-9AA9-4FA399A13FAA}"/>
                </a:ext>
              </a:extLst>
            </p:cNvPr>
            <p:cNvSpPr txBox="1"/>
            <p:nvPr/>
          </p:nvSpPr>
          <p:spPr>
            <a:xfrm>
              <a:off x="638176" y="4466838"/>
              <a:ext cx="7034212" cy="1200329"/>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Bahnschrift SemiBold SemiConden" panose="020B0502040204020203" pitchFamily="34" charset="0"/>
                </a:rPr>
                <a:t>Azure Subscription.</a:t>
              </a:r>
            </a:p>
            <a:p>
              <a:pPr marL="285750" indent="-285750" algn="just">
                <a:buFont typeface="Arial" panose="020B0604020202020204" pitchFamily="34" charset="0"/>
                <a:buChar char="•"/>
              </a:pPr>
              <a:r>
                <a:rPr lang="en-US" dirty="0">
                  <a:latin typeface="Bahnschrift SemiBold SemiConden" panose="020B0502040204020203" pitchFamily="34" charset="0"/>
                </a:rPr>
                <a:t>A Dynamic Web Application.</a:t>
              </a:r>
            </a:p>
            <a:p>
              <a:pPr marL="285750" indent="-285750" algn="just">
                <a:buFont typeface="Arial" panose="020B0604020202020204" pitchFamily="34" charset="0"/>
                <a:buChar char="•"/>
              </a:pPr>
              <a:r>
                <a:rPr lang="en-US" dirty="0">
                  <a:latin typeface="Bahnschrift SemiBold SemiConden" panose="020B0502040204020203" pitchFamily="34" charset="0"/>
                </a:rPr>
                <a:t>Azure Vision Account.</a:t>
              </a:r>
            </a:p>
            <a:p>
              <a:pPr marL="285750" indent="-285750" algn="just">
                <a:buFont typeface="Arial" panose="020B0604020202020204" pitchFamily="34" charset="0"/>
                <a:buChar char="•"/>
              </a:pPr>
              <a:r>
                <a:rPr lang="en-US" dirty="0">
                  <a:latin typeface="Bahnschrift SemiBold SemiConden" panose="020B0502040204020203" pitchFamily="34" charset="0"/>
                </a:rPr>
                <a:t>A Linux Environment</a:t>
              </a:r>
            </a:p>
          </p:txBody>
        </p:sp>
      </p:grpSp>
      <p:sp>
        <p:nvSpPr>
          <p:cNvPr id="7" name="TextBox 6">
            <a:extLst>
              <a:ext uri="{FF2B5EF4-FFF2-40B4-BE49-F238E27FC236}">
                <a16:creationId xmlns:a16="http://schemas.microsoft.com/office/drawing/2014/main" id="{DDCB8716-CF33-6194-40B0-A14811E774B4}"/>
              </a:ext>
            </a:extLst>
          </p:cNvPr>
          <p:cNvSpPr txBox="1"/>
          <p:nvPr/>
        </p:nvSpPr>
        <p:spPr>
          <a:xfrm>
            <a:off x="10867591" y="6206961"/>
            <a:ext cx="1176925" cy="523220"/>
          </a:xfrm>
          <a:prstGeom prst="rect">
            <a:avLst/>
          </a:prstGeom>
          <a:noFill/>
        </p:spPr>
        <p:txBody>
          <a:bodyPr wrap="none" rtlCol="0">
            <a:spAutoFit/>
          </a:bodyPr>
          <a:lstStyle/>
          <a:p>
            <a:r>
              <a:rPr lang="en-US" sz="2800" b="1" dirty="0" err="1">
                <a:latin typeface="Bahnschrift SemiBold SemiConden" panose="020B0502040204020203" pitchFamily="34" charset="0"/>
              </a:rPr>
              <a:t>AzTecX</a:t>
            </a:r>
            <a:endParaRPr lang="en-US" sz="2800" b="1" dirty="0">
              <a:latin typeface="Bahnschrift SemiBold SemiConden" panose="020B0502040204020203" pitchFamily="34" charset="0"/>
            </a:endParaRPr>
          </a:p>
        </p:txBody>
      </p:sp>
    </p:spTree>
    <p:extLst>
      <p:ext uri="{BB962C8B-B14F-4D97-AF65-F5344CB8AC3E}">
        <p14:creationId xmlns:p14="http://schemas.microsoft.com/office/powerpoint/2010/main" val="2257944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3CEA3C06-F56D-6911-5620-487A3E4383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38176" y="636836"/>
            <a:ext cx="776287" cy="776287"/>
          </a:xfrm>
          <a:prstGeom prst="rect">
            <a:avLst/>
          </a:prstGeom>
        </p:spPr>
      </p:pic>
      <p:sp>
        <p:nvSpPr>
          <p:cNvPr id="4" name="TextBox 3">
            <a:extLst>
              <a:ext uri="{FF2B5EF4-FFF2-40B4-BE49-F238E27FC236}">
                <a16:creationId xmlns:a16="http://schemas.microsoft.com/office/drawing/2014/main" id="{CAD21B4C-A644-5122-73AD-18ADC6810A5F}"/>
              </a:ext>
            </a:extLst>
          </p:cNvPr>
          <p:cNvSpPr txBox="1"/>
          <p:nvPr/>
        </p:nvSpPr>
        <p:spPr>
          <a:xfrm>
            <a:off x="1671638" y="636836"/>
            <a:ext cx="4777270" cy="769441"/>
          </a:xfrm>
          <a:prstGeom prst="rect">
            <a:avLst/>
          </a:prstGeom>
          <a:noFill/>
        </p:spPr>
        <p:txBody>
          <a:bodyPr wrap="none" rtlCol="0">
            <a:spAutoFit/>
          </a:bodyPr>
          <a:lstStyle/>
          <a:p>
            <a:r>
              <a:rPr lang="en-US" sz="4400" b="1" dirty="0">
                <a:latin typeface="Trebuchet MS" panose="020B0603020202020204" pitchFamily="34" charset="0"/>
              </a:rPr>
              <a:t>Language Service</a:t>
            </a:r>
          </a:p>
        </p:txBody>
      </p:sp>
      <p:sp>
        <p:nvSpPr>
          <p:cNvPr id="6" name="TextBox 5">
            <a:extLst>
              <a:ext uri="{FF2B5EF4-FFF2-40B4-BE49-F238E27FC236}">
                <a16:creationId xmlns:a16="http://schemas.microsoft.com/office/drawing/2014/main" id="{165D7478-286B-3372-C752-10873FDE26CE}"/>
              </a:ext>
            </a:extLst>
          </p:cNvPr>
          <p:cNvSpPr txBox="1"/>
          <p:nvPr/>
        </p:nvSpPr>
        <p:spPr>
          <a:xfrm>
            <a:off x="638176" y="1954976"/>
            <a:ext cx="7034212" cy="1200329"/>
          </a:xfrm>
          <a:prstGeom prst="rect">
            <a:avLst/>
          </a:prstGeom>
          <a:noFill/>
        </p:spPr>
        <p:txBody>
          <a:bodyPr wrap="square">
            <a:spAutoFit/>
          </a:bodyPr>
          <a:lstStyle/>
          <a:p>
            <a:pPr algn="just"/>
            <a:r>
              <a:rPr lang="en-US" dirty="0">
                <a:latin typeface="Bahnschrift SemiBold SemiConden" panose="020B0502040204020203" pitchFamily="34" charset="0"/>
              </a:rPr>
              <a:t>By default, Azure AI service for Language comes with several pre-built capabilities like sentiment analysis, key phrase extraction, pre-built question answering, etc. Some customizable features below require additional services like Azure AI Search, Blob storage, etc. to be provisioned as well.</a:t>
            </a:r>
          </a:p>
        </p:txBody>
      </p:sp>
      <p:grpSp>
        <p:nvGrpSpPr>
          <p:cNvPr id="2" name="Group 1">
            <a:extLst>
              <a:ext uri="{FF2B5EF4-FFF2-40B4-BE49-F238E27FC236}">
                <a16:creationId xmlns:a16="http://schemas.microsoft.com/office/drawing/2014/main" id="{A15992B8-F923-52BC-0A62-D95D46A8ABAD}"/>
              </a:ext>
            </a:extLst>
          </p:cNvPr>
          <p:cNvGrpSpPr/>
          <p:nvPr/>
        </p:nvGrpSpPr>
        <p:grpSpPr>
          <a:xfrm>
            <a:off x="638176" y="4342775"/>
            <a:ext cx="7034212" cy="2037873"/>
            <a:chOff x="638176" y="3906293"/>
            <a:chExt cx="7034212" cy="2037873"/>
          </a:xfrm>
        </p:grpSpPr>
        <p:sp>
          <p:nvSpPr>
            <p:cNvPr id="5" name="TextBox 4">
              <a:extLst>
                <a:ext uri="{FF2B5EF4-FFF2-40B4-BE49-F238E27FC236}">
                  <a16:creationId xmlns:a16="http://schemas.microsoft.com/office/drawing/2014/main" id="{DB2975BB-E7CF-0971-9B3D-84A91557D63C}"/>
                </a:ext>
              </a:extLst>
            </p:cNvPr>
            <p:cNvSpPr txBox="1"/>
            <p:nvPr/>
          </p:nvSpPr>
          <p:spPr>
            <a:xfrm>
              <a:off x="638176" y="3906293"/>
              <a:ext cx="7034212" cy="400110"/>
            </a:xfrm>
            <a:prstGeom prst="rect">
              <a:avLst/>
            </a:prstGeom>
            <a:noFill/>
          </p:spPr>
          <p:txBody>
            <a:bodyPr wrap="square">
              <a:spAutoFit/>
            </a:bodyPr>
            <a:lstStyle/>
            <a:p>
              <a:r>
                <a:rPr lang="en-US" sz="2000" dirty="0">
                  <a:latin typeface="Bahnschrift SemiBold SemiConden" panose="020B0502040204020203" pitchFamily="34" charset="0"/>
                </a:rPr>
                <a:t>Pre-requisite </a:t>
              </a:r>
            </a:p>
          </p:txBody>
        </p:sp>
        <p:sp>
          <p:nvSpPr>
            <p:cNvPr id="10" name="TextBox 9">
              <a:extLst>
                <a:ext uri="{FF2B5EF4-FFF2-40B4-BE49-F238E27FC236}">
                  <a16:creationId xmlns:a16="http://schemas.microsoft.com/office/drawing/2014/main" id="{16AC5758-3E90-B614-C7A6-63E9993A76A9}"/>
                </a:ext>
              </a:extLst>
            </p:cNvPr>
            <p:cNvSpPr txBox="1"/>
            <p:nvPr/>
          </p:nvSpPr>
          <p:spPr>
            <a:xfrm>
              <a:off x="638176" y="4466838"/>
              <a:ext cx="7034212" cy="1477328"/>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Bahnschrift SemiBold SemiConden" panose="020B0502040204020203" pitchFamily="34" charset="0"/>
                </a:rPr>
                <a:t>Azure Subscription.</a:t>
              </a:r>
            </a:p>
            <a:p>
              <a:pPr marL="285750" indent="-285750" algn="just">
                <a:buFont typeface="Arial" panose="020B0604020202020204" pitchFamily="34" charset="0"/>
                <a:buChar char="•"/>
              </a:pPr>
              <a:r>
                <a:rPr lang="en-US" dirty="0">
                  <a:latin typeface="Bahnschrift SemiBold SemiConden" panose="020B0502040204020203" pitchFamily="34" charset="0"/>
                </a:rPr>
                <a:t>A Dynamic Web Application.</a:t>
              </a:r>
            </a:p>
            <a:p>
              <a:pPr marL="285750" indent="-285750" algn="just">
                <a:buFont typeface="Arial" panose="020B0604020202020204" pitchFamily="34" charset="0"/>
                <a:buChar char="•"/>
              </a:pPr>
              <a:r>
                <a:rPr lang="en-US" dirty="0">
                  <a:latin typeface="Bahnschrift SemiBold SemiConden" panose="020B0502040204020203" pitchFamily="34" charset="0"/>
                </a:rPr>
                <a:t>Azure Language Service Account.</a:t>
              </a:r>
            </a:p>
            <a:p>
              <a:pPr marL="285750" indent="-285750" algn="just">
                <a:buFont typeface="Arial" panose="020B0604020202020204" pitchFamily="34" charset="0"/>
                <a:buChar char="•"/>
              </a:pPr>
              <a:r>
                <a:rPr lang="en-US" dirty="0">
                  <a:latin typeface="Bahnschrift SemiBold SemiConden" panose="020B0502040204020203" pitchFamily="34" charset="0"/>
                </a:rPr>
                <a:t>A Linux Environment.</a:t>
              </a:r>
            </a:p>
            <a:p>
              <a:pPr marL="285750" indent="-285750" algn="just">
                <a:buFont typeface="Arial" panose="020B0604020202020204" pitchFamily="34" charset="0"/>
                <a:buChar char="•"/>
              </a:pPr>
              <a:r>
                <a:rPr lang="en-US" dirty="0">
                  <a:latin typeface="Bahnschrift SemiBold SemiConden" panose="020B0502040204020203" pitchFamily="34" charset="0"/>
                </a:rPr>
                <a:t>A Source Document</a:t>
              </a:r>
            </a:p>
          </p:txBody>
        </p:sp>
      </p:grpSp>
      <p:sp>
        <p:nvSpPr>
          <p:cNvPr id="7" name="TextBox 6">
            <a:extLst>
              <a:ext uri="{FF2B5EF4-FFF2-40B4-BE49-F238E27FC236}">
                <a16:creationId xmlns:a16="http://schemas.microsoft.com/office/drawing/2014/main" id="{9A86B74C-9D34-286B-4E79-4F7454B98B33}"/>
              </a:ext>
            </a:extLst>
          </p:cNvPr>
          <p:cNvSpPr txBox="1"/>
          <p:nvPr/>
        </p:nvSpPr>
        <p:spPr>
          <a:xfrm>
            <a:off x="10867591" y="6206961"/>
            <a:ext cx="1176925" cy="523220"/>
          </a:xfrm>
          <a:prstGeom prst="rect">
            <a:avLst/>
          </a:prstGeom>
          <a:noFill/>
        </p:spPr>
        <p:txBody>
          <a:bodyPr wrap="none" rtlCol="0">
            <a:spAutoFit/>
          </a:bodyPr>
          <a:lstStyle/>
          <a:p>
            <a:r>
              <a:rPr lang="en-US" sz="2800" b="1" dirty="0" err="1">
                <a:latin typeface="Bahnschrift SemiBold SemiConden" panose="020B0502040204020203" pitchFamily="34" charset="0"/>
              </a:rPr>
              <a:t>AzTecX</a:t>
            </a:r>
            <a:endParaRPr lang="en-US" sz="2800" b="1" dirty="0">
              <a:latin typeface="Bahnschrift SemiBold SemiConden" panose="020B0502040204020203" pitchFamily="34" charset="0"/>
            </a:endParaRPr>
          </a:p>
        </p:txBody>
      </p:sp>
    </p:spTree>
    <p:extLst>
      <p:ext uri="{BB962C8B-B14F-4D97-AF65-F5344CB8AC3E}">
        <p14:creationId xmlns:p14="http://schemas.microsoft.com/office/powerpoint/2010/main" val="2544076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840</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Bahnschrift SemiBold SemiConden</vt:lpstr>
      <vt:lpstr>Calibri</vt:lpstr>
      <vt:lpstr>Calibri Light</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Karthik R</dc:creator>
  <cp:lastModifiedBy>Karthik R</cp:lastModifiedBy>
  <cp:revision>4</cp:revision>
  <dcterms:created xsi:type="dcterms:W3CDTF">2024-06-22T19:55:32Z</dcterms:created>
  <dcterms:modified xsi:type="dcterms:W3CDTF">2024-06-23T18:48:34Z</dcterms:modified>
</cp:coreProperties>
</file>