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0" r:id="rId8"/>
    <p:sldId id="273" r:id="rId9"/>
    <p:sldId id="275" r:id="rId10"/>
    <p:sldId id="274" r:id="rId11"/>
    <p:sldId id="279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22.12.2024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22.12.2024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4425CD-0A81-4F34-97D3-97E7F2F9FFF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2ED92B5C-53BC-42D8-9F2C-D1DBD27FBB73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8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57128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09856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275755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41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53CC0D9A-C2E8-4086-8346-AAB7A7AE28E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36FB80C-A43E-4CAA-9FC4-6C1DEF499A0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C964889-BBF4-4D5A-9E1E-FE87EA7D8A76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9AE5E15C-F589-4821-AC06-3F59A8660A5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20CFDF71-574F-48D2-826B-3D2326370ADA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138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4FC7AFF8-97F1-4ABB-828E-21DA74A3A31F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9" name="Graphic 1">
            <a:extLst>
              <a:ext uri="{FF2B5EF4-FFF2-40B4-BE49-F238E27FC236}">
                <a16:creationId xmlns:a16="http://schemas.microsoft.com/office/drawing/2014/main" id="{822BAAA9-D065-4992-8836-558AE5D49A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24C0047D-360E-41E6-A495-75A6E15164AC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5CF08F73-5F84-4C23-8575-147135C51B7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2" name="Graphic 4">
            <a:extLst>
              <a:ext uri="{FF2B5EF4-FFF2-40B4-BE49-F238E27FC236}">
                <a16:creationId xmlns:a16="http://schemas.microsoft.com/office/drawing/2014/main" id="{B526279A-22ED-4DE3-8396-EE4C0C91299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7C5FF5A-A792-4581-8D5B-B979CCD4CAA9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48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1" name="Graphic 1">
            <a:extLst>
              <a:ext uri="{FF2B5EF4-FFF2-40B4-BE49-F238E27FC236}">
                <a16:creationId xmlns:a16="http://schemas.microsoft.com/office/drawing/2014/main" id="{AC188210-B7BA-46E0-A88E-3A8649AFEFD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50FC9D-97E1-4F28-8271-F23BCD49F0AB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3CDCE0-C252-4D6E-8D79-316BDDFA24A2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4" name="Graphic 4">
            <a:extLst>
              <a:ext uri="{FF2B5EF4-FFF2-40B4-BE49-F238E27FC236}">
                <a16:creationId xmlns:a16="http://schemas.microsoft.com/office/drawing/2014/main" id="{EFDFF108-7ECD-44A1-A917-EDBFDFD23099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DCBD64C4-90D2-434F-AA35-C9F11D09B10C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4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4953ED68-E053-4F5E-95C4-1CBA1380D3C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94A27818-A2FD-4B5A-AEEF-BC5AA0B41C58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3A5C2F94-F843-4F7F-90F9-726337029F59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C441DE7F-B669-4DCD-ACA0-AE99CD2FEFF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CAF4AE7D-7A27-4F9D-B1FA-B8E7A4E2E8BD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18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6DB5F632-D5F3-4824-8001-7DAD6DEF452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5C952C7B-25D2-4188-8E98-FE686EAB3D09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B2F23F77-1E20-4EA8-8774-7169F46D95A6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A80DD1FF-FF39-47D2-BCAC-68FE31393844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90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CA050EF8-A067-45AA-8A64-E2636A120EB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BDFF07A-ACED-42CD-A0A7-50D54F4362A3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998F324-902C-4BD1-8938-86FF002AD983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3FC69E10-6BCD-432F-9DFE-5852271164FA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5BF752CA-86C0-4FA1-A894-83DC66C0B26C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69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4FFE7827-24F2-4C1F-9ECD-6B44F694992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6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17D47F1C-5065-4CD3-9761-D15F546E1A84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8205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488" y="3773554"/>
            <a:ext cx="10090287" cy="700489"/>
          </a:xfrm>
        </p:spPr>
        <p:txBody>
          <a:bodyPr/>
          <a:lstStyle/>
          <a:p>
            <a:pPr algn="ctr"/>
            <a:r>
              <a:rPr lang="en-IN" sz="3600" b="1" u="none" strike="noStrike" baseline="0" dirty="0">
                <a:solidFill>
                  <a:schemeClr val="tx1"/>
                </a:solidFill>
                <a:latin typeface="Bookman Old Style" panose="02050604050505020204" pitchFamily="18" charset="0"/>
              </a:rPr>
              <a:t>Home Loan Data Science Project</a:t>
            </a:r>
            <a:endParaRPr lang="ru-RU" sz="3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22</a:t>
            </a:r>
            <a:r>
              <a:rPr lang="en-US" sz="18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-Dec-2024</a:t>
            </a:r>
            <a:endParaRPr lang="ru-RU" sz="18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525E260-408A-4338-BA0D-2F61C175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90146"/>
            <a:ext cx="11623431" cy="27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928855"/>
            <a:ext cx="4862494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Model Evaluation</a:t>
            </a:r>
            <a:endParaRPr lang="ru-RU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ABB7755-A044-45D4-A8F6-DAB34C54B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53403"/>
              </p:ext>
            </p:extLst>
          </p:nvPr>
        </p:nvGraphicFramePr>
        <p:xfrm>
          <a:off x="1201003" y="2394857"/>
          <a:ext cx="9945968" cy="190553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88578">
                  <a:extLst>
                    <a:ext uri="{9D8B030D-6E8A-4147-A177-3AD203B41FA5}">
                      <a16:colId xmlns:a16="http://schemas.microsoft.com/office/drawing/2014/main" val="3923733502"/>
                    </a:ext>
                  </a:extLst>
                </a:gridCol>
                <a:gridCol w="2642068">
                  <a:extLst>
                    <a:ext uri="{9D8B030D-6E8A-4147-A177-3AD203B41FA5}">
                      <a16:colId xmlns:a16="http://schemas.microsoft.com/office/drawing/2014/main" val="2342528244"/>
                    </a:ext>
                  </a:extLst>
                </a:gridCol>
                <a:gridCol w="3315322">
                  <a:extLst>
                    <a:ext uri="{9D8B030D-6E8A-4147-A177-3AD203B41FA5}">
                      <a16:colId xmlns:a16="http://schemas.microsoft.com/office/drawing/2014/main" val="1527328182"/>
                    </a:ext>
                  </a:extLst>
                </a:gridCol>
              </a:tblGrid>
              <a:tr h="8942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AutoML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Custom-made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30848"/>
                  </a:ext>
                </a:extLst>
              </a:tr>
              <a:tr h="101127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995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193904B-614E-44E5-8D3E-BC63BFCB17DF}"/>
              </a:ext>
            </a:extLst>
          </p:cNvPr>
          <p:cNvSpPr txBox="1"/>
          <p:nvPr/>
        </p:nvSpPr>
        <p:spPr>
          <a:xfrm>
            <a:off x="1201003" y="4981433"/>
            <a:ext cx="1020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• </a:t>
            </a:r>
            <a:r>
              <a:rPr lang="en-IN" sz="2400" b="1" dirty="0"/>
              <a:t>Where accuracy is the total of all the model's correctly predicted outcomes over all predicted outcomes.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185394"/>
            <a:ext cx="10796646" cy="357396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chemeClr val="tx1"/>
                </a:solidFill>
              </a:rPr>
              <a:t>• Custom-made ML is better than AutoML</a:t>
            </a:r>
          </a:p>
          <a:p>
            <a:pPr marL="0" indent="0" algn="just">
              <a:buNone/>
            </a:pPr>
            <a:endParaRPr lang="en-US" sz="11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chemeClr val="tx1"/>
                </a:solidFill>
              </a:rPr>
              <a:t>• </a:t>
            </a:r>
            <a:r>
              <a:rPr lang="en-IN" sz="2800" b="1" dirty="0">
                <a:solidFill>
                  <a:schemeClr val="tx1"/>
                </a:solidFill>
              </a:rPr>
              <a:t>We are fully aware of what was used, how it was used, and what algorithm was applied to accomplish the goal.</a:t>
            </a:r>
          </a:p>
          <a:p>
            <a:pPr marL="0" indent="0" algn="just">
              <a:buNone/>
            </a:pPr>
            <a:endParaRPr lang="en-IN" sz="11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chemeClr val="tx1"/>
                </a:solidFill>
              </a:rPr>
              <a:t>• If we can train and forecast in real time, it will benefit us and take less time to do so, although this use case may not allow for it.</a:t>
            </a:r>
          </a:p>
          <a:p>
            <a:pPr marL="0" indent="0" algn="just">
              <a:buNone/>
            </a:pPr>
            <a:endParaRPr lang="en-IN" sz="11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chemeClr val="tx1"/>
                </a:solidFill>
              </a:rPr>
              <a:t>• The ideal application for AutoML is as a foundational model.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969798"/>
            <a:ext cx="5176393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Recommendations</a:t>
            </a:r>
            <a:endParaRPr lang="ru-RU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74143" y="2134681"/>
            <a:ext cx="4985963" cy="3766164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• Data Science Lifecycle​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• Project Overview​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• Data 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• Analysis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• Modeling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• Model Evaluation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• Recommendations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015" y="957155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Agenda</a:t>
            </a:r>
            <a:endParaRPr lang="ru-RU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6809" y="2855745"/>
            <a:ext cx="4286415" cy="132996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Data Science Lifecycle</a:t>
            </a:r>
            <a:endParaRPr lang="ru-RU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3D3A6AB-9F50-4925-A017-5D2E4BDA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95" y="667034"/>
            <a:ext cx="7222026" cy="570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4019" y="2134681"/>
            <a:ext cx="10685643" cy="3914427"/>
          </a:xfrm>
        </p:spPr>
        <p:txBody>
          <a:bodyPr>
            <a:noAutofit/>
          </a:bodyPr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Business </a:t>
            </a:r>
            <a:r>
              <a:rPr lang="en-US" sz="2000" b="1" u="sng" dirty="0">
                <a:solidFill>
                  <a:schemeClr val="tx1"/>
                </a:solidFill>
              </a:rPr>
              <a:t>Problem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IN" sz="2000" b="1" dirty="0">
                <a:solidFill>
                  <a:schemeClr val="tx1"/>
                </a:solidFill>
              </a:rPr>
              <a:t>At the moment, applying for a home loan is a laborious procedure. It takes 2 to 3 days, </a:t>
            </a:r>
            <a:r>
              <a:rPr lang="en-IN" sz="2000" b="1" dirty="0" smtClean="0">
                <a:solidFill>
                  <a:schemeClr val="tx1"/>
                </a:solidFill>
              </a:rPr>
              <a:t>so </a:t>
            </a:r>
            <a:r>
              <a:rPr lang="en-IN" sz="2000" b="1" dirty="0">
                <a:solidFill>
                  <a:schemeClr val="tx1"/>
                </a:solidFill>
              </a:rPr>
              <a:t>the applicant won't learn the results of their application until after those 2 to 3 days.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u="sng" dirty="0">
                <a:solidFill>
                  <a:schemeClr val="tx1"/>
                </a:solidFill>
              </a:rPr>
              <a:t>Business Objective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</a:rPr>
              <a:t>	Help the user by getting information regarding the status of their loans in a matter of seconds.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u="sng" dirty="0">
                <a:solidFill>
                  <a:schemeClr val="tx1"/>
                </a:solidFill>
              </a:rPr>
              <a:t>Hypothesis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IN" sz="2000" b="1" dirty="0">
                <a:solidFill>
                  <a:schemeClr val="tx1"/>
                </a:solidFill>
              </a:rPr>
              <a:t>Machine learning may be used to forecast a future borrower's loan status based on historical data, greatly reducing the time it takes for them to discover their separate statuses.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019" y="820310"/>
            <a:ext cx="5056082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Project Overview</a:t>
            </a:r>
            <a:endParaRPr lang="ru-RU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373" y="790850"/>
            <a:ext cx="8656570" cy="78263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Process Overview / Solution</a:t>
            </a:r>
            <a:endParaRPr lang="ru-RU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Graphic 6" descr="Man holding cup">
            <a:extLst>
              <a:ext uri="{FF2B5EF4-FFF2-40B4-BE49-F238E27FC236}">
                <a16:creationId xmlns:a16="http://schemas.microsoft.com/office/drawing/2014/main" id="{287FE4CD-B5D6-458C-A5E5-B63826D78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8373" y="2280722"/>
            <a:ext cx="1591696" cy="35972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B153A3-C7FD-4802-A2BD-61C98D5F4029}"/>
              </a:ext>
            </a:extLst>
          </p:cNvPr>
          <p:cNvSpPr/>
          <p:nvPr/>
        </p:nvSpPr>
        <p:spPr>
          <a:xfrm>
            <a:off x="2265528" y="379407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mart Phone with solid fill">
            <a:extLst>
              <a:ext uri="{FF2B5EF4-FFF2-40B4-BE49-F238E27FC236}">
                <a16:creationId xmlns:a16="http://schemas.microsoft.com/office/drawing/2014/main" id="{C6C3C0C5-FFAF-4D26-9F30-F999263A6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73791" y="2609995"/>
            <a:ext cx="1156880" cy="1300089"/>
          </a:xfrm>
          <a:prstGeom prst="rect">
            <a:avLst/>
          </a:prstGeom>
        </p:spPr>
      </p:pic>
      <p:pic>
        <p:nvPicPr>
          <p:cNvPr id="12" name="Graphic 11" descr="Clipboard with solid fill">
            <a:extLst>
              <a:ext uri="{FF2B5EF4-FFF2-40B4-BE49-F238E27FC236}">
                <a16:creationId xmlns:a16="http://schemas.microsoft.com/office/drawing/2014/main" id="{9EC4B6FF-D593-41B5-946B-3937E300BF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15954" y="3943971"/>
            <a:ext cx="1098645" cy="109864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62E11F9-E616-4CD2-9247-B8B019A0C415}"/>
              </a:ext>
            </a:extLst>
          </p:cNvPr>
          <p:cNvSpPr/>
          <p:nvPr/>
        </p:nvSpPr>
        <p:spPr>
          <a:xfrm>
            <a:off x="3975814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6C6C069E-6496-4065-B436-08BD3436AB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241" y="2992041"/>
            <a:ext cx="2238583" cy="186656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1BB829-1EB5-4C90-9F82-F4B227A8B405}"/>
              </a:ext>
            </a:extLst>
          </p:cNvPr>
          <p:cNvSpPr/>
          <p:nvPr/>
        </p:nvSpPr>
        <p:spPr>
          <a:xfrm>
            <a:off x="6882788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id="{1E13A0BE-00B6-4B85-9A59-DA715A977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224098" y="3053750"/>
            <a:ext cx="1462879" cy="1643967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F3B6E035-77CD-4ADF-9A19-0A03F50FB231}"/>
              </a:ext>
            </a:extLst>
          </p:cNvPr>
          <p:cNvSpPr/>
          <p:nvPr/>
        </p:nvSpPr>
        <p:spPr>
          <a:xfrm>
            <a:off x="8547931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6BEFF710-A7C8-436F-8E1D-1D57A94AC834}"/>
              </a:ext>
            </a:extLst>
          </p:cNvPr>
          <p:cNvSpPr/>
          <p:nvPr/>
        </p:nvSpPr>
        <p:spPr>
          <a:xfrm>
            <a:off x="9362887" y="3316406"/>
            <a:ext cx="1099667" cy="107794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E76CB934-0351-44A4-BAD8-8A21AF908120}"/>
              </a:ext>
            </a:extLst>
          </p:cNvPr>
          <p:cNvSpPr/>
          <p:nvPr/>
        </p:nvSpPr>
        <p:spPr>
          <a:xfrm rot="13764669">
            <a:off x="10675754" y="3096233"/>
            <a:ext cx="832513" cy="1213096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47030"/>
            <a:ext cx="6786828" cy="3578224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 smtClean="0">
                <a:solidFill>
                  <a:schemeClr val="tx1"/>
                </a:solidFill>
              </a:rPr>
              <a:t> Train </a:t>
            </a:r>
            <a:r>
              <a:rPr lang="en-IN" sz="2800" b="1" dirty="0">
                <a:solidFill>
                  <a:schemeClr val="tx1"/>
                </a:solidFill>
              </a:rPr>
              <a:t>Data contains 614 Rows and total 13 columns</a:t>
            </a:r>
          </a:p>
          <a:p>
            <a:pPr algn="just"/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</a:rPr>
              <a:t>Out </a:t>
            </a:r>
            <a:r>
              <a:rPr lang="en-IN" sz="2800" b="1" dirty="0">
                <a:solidFill>
                  <a:schemeClr val="tx1"/>
                </a:solidFill>
              </a:rPr>
              <a:t>of 13 columns there are 5 numerical columns 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chemeClr val="tx1"/>
                </a:solidFill>
              </a:rPr>
              <a:t>(4 float, 1 integer) and 8 object columns</a:t>
            </a:r>
          </a:p>
          <a:p>
            <a:pPr marL="0" indent="0" algn="just"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pPr algn="just"/>
            <a:r>
              <a:rPr lang="en-IN" sz="2800" b="1" dirty="0" smtClean="0">
                <a:solidFill>
                  <a:schemeClr val="tx1"/>
                </a:solidFill>
              </a:rPr>
              <a:t> </a:t>
            </a:r>
            <a:r>
              <a:rPr lang="en-IN" sz="2800" b="1" dirty="0">
                <a:solidFill>
                  <a:schemeClr val="tx1"/>
                </a:solidFill>
              </a:rPr>
              <a:t>Target variable – Loan Status Y(422) and N (192)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907" y="928855"/>
            <a:ext cx="5967962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Data (Historical Data)</a:t>
            </a:r>
            <a:endParaRPr lang="ru-RU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467FF82-1C15-4390-8229-E0B7AA01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60" y="1815384"/>
            <a:ext cx="3920406" cy="40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1032746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Analysis</a:t>
            </a:r>
            <a:endParaRPr lang="ru-RU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D4C9B88-DDD1-4F32-8C23-55A6E289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1" y="2210711"/>
            <a:ext cx="5216491" cy="372606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C004704-16FB-46F1-BF13-48574AE3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30" y="2265575"/>
            <a:ext cx="5198369" cy="37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AE838-3E5E-4FAD-AE3D-46997889A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1C35DF-3021-4AB9-8A48-C5E3FC20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Analysis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FA391E43-BD15-4D6B-AC16-22B19129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8" y="1187355"/>
            <a:ext cx="7585101" cy="4885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94853-9822-49EF-BD92-582630455DB4}"/>
              </a:ext>
            </a:extLst>
          </p:cNvPr>
          <p:cNvSpPr txBox="1"/>
          <p:nvPr/>
        </p:nvSpPr>
        <p:spPr>
          <a:xfrm>
            <a:off x="627796" y="2514936"/>
            <a:ext cx="29069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is a correlation between the applicant's income and the loan amount they applied for.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9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2639" y="2495928"/>
            <a:ext cx="10413241" cy="33376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chemeClr val="tx1"/>
                </a:solidFill>
              </a:rPr>
              <a:t>• </a:t>
            </a:r>
            <a:r>
              <a:rPr lang="en-IN" sz="2600" b="1" dirty="0">
                <a:solidFill>
                  <a:schemeClr val="tx1"/>
                </a:solidFill>
              </a:rPr>
              <a:t>The RandomForestClassifier machine learning model is one that has been trained.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tx1"/>
                </a:solidFill>
              </a:rPr>
              <a:t>•</a:t>
            </a:r>
            <a:r>
              <a:rPr lang="en-IN" sz="2600" b="1" dirty="0">
                <a:solidFill>
                  <a:schemeClr val="tx1"/>
                </a:solidFill>
              </a:rPr>
              <a:t> Along with traditional machine learning models, AutoML is also applied.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chemeClr val="tx1"/>
                </a:solidFill>
              </a:rPr>
              <a:t>• Custom-made machine learning model required pre-processing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chemeClr val="tx1"/>
                </a:solidFill>
              </a:rPr>
              <a:t>• AutoML did not required pre-processing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chemeClr val="tx1"/>
                </a:solidFill>
              </a:rPr>
              <a:t>• Results from AutoML and conventional machine learning models are equivalent.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498" y="1024389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Modeling</a:t>
            </a:r>
            <a:endParaRPr lang="ru-RU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openxmlformats.org/package/2006/metadata/core-properties"/>
    <ds:schemaRef ds:uri="http://purl.org/dc/terms/"/>
    <ds:schemaRef ds:uri="http://schemas.microsoft.com/sharepoint/v3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6dc4bcd6-49db-4c07-9060-8acfc67cef9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285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Corbel</vt:lpstr>
      <vt:lpstr>Wingdings</vt:lpstr>
      <vt:lpstr>Basis</vt:lpstr>
      <vt:lpstr>PRESENTATION TITLE</vt:lpstr>
      <vt:lpstr>PowerPoint Presentation</vt:lpstr>
      <vt:lpstr>PowerPoint Presentation</vt:lpstr>
      <vt:lpstr>TEXT LAYOUT 1</vt:lpstr>
      <vt:lpstr>TEXT LAYOUT 1</vt:lpstr>
      <vt:lpstr>TEXT LAYOUT 1</vt:lpstr>
      <vt:lpstr>TEXT LAYOUT 1</vt:lpstr>
      <vt:lpstr>Analysis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2024-12-22T12:03:09Z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