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tham Vijith" userId="cad1cc8ab5ed8cb6" providerId="LiveId" clId="{69B5E650-5FB9-43C5-BBED-45173D529DEF}"/>
    <pc:docChg chg="modSld">
      <pc:chgData name="Artham Vijith" userId="cad1cc8ab5ed8cb6" providerId="LiveId" clId="{69B5E650-5FB9-43C5-BBED-45173D529DEF}" dt="2025-10-26T19:03:21.083" v="83" actId="20577"/>
      <pc:docMkLst>
        <pc:docMk/>
      </pc:docMkLst>
      <pc:sldChg chg="modSp mod">
        <pc:chgData name="Artham Vijith" userId="cad1cc8ab5ed8cb6" providerId="LiveId" clId="{69B5E650-5FB9-43C5-BBED-45173D529DEF}" dt="2025-10-26T19:01:31.832" v="38" actId="20577"/>
        <pc:sldMkLst>
          <pc:docMk/>
          <pc:sldMk cId="3868565659" sldId="256"/>
        </pc:sldMkLst>
        <pc:spChg chg="mod">
          <ac:chgData name="Artham Vijith" userId="cad1cc8ab5ed8cb6" providerId="LiveId" clId="{69B5E650-5FB9-43C5-BBED-45173D529DEF}" dt="2025-10-26T19:01:13.963" v="13" actId="14100"/>
          <ac:spMkLst>
            <pc:docMk/>
            <pc:sldMk cId="3868565659" sldId="256"/>
            <ac:spMk id="2" creationId="{EF2D0954-B565-6FF7-4681-73823A0F12C1}"/>
          </ac:spMkLst>
        </pc:spChg>
        <pc:spChg chg="mod">
          <ac:chgData name="Artham Vijith" userId="cad1cc8ab5ed8cb6" providerId="LiveId" clId="{69B5E650-5FB9-43C5-BBED-45173D529DEF}" dt="2025-10-26T19:01:31.832" v="38" actId="20577"/>
          <ac:spMkLst>
            <pc:docMk/>
            <pc:sldMk cId="3868565659" sldId="256"/>
            <ac:spMk id="3" creationId="{1D49B7D6-47CD-1455-728E-1D1C439BF265}"/>
          </ac:spMkLst>
        </pc:spChg>
      </pc:sldChg>
      <pc:sldChg chg="modSp mod">
        <pc:chgData name="Artham Vijith" userId="cad1cc8ab5ed8cb6" providerId="LiveId" clId="{69B5E650-5FB9-43C5-BBED-45173D529DEF}" dt="2025-10-26T19:03:21.083" v="83" actId="20577"/>
        <pc:sldMkLst>
          <pc:docMk/>
          <pc:sldMk cId="851367679" sldId="263"/>
        </pc:sldMkLst>
        <pc:spChg chg="mod">
          <ac:chgData name="Artham Vijith" userId="cad1cc8ab5ed8cb6" providerId="LiveId" clId="{69B5E650-5FB9-43C5-BBED-45173D529DEF}" dt="2025-10-26T19:03:21.083" v="83" actId="20577"/>
          <ac:spMkLst>
            <pc:docMk/>
            <pc:sldMk cId="851367679" sldId="263"/>
            <ac:spMk id="3" creationId="{E110DE59-013A-7991-98B2-45418F12B03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EE4B70-4E39-4F2C-84E0-8A5A1F16641F}" type="datetimeFigureOut">
              <a:rPr lang="en-IN" smtClean="0"/>
              <a:t>27-10-2025</a:t>
            </a:fld>
            <a:endParaRPr lang="en-IN"/>
          </a:p>
        </p:txBody>
      </p:sp>
      <p:sp>
        <p:nvSpPr>
          <p:cNvPr id="5" name="Footer Placeholder 4"/>
          <p:cNvSpPr>
            <a:spLocks noGrp="1"/>
          </p:cNvSpPr>
          <p:nvPr>
            <p:ph type="ftr" sz="quarter" idx="11"/>
          </p:nvPr>
        </p:nvSpPr>
        <p:spPr>
          <a:xfrm>
            <a:off x="1451579" y="329307"/>
            <a:ext cx="5626774" cy="309201"/>
          </a:xfrm>
        </p:spPr>
        <p:txBody>
          <a:bodyPr/>
          <a:lstStyle/>
          <a:p>
            <a:endParaRPr lang="en-IN"/>
          </a:p>
        </p:txBody>
      </p:sp>
      <p:sp>
        <p:nvSpPr>
          <p:cNvPr id="6" name="Slide Number Placeholder 5"/>
          <p:cNvSpPr>
            <a:spLocks noGrp="1"/>
          </p:cNvSpPr>
          <p:nvPr>
            <p:ph type="sldNum" sz="quarter" idx="12"/>
          </p:nvPr>
        </p:nvSpPr>
        <p:spPr>
          <a:xfrm>
            <a:off x="476834" y="798973"/>
            <a:ext cx="811019" cy="503578"/>
          </a:xfrm>
        </p:spPr>
        <p:txBody>
          <a:bodyPr/>
          <a:lstStyle/>
          <a:p>
            <a:fld id="{FB837F7C-16C6-485B-9E88-5A464A237E8E}" type="slidenum">
              <a:rPr lang="en-IN" smtClean="0"/>
              <a:t>‹#›</a:t>
            </a:fld>
            <a:endParaRPr lang="en-IN"/>
          </a:p>
        </p:txBody>
      </p:sp>
    </p:spTree>
    <p:extLst>
      <p:ext uri="{BB962C8B-B14F-4D97-AF65-F5344CB8AC3E}">
        <p14:creationId xmlns:p14="http://schemas.microsoft.com/office/powerpoint/2010/main" val="4223248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EE4B70-4E39-4F2C-84E0-8A5A1F16641F}" type="datetimeFigureOut">
              <a:rPr lang="en-IN" smtClean="0"/>
              <a:t>27-10-2025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837F7C-16C6-485B-9E88-5A464A237E8E}" type="slidenum">
              <a:rPr lang="en-IN" smtClean="0"/>
              <a:t>‹#›</a:t>
            </a:fld>
            <a:endParaRPr lang="en-IN"/>
          </a:p>
        </p:txBody>
      </p:sp>
    </p:spTree>
    <p:extLst>
      <p:ext uri="{BB962C8B-B14F-4D97-AF65-F5344CB8AC3E}">
        <p14:creationId xmlns:p14="http://schemas.microsoft.com/office/powerpoint/2010/main" val="905833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EE4B70-4E39-4F2C-84E0-8A5A1F16641F}" type="datetimeFigureOut">
              <a:rPr lang="en-IN" smtClean="0"/>
              <a:t>27-10-2025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837F7C-16C6-485B-9E88-5A464A237E8E}" type="slidenum">
              <a:rPr lang="en-IN" smtClean="0"/>
              <a:t>‹#›</a:t>
            </a:fld>
            <a:endParaRPr lang="en-IN"/>
          </a:p>
        </p:txBody>
      </p:sp>
    </p:spTree>
    <p:extLst>
      <p:ext uri="{BB962C8B-B14F-4D97-AF65-F5344CB8AC3E}">
        <p14:creationId xmlns:p14="http://schemas.microsoft.com/office/powerpoint/2010/main" val="3998698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EE4B70-4E39-4F2C-84E0-8A5A1F16641F}" type="datetimeFigureOut">
              <a:rPr lang="en-IN" smtClean="0"/>
              <a:t>27-10-2025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837F7C-16C6-485B-9E88-5A464A237E8E}" type="slidenum">
              <a:rPr lang="en-IN" smtClean="0"/>
              <a:t>‹#›</a:t>
            </a:fld>
            <a:endParaRPr lang="en-IN"/>
          </a:p>
        </p:txBody>
      </p:sp>
    </p:spTree>
    <p:extLst>
      <p:ext uri="{BB962C8B-B14F-4D97-AF65-F5344CB8AC3E}">
        <p14:creationId xmlns:p14="http://schemas.microsoft.com/office/powerpoint/2010/main" val="209865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EE4B70-4E39-4F2C-84E0-8A5A1F16641F}" type="datetimeFigureOut">
              <a:rPr lang="en-IN" smtClean="0"/>
              <a:t>27-10-2025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837F7C-16C6-485B-9E88-5A464A237E8E}" type="slidenum">
              <a:rPr lang="en-IN" smtClean="0"/>
              <a:t>‹#›</a:t>
            </a:fld>
            <a:endParaRPr lang="en-IN"/>
          </a:p>
        </p:txBody>
      </p:sp>
    </p:spTree>
    <p:extLst>
      <p:ext uri="{BB962C8B-B14F-4D97-AF65-F5344CB8AC3E}">
        <p14:creationId xmlns:p14="http://schemas.microsoft.com/office/powerpoint/2010/main" val="3199685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EE4B70-4E39-4F2C-84E0-8A5A1F16641F}" type="datetimeFigureOut">
              <a:rPr lang="en-IN" smtClean="0"/>
              <a:t>27-10-2025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837F7C-16C6-485B-9E88-5A464A237E8E}" type="slidenum">
              <a:rPr lang="en-IN" smtClean="0"/>
              <a:t>‹#›</a:t>
            </a:fld>
            <a:endParaRPr lang="en-IN"/>
          </a:p>
        </p:txBody>
      </p:sp>
    </p:spTree>
    <p:extLst>
      <p:ext uri="{BB962C8B-B14F-4D97-AF65-F5344CB8AC3E}">
        <p14:creationId xmlns:p14="http://schemas.microsoft.com/office/powerpoint/2010/main" val="2543073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EE4B70-4E39-4F2C-84E0-8A5A1F16641F}" type="datetimeFigureOut">
              <a:rPr lang="en-IN" smtClean="0"/>
              <a:t>27-10-2025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837F7C-16C6-485B-9E88-5A464A237E8E}" type="slidenum">
              <a:rPr lang="en-IN" smtClean="0"/>
              <a:t>‹#›</a:t>
            </a:fld>
            <a:endParaRPr lang="en-IN"/>
          </a:p>
        </p:txBody>
      </p:sp>
    </p:spTree>
    <p:extLst>
      <p:ext uri="{BB962C8B-B14F-4D97-AF65-F5344CB8AC3E}">
        <p14:creationId xmlns:p14="http://schemas.microsoft.com/office/powerpoint/2010/main" val="243587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EE4B70-4E39-4F2C-84E0-8A5A1F16641F}" type="datetimeFigureOut">
              <a:rPr lang="en-IN" smtClean="0"/>
              <a:t>27-10-2025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837F7C-16C6-485B-9E88-5A464A237E8E}" type="slidenum">
              <a:rPr lang="en-IN" smtClean="0"/>
              <a:t>‹#›</a:t>
            </a:fld>
            <a:endParaRPr lang="en-IN"/>
          </a:p>
        </p:txBody>
      </p:sp>
    </p:spTree>
    <p:extLst>
      <p:ext uri="{BB962C8B-B14F-4D97-AF65-F5344CB8AC3E}">
        <p14:creationId xmlns:p14="http://schemas.microsoft.com/office/powerpoint/2010/main" val="2902732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EE4B70-4E39-4F2C-84E0-8A5A1F16641F}" type="datetimeFigureOut">
              <a:rPr lang="en-IN" smtClean="0"/>
              <a:t>27-10-2025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837F7C-16C6-485B-9E88-5A464A237E8E}" type="slidenum">
              <a:rPr lang="en-IN" smtClean="0"/>
              <a:t>‹#›</a:t>
            </a:fld>
            <a:endParaRPr lang="en-IN"/>
          </a:p>
        </p:txBody>
      </p:sp>
    </p:spTree>
    <p:extLst>
      <p:ext uri="{BB962C8B-B14F-4D97-AF65-F5344CB8AC3E}">
        <p14:creationId xmlns:p14="http://schemas.microsoft.com/office/powerpoint/2010/main" val="2917142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EE4B70-4E39-4F2C-84E0-8A5A1F16641F}" type="datetimeFigureOut">
              <a:rPr lang="en-IN" smtClean="0"/>
              <a:t>27-10-2025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837F7C-16C6-485B-9E88-5A464A237E8E}" type="slidenum">
              <a:rPr lang="en-IN" smtClean="0"/>
              <a:t>‹#›</a:t>
            </a:fld>
            <a:endParaRPr lang="en-IN"/>
          </a:p>
        </p:txBody>
      </p:sp>
    </p:spTree>
    <p:extLst>
      <p:ext uri="{BB962C8B-B14F-4D97-AF65-F5344CB8AC3E}">
        <p14:creationId xmlns:p14="http://schemas.microsoft.com/office/powerpoint/2010/main" val="1392125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EEE4B70-4E39-4F2C-84E0-8A5A1F16641F}" type="datetimeFigureOut">
              <a:rPr lang="en-IN" smtClean="0"/>
              <a:t>27-10-2025</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FB837F7C-16C6-485B-9E88-5A464A237E8E}" type="slidenum">
              <a:rPr lang="en-IN" smtClean="0"/>
              <a:t>‹#›</a:t>
            </a:fld>
            <a:endParaRPr lang="en-IN"/>
          </a:p>
        </p:txBody>
      </p:sp>
    </p:spTree>
    <p:extLst>
      <p:ext uri="{BB962C8B-B14F-4D97-AF65-F5344CB8AC3E}">
        <p14:creationId xmlns:p14="http://schemas.microsoft.com/office/powerpoint/2010/main" val="2640333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EEE4B70-4E39-4F2C-84E0-8A5A1F16641F}" type="datetimeFigureOut">
              <a:rPr lang="en-IN" smtClean="0"/>
              <a:t>27-10-2025</a:t>
            </a:fld>
            <a:endParaRPr lang="en-IN"/>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B837F7C-16C6-485B-9E88-5A464A237E8E}" type="slidenum">
              <a:rPr lang="en-IN" smtClean="0"/>
              <a:t>‹#›</a:t>
            </a:fld>
            <a:endParaRPr lang="en-IN"/>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1085027"/>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D0954-B565-6FF7-4681-73823A0F12C1}"/>
              </a:ext>
            </a:extLst>
          </p:cNvPr>
          <p:cNvSpPr>
            <a:spLocks noGrp="1"/>
          </p:cNvSpPr>
          <p:nvPr>
            <p:ph type="ctrTitle"/>
          </p:nvPr>
        </p:nvSpPr>
        <p:spPr>
          <a:xfrm>
            <a:off x="1774423" y="802299"/>
            <a:ext cx="8637073" cy="1636102"/>
          </a:xfrm>
        </p:spPr>
        <p:txBody>
          <a:bodyPr/>
          <a:lstStyle/>
          <a:p>
            <a:r>
              <a:rPr lang="en-IN" dirty="0"/>
              <a:t>MOBILE SHOPPY</a:t>
            </a:r>
          </a:p>
        </p:txBody>
      </p:sp>
      <p:sp>
        <p:nvSpPr>
          <p:cNvPr id="3" name="Subtitle 2">
            <a:extLst>
              <a:ext uri="{FF2B5EF4-FFF2-40B4-BE49-F238E27FC236}">
                <a16:creationId xmlns:a16="http://schemas.microsoft.com/office/drawing/2014/main" id="{1D49B7D6-47CD-1455-728E-1D1C439BF265}"/>
              </a:ext>
            </a:extLst>
          </p:cNvPr>
          <p:cNvSpPr>
            <a:spLocks noGrp="1"/>
          </p:cNvSpPr>
          <p:nvPr>
            <p:ph type="subTitle" idx="1"/>
          </p:nvPr>
        </p:nvSpPr>
        <p:spPr/>
        <p:txBody>
          <a:bodyPr/>
          <a:lstStyle/>
          <a:p>
            <a:r>
              <a:rPr lang="en-IN" dirty="0"/>
              <a:t>V.KRISHNA TEJA</a:t>
            </a:r>
          </a:p>
          <a:p>
            <a:r>
              <a:rPr lang="en-IN" dirty="0"/>
              <a:t>43111205</a:t>
            </a:r>
          </a:p>
        </p:txBody>
      </p:sp>
    </p:spTree>
    <p:extLst>
      <p:ext uri="{BB962C8B-B14F-4D97-AF65-F5344CB8AC3E}">
        <p14:creationId xmlns:p14="http://schemas.microsoft.com/office/powerpoint/2010/main" val="3868565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F7F6E-3D13-CF14-22FC-FC587A02378C}"/>
              </a:ext>
            </a:extLst>
          </p:cNvPr>
          <p:cNvSpPr>
            <a:spLocks noGrp="1"/>
          </p:cNvSpPr>
          <p:nvPr>
            <p:ph type="ctrTitle"/>
          </p:nvPr>
        </p:nvSpPr>
        <p:spPr>
          <a:xfrm>
            <a:off x="1774423" y="802299"/>
            <a:ext cx="8637073" cy="877414"/>
          </a:xfrm>
        </p:spPr>
        <p:txBody>
          <a:bodyPr>
            <a:normAutofit fontScale="90000"/>
          </a:bodyPr>
          <a:lstStyle/>
          <a:p>
            <a:r>
              <a:rPr lang="en-IN" dirty="0"/>
              <a:t>MODULE DESCRIPTION</a:t>
            </a:r>
          </a:p>
        </p:txBody>
      </p:sp>
      <p:sp>
        <p:nvSpPr>
          <p:cNvPr id="3" name="Subtitle 2">
            <a:extLst>
              <a:ext uri="{FF2B5EF4-FFF2-40B4-BE49-F238E27FC236}">
                <a16:creationId xmlns:a16="http://schemas.microsoft.com/office/drawing/2014/main" id="{7AE87C1D-A416-99A1-DF95-B931DC48640F}"/>
              </a:ext>
            </a:extLst>
          </p:cNvPr>
          <p:cNvSpPr>
            <a:spLocks noGrp="1"/>
          </p:cNvSpPr>
          <p:nvPr>
            <p:ph type="subTitle" idx="1"/>
          </p:nvPr>
        </p:nvSpPr>
        <p:spPr>
          <a:xfrm>
            <a:off x="1774424" y="1828800"/>
            <a:ext cx="8637072" cy="4303643"/>
          </a:xfrm>
        </p:spPr>
        <p:txBody>
          <a:bodyPr>
            <a:normAutofit fontScale="77500" lnSpcReduction="20000"/>
          </a:bodyPr>
          <a:lstStyle/>
          <a:p>
            <a:r>
              <a:rPr lang="en-US" sz="2100" dirty="0"/>
              <a:t>User Authentication: Uses JWT or session-based login to restrict access, with separate admin and user roles.</a:t>
            </a:r>
          </a:p>
          <a:p>
            <a:r>
              <a:rPr lang="en-US" sz="2100" dirty="0"/>
              <a:t>Product Management: Admins can add new mobiles, edit details, upload images, and remove outdated items.</a:t>
            </a:r>
          </a:p>
          <a:p>
            <a:r>
              <a:rPr lang="en-US" sz="2100" dirty="0"/>
              <a:t>Product Catalog: Displays products with filters and search features; fetches data from backend REST APIs.</a:t>
            </a:r>
          </a:p>
          <a:p>
            <a:r>
              <a:rPr lang="en-US" sz="2100" dirty="0"/>
              <a:t>Shopping Cart: Maintains selected items, manages quantities, and calculates real-time totals for checkouts.</a:t>
            </a:r>
          </a:p>
          <a:p>
            <a:r>
              <a:rPr lang="en-US" sz="2100" dirty="0"/>
              <a:t>Order Management: Enables users to finalize purchases, view past orders, and handle cancellations. Admins can update shipping status.</a:t>
            </a:r>
          </a:p>
          <a:p>
            <a:r>
              <a:rPr lang="en-US" sz="2100" dirty="0"/>
              <a:t>Admin Dashboard: Provides analytics and full control over the product lifecycle and order pipeline.</a:t>
            </a:r>
          </a:p>
          <a:p>
            <a:endParaRPr lang="en-IN" dirty="0"/>
          </a:p>
        </p:txBody>
      </p:sp>
    </p:spTree>
    <p:extLst>
      <p:ext uri="{BB962C8B-B14F-4D97-AF65-F5344CB8AC3E}">
        <p14:creationId xmlns:p14="http://schemas.microsoft.com/office/powerpoint/2010/main" val="2409756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B75D-8CCB-0ACC-CA16-D6F65EFF7016}"/>
              </a:ext>
            </a:extLst>
          </p:cNvPr>
          <p:cNvSpPr>
            <a:spLocks noGrp="1"/>
          </p:cNvSpPr>
          <p:nvPr>
            <p:ph type="ctrTitle"/>
          </p:nvPr>
        </p:nvSpPr>
        <p:spPr>
          <a:xfrm>
            <a:off x="1774423" y="802298"/>
            <a:ext cx="8637073" cy="977621"/>
          </a:xfrm>
        </p:spPr>
        <p:txBody>
          <a:bodyPr/>
          <a:lstStyle/>
          <a:p>
            <a:r>
              <a:rPr lang="en-IN" dirty="0"/>
              <a:t>SAMPLE OUTPUT</a:t>
            </a:r>
          </a:p>
        </p:txBody>
      </p:sp>
      <p:sp>
        <p:nvSpPr>
          <p:cNvPr id="3" name="Subtitle 2">
            <a:extLst>
              <a:ext uri="{FF2B5EF4-FFF2-40B4-BE49-F238E27FC236}">
                <a16:creationId xmlns:a16="http://schemas.microsoft.com/office/drawing/2014/main" id="{6176BA85-1A9F-9421-63B5-CB2214D2228F}"/>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8E1C4207-534B-D296-304F-55A0700AC3D3}"/>
              </a:ext>
            </a:extLst>
          </p:cNvPr>
          <p:cNvPicPr>
            <a:picLocks noChangeAspect="1"/>
          </p:cNvPicPr>
          <p:nvPr/>
        </p:nvPicPr>
        <p:blipFill>
          <a:blip r:embed="rId2"/>
          <a:stretch>
            <a:fillRect/>
          </a:stretch>
        </p:blipFill>
        <p:spPr>
          <a:xfrm>
            <a:off x="1560715" y="1779919"/>
            <a:ext cx="9064487" cy="3915203"/>
          </a:xfrm>
          <a:prstGeom prst="rect">
            <a:avLst/>
          </a:prstGeom>
        </p:spPr>
      </p:pic>
    </p:spTree>
    <p:extLst>
      <p:ext uri="{BB962C8B-B14F-4D97-AF65-F5344CB8AC3E}">
        <p14:creationId xmlns:p14="http://schemas.microsoft.com/office/powerpoint/2010/main" val="2460435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1B5957-2ABD-0A5D-F267-2B64BAF540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1E28E7-3153-674F-17C6-41EF06F87740}"/>
              </a:ext>
            </a:extLst>
          </p:cNvPr>
          <p:cNvSpPr>
            <a:spLocks noGrp="1"/>
          </p:cNvSpPr>
          <p:nvPr>
            <p:ph type="ctrTitle"/>
          </p:nvPr>
        </p:nvSpPr>
        <p:spPr>
          <a:xfrm>
            <a:off x="1774423" y="802298"/>
            <a:ext cx="8637073" cy="977621"/>
          </a:xfrm>
        </p:spPr>
        <p:txBody>
          <a:bodyPr/>
          <a:lstStyle/>
          <a:p>
            <a:r>
              <a:rPr lang="en-IN" dirty="0"/>
              <a:t>SAMPLE OUTPUT</a:t>
            </a:r>
          </a:p>
        </p:txBody>
      </p:sp>
      <p:sp>
        <p:nvSpPr>
          <p:cNvPr id="3" name="Subtitle 2">
            <a:extLst>
              <a:ext uri="{FF2B5EF4-FFF2-40B4-BE49-F238E27FC236}">
                <a16:creationId xmlns:a16="http://schemas.microsoft.com/office/drawing/2014/main" id="{B9B6249F-7D32-953C-3EA0-24900DCFE711}"/>
              </a:ext>
            </a:extLst>
          </p:cNvPr>
          <p:cNvSpPr>
            <a:spLocks noGrp="1"/>
          </p:cNvSpPr>
          <p:nvPr>
            <p:ph type="subTitle" idx="1"/>
          </p:nvPr>
        </p:nvSpPr>
        <p:spPr/>
        <p:txBody>
          <a:bodyPr/>
          <a:lstStyle/>
          <a:p>
            <a:endParaRPr lang="en-IN" dirty="0"/>
          </a:p>
        </p:txBody>
      </p:sp>
      <p:pic>
        <p:nvPicPr>
          <p:cNvPr id="6" name="Picture 5">
            <a:extLst>
              <a:ext uri="{FF2B5EF4-FFF2-40B4-BE49-F238E27FC236}">
                <a16:creationId xmlns:a16="http://schemas.microsoft.com/office/drawing/2014/main" id="{E13EAFCD-C9B2-AA71-E222-26662E0BFB27}"/>
              </a:ext>
            </a:extLst>
          </p:cNvPr>
          <p:cNvPicPr>
            <a:picLocks noChangeAspect="1"/>
          </p:cNvPicPr>
          <p:nvPr/>
        </p:nvPicPr>
        <p:blipFill>
          <a:blip r:embed="rId2"/>
          <a:stretch>
            <a:fillRect/>
          </a:stretch>
        </p:blipFill>
        <p:spPr>
          <a:xfrm>
            <a:off x="1997764" y="1898374"/>
            <a:ext cx="8189845" cy="3925956"/>
          </a:xfrm>
          <a:prstGeom prst="rect">
            <a:avLst/>
          </a:prstGeom>
        </p:spPr>
      </p:pic>
    </p:spTree>
    <p:extLst>
      <p:ext uri="{BB962C8B-B14F-4D97-AF65-F5344CB8AC3E}">
        <p14:creationId xmlns:p14="http://schemas.microsoft.com/office/powerpoint/2010/main" val="3934304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AC2C-07DF-A3D5-9582-92F2CCCC84A4}"/>
              </a:ext>
            </a:extLst>
          </p:cNvPr>
          <p:cNvSpPr>
            <a:spLocks noGrp="1"/>
          </p:cNvSpPr>
          <p:nvPr>
            <p:ph type="ctrTitle"/>
          </p:nvPr>
        </p:nvSpPr>
        <p:spPr>
          <a:xfrm>
            <a:off x="1774423" y="802298"/>
            <a:ext cx="8637073" cy="977621"/>
          </a:xfrm>
        </p:spPr>
        <p:txBody>
          <a:bodyPr/>
          <a:lstStyle/>
          <a:p>
            <a:r>
              <a:rPr lang="en-IN" dirty="0"/>
              <a:t>CONCLUSION</a:t>
            </a:r>
          </a:p>
        </p:txBody>
      </p:sp>
      <p:sp>
        <p:nvSpPr>
          <p:cNvPr id="3" name="Subtitle 2">
            <a:extLst>
              <a:ext uri="{FF2B5EF4-FFF2-40B4-BE49-F238E27FC236}">
                <a16:creationId xmlns:a16="http://schemas.microsoft.com/office/drawing/2014/main" id="{AB72CAC4-08F6-B29B-BD4E-E3397E0B2675}"/>
              </a:ext>
            </a:extLst>
          </p:cNvPr>
          <p:cNvSpPr>
            <a:spLocks noGrp="1"/>
          </p:cNvSpPr>
          <p:nvPr>
            <p:ph type="subTitle" idx="1"/>
          </p:nvPr>
        </p:nvSpPr>
        <p:spPr>
          <a:xfrm>
            <a:off x="1774424" y="2077278"/>
            <a:ext cx="8637072" cy="3419061"/>
          </a:xfrm>
        </p:spPr>
        <p:txBody>
          <a:bodyPr>
            <a:normAutofit lnSpcReduction="10000"/>
          </a:bodyPr>
          <a:lstStyle/>
          <a:p>
            <a:r>
              <a:rPr lang="en-US" sz="2000" dirty="0"/>
              <a:t>The </a:t>
            </a:r>
            <a:r>
              <a:rPr lang="en-US" sz="2000" dirty="0" err="1"/>
              <a:t>MobileShop</a:t>
            </a:r>
            <a:r>
              <a:rPr lang="en-US" sz="2000" dirty="0"/>
              <a:t> eCommerce application demonstrates how modern technologies like Spring Boot and React.js can create a scalable, feature-rich online store. The project digitizes the mobile shopping experience for both customers and administrators, offering streamlined management, instant access to products, and an intuitive interface. Future improvements could include payment gateway integration, advanced analytics, and multi-category product support</a:t>
            </a:r>
            <a:endParaRPr lang="en-IN" sz="2000" dirty="0"/>
          </a:p>
        </p:txBody>
      </p:sp>
    </p:spTree>
    <p:extLst>
      <p:ext uri="{BB962C8B-B14F-4D97-AF65-F5344CB8AC3E}">
        <p14:creationId xmlns:p14="http://schemas.microsoft.com/office/powerpoint/2010/main" val="525878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C7A51-55D3-B7F4-C5A7-AA4EDCCB3F7D}"/>
              </a:ext>
            </a:extLst>
          </p:cNvPr>
          <p:cNvSpPr>
            <a:spLocks noGrp="1"/>
          </p:cNvSpPr>
          <p:nvPr>
            <p:ph type="ctrTitle"/>
          </p:nvPr>
        </p:nvSpPr>
        <p:spPr>
          <a:xfrm>
            <a:off x="1774423" y="802298"/>
            <a:ext cx="8637073" cy="977621"/>
          </a:xfrm>
        </p:spPr>
        <p:txBody>
          <a:bodyPr/>
          <a:lstStyle/>
          <a:p>
            <a:r>
              <a:rPr lang="en-IN" dirty="0"/>
              <a:t>ABSTARCT</a:t>
            </a:r>
          </a:p>
        </p:txBody>
      </p:sp>
      <p:sp>
        <p:nvSpPr>
          <p:cNvPr id="3" name="Subtitle 2">
            <a:extLst>
              <a:ext uri="{FF2B5EF4-FFF2-40B4-BE49-F238E27FC236}">
                <a16:creationId xmlns:a16="http://schemas.microsoft.com/office/drawing/2014/main" id="{06AA6418-D6DF-141E-7002-3FA029390FC6}"/>
              </a:ext>
            </a:extLst>
          </p:cNvPr>
          <p:cNvSpPr>
            <a:spLocks noGrp="1"/>
          </p:cNvSpPr>
          <p:nvPr>
            <p:ph type="subTitle" idx="1"/>
          </p:nvPr>
        </p:nvSpPr>
        <p:spPr>
          <a:xfrm>
            <a:off x="1774424" y="2182760"/>
            <a:ext cx="8637072" cy="3598607"/>
          </a:xfrm>
        </p:spPr>
        <p:txBody>
          <a:bodyPr>
            <a:normAutofit/>
          </a:bodyPr>
          <a:lstStyle/>
          <a:p>
            <a:r>
              <a:rPr lang="en-US" sz="2000" dirty="0" err="1"/>
              <a:t>MobileShop</a:t>
            </a:r>
            <a:r>
              <a:rPr lang="en-US" sz="2000" dirty="0"/>
              <a:t> is a full-stack eCommerce web application designed for an online mobile shop. Users can browse, search, and purchase mobile devices online. The project features a robust backend developed with Spring Boot (Java) and a modern, user-friendly frontend using React.js, providing all the essential eCommerce functionalities such as product management, shopping cart, order placement, and user authentication</a:t>
            </a:r>
            <a:endParaRPr lang="en-IN" sz="2000" dirty="0"/>
          </a:p>
        </p:txBody>
      </p:sp>
    </p:spTree>
    <p:extLst>
      <p:ext uri="{BB962C8B-B14F-4D97-AF65-F5344CB8AC3E}">
        <p14:creationId xmlns:p14="http://schemas.microsoft.com/office/powerpoint/2010/main" val="3169031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E0B77-124A-E080-19EC-A8DD3687F1BF}"/>
              </a:ext>
            </a:extLst>
          </p:cNvPr>
          <p:cNvSpPr>
            <a:spLocks noGrp="1"/>
          </p:cNvSpPr>
          <p:nvPr>
            <p:ph type="ctrTitle"/>
          </p:nvPr>
        </p:nvSpPr>
        <p:spPr>
          <a:xfrm>
            <a:off x="1774423" y="802298"/>
            <a:ext cx="8637073" cy="977621"/>
          </a:xfrm>
        </p:spPr>
        <p:txBody>
          <a:bodyPr/>
          <a:lstStyle/>
          <a:p>
            <a:r>
              <a:rPr lang="en-IN" dirty="0"/>
              <a:t>EXISTING SYSTEM</a:t>
            </a:r>
          </a:p>
        </p:txBody>
      </p:sp>
      <p:sp>
        <p:nvSpPr>
          <p:cNvPr id="3" name="Subtitle 2">
            <a:extLst>
              <a:ext uri="{FF2B5EF4-FFF2-40B4-BE49-F238E27FC236}">
                <a16:creationId xmlns:a16="http://schemas.microsoft.com/office/drawing/2014/main" id="{66415EAC-A56B-846F-11FD-156E1F9FEB21}"/>
              </a:ext>
            </a:extLst>
          </p:cNvPr>
          <p:cNvSpPr>
            <a:spLocks noGrp="1"/>
          </p:cNvSpPr>
          <p:nvPr>
            <p:ph type="subTitle" idx="1"/>
          </p:nvPr>
        </p:nvSpPr>
        <p:spPr>
          <a:xfrm>
            <a:off x="1774424" y="2320412"/>
            <a:ext cx="8637072" cy="3392129"/>
          </a:xfrm>
        </p:spPr>
        <p:txBody>
          <a:bodyPr>
            <a:normAutofit/>
          </a:bodyPr>
          <a:lstStyle/>
          <a:p>
            <a:r>
              <a:rPr lang="en-US" sz="2000" dirty="0"/>
              <a:t>Most mobile shops operate through physical stores or outdated web portals that lack real-time product management, digital-first shopping cart systems, intuitive user interfaces, and flexible order management. Customers often face challenges such as limited accessibility, manual billing, and inadequate product information.</a:t>
            </a:r>
            <a:endParaRPr lang="en-IN" sz="2000" dirty="0"/>
          </a:p>
        </p:txBody>
      </p:sp>
    </p:spTree>
    <p:extLst>
      <p:ext uri="{BB962C8B-B14F-4D97-AF65-F5344CB8AC3E}">
        <p14:creationId xmlns:p14="http://schemas.microsoft.com/office/powerpoint/2010/main" val="1134992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F6757-768D-0A0A-52A1-1BEC49B53E4A}"/>
              </a:ext>
            </a:extLst>
          </p:cNvPr>
          <p:cNvSpPr>
            <a:spLocks noGrp="1"/>
          </p:cNvSpPr>
          <p:nvPr>
            <p:ph type="ctrTitle"/>
          </p:nvPr>
        </p:nvSpPr>
        <p:spPr>
          <a:xfrm>
            <a:off x="1774423" y="802298"/>
            <a:ext cx="8637073" cy="977621"/>
          </a:xfrm>
        </p:spPr>
        <p:txBody>
          <a:bodyPr/>
          <a:lstStyle/>
          <a:p>
            <a:r>
              <a:rPr lang="en-IN" dirty="0"/>
              <a:t>PROPOSED SYSTEM</a:t>
            </a:r>
          </a:p>
        </p:txBody>
      </p:sp>
      <p:sp>
        <p:nvSpPr>
          <p:cNvPr id="3" name="Subtitle 2">
            <a:extLst>
              <a:ext uri="{FF2B5EF4-FFF2-40B4-BE49-F238E27FC236}">
                <a16:creationId xmlns:a16="http://schemas.microsoft.com/office/drawing/2014/main" id="{D85D9307-C404-C9D5-5764-EE6C48917199}"/>
              </a:ext>
            </a:extLst>
          </p:cNvPr>
          <p:cNvSpPr>
            <a:spLocks noGrp="1"/>
          </p:cNvSpPr>
          <p:nvPr>
            <p:ph type="subTitle" idx="1"/>
          </p:nvPr>
        </p:nvSpPr>
        <p:spPr>
          <a:xfrm>
            <a:off x="1777464" y="1868129"/>
            <a:ext cx="8637072" cy="4187573"/>
          </a:xfrm>
        </p:spPr>
        <p:txBody>
          <a:bodyPr>
            <a:normAutofit fontScale="47500" lnSpcReduction="20000"/>
          </a:bodyPr>
          <a:lstStyle/>
          <a:p>
            <a:r>
              <a:rPr lang="en-US" sz="3500" dirty="0"/>
              <a:t>The proposed </a:t>
            </a:r>
            <a:r>
              <a:rPr lang="en-US" sz="3500" dirty="0" err="1"/>
              <a:t>MobileShop</a:t>
            </a:r>
            <a:r>
              <a:rPr lang="en-US" sz="3500" dirty="0"/>
              <a:t> application offers a seamless online shopping experience. It enables:</a:t>
            </a:r>
          </a:p>
          <a:p>
            <a:r>
              <a:rPr lang="en-US" sz="3500" dirty="0"/>
              <a:t>User registration and authentication</a:t>
            </a:r>
          </a:p>
          <a:p>
            <a:r>
              <a:rPr lang="en-US" sz="3500" dirty="0"/>
              <a:t>Browsing and searching for mobiles by name</a:t>
            </a:r>
          </a:p>
          <a:p>
            <a:r>
              <a:rPr lang="en-US" sz="3500" dirty="0"/>
              <a:t>Viewing detailed product descriptions and images</a:t>
            </a:r>
          </a:p>
          <a:p>
            <a:r>
              <a:rPr lang="en-US" sz="3500" dirty="0"/>
              <a:t>Adding/removing items from a shopping cart</a:t>
            </a:r>
          </a:p>
          <a:p>
            <a:r>
              <a:rPr lang="en-US" sz="3500" dirty="0"/>
              <a:t>Placing orders with automated stock updates</a:t>
            </a:r>
          </a:p>
          <a:p>
            <a:r>
              <a:rPr lang="en-US" sz="3500" dirty="0"/>
              <a:t>Admin product management (add, update, delete)</a:t>
            </a:r>
          </a:p>
          <a:p>
            <a:r>
              <a:rPr lang="en-US" sz="3500" dirty="0"/>
              <a:t>All business processes are digitized and automated, reducing human effort and making the shopping process faster and easier.</a:t>
            </a:r>
          </a:p>
          <a:p>
            <a:endParaRPr lang="en-IN" dirty="0"/>
          </a:p>
        </p:txBody>
      </p:sp>
    </p:spTree>
    <p:extLst>
      <p:ext uri="{BB962C8B-B14F-4D97-AF65-F5344CB8AC3E}">
        <p14:creationId xmlns:p14="http://schemas.microsoft.com/office/powerpoint/2010/main" val="173849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8D6E-7F09-35AF-7506-B73AC6D45936}"/>
              </a:ext>
            </a:extLst>
          </p:cNvPr>
          <p:cNvSpPr>
            <a:spLocks noGrp="1"/>
          </p:cNvSpPr>
          <p:nvPr>
            <p:ph type="ctrTitle"/>
          </p:nvPr>
        </p:nvSpPr>
        <p:spPr>
          <a:xfrm>
            <a:off x="1774423" y="802298"/>
            <a:ext cx="8637073" cy="977621"/>
          </a:xfrm>
        </p:spPr>
        <p:txBody>
          <a:bodyPr>
            <a:normAutofit/>
          </a:bodyPr>
          <a:lstStyle/>
          <a:p>
            <a:r>
              <a:rPr lang="en-IN" dirty="0"/>
              <a:t>ADVANTAGES</a:t>
            </a:r>
          </a:p>
        </p:txBody>
      </p:sp>
      <p:sp>
        <p:nvSpPr>
          <p:cNvPr id="3" name="Subtitle 2">
            <a:extLst>
              <a:ext uri="{FF2B5EF4-FFF2-40B4-BE49-F238E27FC236}">
                <a16:creationId xmlns:a16="http://schemas.microsoft.com/office/drawing/2014/main" id="{416D71B8-4FF9-ECDF-E474-2BE6558A963B}"/>
              </a:ext>
            </a:extLst>
          </p:cNvPr>
          <p:cNvSpPr>
            <a:spLocks noGrp="1"/>
          </p:cNvSpPr>
          <p:nvPr>
            <p:ph type="subTitle" idx="1"/>
          </p:nvPr>
        </p:nvSpPr>
        <p:spPr>
          <a:xfrm>
            <a:off x="1774424" y="2163098"/>
            <a:ext cx="8637072" cy="3165986"/>
          </a:xfrm>
        </p:spPr>
        <p:txBody>
          <a:bodyPr>
            <a:normAutofit fontScale="92500" lnSpcReduction="20000"/>
          </a:bodyPr>
          <a:lstStyle/>
          <a:p>
            <a:r>
              <a:rPr lang="en-US" sz="2200" dirty="0"/>
              <a:t>24/7 Accessibility: Shop anytime, anywhere</a:t>
            </a:r>
          </a:p>
          <a:p>
            <a:r>
              <a:rPr lang="en-US" sz="2200" dirty="0"/>
              <a:t>User-Friendly Interface: Built using React.js for a modern look and feel</a:t>
            </a:r>
          </a:p>
          <a:p>
            <a:r>
              <a:rPr lang="en-US" sz="2200" dirty="0"/>
              <a:t>Data Accuracy: Automated inventory and order management with Spring Boot and MySQL</a:t>
            </a:r>
          </a:p>
          <a:p>
            <a:r>
              <a:rPr lang="en-US" sz="2200" dirty="0"/>
              <a:t>Scalable Architecture: Easily expandable with new features or product categories</a:t>
            </a:r>
          </a:p>
          <a:p>
            <a:r>
              <a:rPr lang="en-US" sz="2200" dirty="0"/>
              <a:t>Secure: Role-based access and proper error handling</a:t>
            </a:r>
          </a:p>
          <a:p>
            <a:endParaRPr lang="en-IN" dirty="0"/>
          </a:p>
        </p:txBody>
      </p:sp>
    </p:spTree>
    <p:extLst>
      <p:ext uri="{BB962C8B-B14F-4D97-AF65-F5344CB8AC3E}">
        <p14:creationId xmlns:p14="http://schemas.microsoft.com/office/powerpoint/2010/main" val="343764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2988F-6804-B0E3-7C46-60FD3E756F7C}"/>
              </a:ext>
            </a:extLst>
          </p:cNvPr>
          <p:cNvSpPr>
            <a:spLocks noGrp="1"/>
          </p:cNvSpPr>
          <p:nvPr>
            <p:ph type="ctrTitle"/>
          </p:nvPr>
        </p:nvSpPr>
        <p:spPr>
          <a:xfrm>
            <a:off x="1774423" y="802299"/>
            <a:ext cx="8637073" cy="1114992"/>
          </a:xfrm>
        </p:spPr>
        <p:txBody>
          <a:bodyPr/>
          <a:lstStyle/>
          <a:p>
            <a:r>
              <a:rPr lang="en-IN" dirty="0"/>
              <a:t>DISADVANTAGES</a:t>
            </a:r>
          </a:p>
        </p:txBody>
      </p:sp>
      <p:sp>
        <p:nvSpPr>
          <p:cNvPr id="3" name="Subtitle 2">
            <a:extLst>
              <a:ext uri="{FF2B5EF4-FFF2-40B4-BE49-F238E27FC236}">
                <a16:creationId xmlns:a16="http://schemas.microsoft.com/office/drawing/2014/main" id="{DB5515D6-3C3E-7CE0-C0AB-6CD23FB4E9D1}"/>
              </a:ext>
            </a:extLst>
          </p:cNvPr>
          <p:cNvSpPr>
            <a:spLocks noGrp="1"/>
          </p:cNvSpPr>
          <p:nvPr>
            <p:ph type="subTitle" idx="1"/>
          </p:nvPr>
        </p:nvSpPr>
        <p:spPr>
          <a:xfrm>
            <a:off x="1774424" y="2536724"/>
            <a:ext cx="8637072" cy="2556386"/>
          </a:xfrm>
        </p:spPr>
        <p:txBody>
          <a:bodyPr>
            <a:normAutofit fontScale="92500" lnSpcReduction="20000"/>
          </a:bodyPr>
          <a:lstStyle/>
          <a:p>
            <a:r>
              <a:rPr lang="en-US" sz="2200" dirty="0"/>
              <a:t>Initial setup and configuration require technical knowledge</a:t>
            </a:r>
          </a:p>
          <a:p>
            <a:r>
              <a:rPr lang="en-US" sz="2200" dirty="0"/>
              <a:t>Requires a stable internet connection</a:t>
            </a:r>
          </a:p>
          <a:p>
            <a:r>
              <a:rPr lang="en-US" sz="2200" dirty="0"/>
              <a:t>Limited to selling only mobile devices (current version)</a:t>
            </a:r>
          </a:p>
          <a:p>
            <a:r>
              <a:rPr lang="en-US" sz="2200" dirty="0"/>
              <a:t>Does not include a payment gateway integration (as per open repo details)</a:t>
            </a:r>
          </a:p>
          <a:p>
            <a:endParaRPr lang="en-IN" dirty="0"/>
          </a:p>
        </p:txBody>
      </p:sp>
    </p:spTree>
    <p:extLst>
      <p:ext uri="{BB962C8B-B14F-4D97-AF65-F5344CB8AC3E}">
        <p14:creationId xmlns:p14="http://schemas.microsoft.com/office/powerpoint/2010/main" val="899611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51186-295E-0720-3C7A-6EA1270BE9C1}"/>
              </a:ext>
            </a:extLst>
          </p:cNvPr>
          <p:cNvSpPr>
            <a:spLocks noGrp="1"/>
          </p:cNvSpPr>
          <p:nvPr>
            <p:ph type="ctrTitle"/>
          </p:nvPr>
        </p:nvSpPr>
        <p:spPr>
          <a:xfrm>
            <a:off x="1774423" y="802299"/>
            <a:ext cx="8637073" cy="859354"/>
          </a:xfrm>
        </p:spPr>
        <p:txBody>
          <a:bodyPr>
            <a:normAutofit/>
          </a:bodyPr>
          <a:lstStyle/>
          <a:p>
            <a:r>
              <a:rPr lang="en-IN" sz="4800" dirty="0"/>
              <a:t>HARDWARE REQUIREMENTS</a:t>
            </a:r>
          </a:p>
        </p:txBody>
      </p:sp>
      <p:sp>
        <p:nvSpPr>
          <p:cNvPr id="3" name="Subtitle 2">
            <a:extLst>
              <a:ext uri="{FF2B5EF4-FFF2-40B4-BE49-F238E27FC236}">
                <a16:creationId xmlns:a16="http://schemas.microsoft.com/office/drawing/2014/main" id="{AE448758-9357-C3BE-4A9E-E2D771E67D3E}"/>
              </a:ext>
            </a:extLst>
          </p:cNvPr>
          <p:cNvSpPr>
            <a:spLocks noGrp="1"/>
          </p:cNvSpPr>
          <p:nvPr>
            <p:ph type="subTitle" idx="1"/>
          </p:nvPr>
        </p:nvSpPr>
        <p:spPr>
          <a:xfrm>
            <a:off x="1774424" y="2369574"/>
            <a:ext cx="8637072" cy="2332121"/>
          </a:xfrm>
        </p:spPr>
        <p:txBody>
          <a:bodyPr>
            <a:normAutofit lnSpcReduction="10000"/>
          </a:bodyPr>
          <a:lstStyle/>
          <a:p>
            <a:r>
              <a:rPr lang="en-US" sz="2000" dirty="0"/>
              <a:t>Processor: Intel Core i3 or above</a:t>
            </a:r>
          </a:p>
          <a:p>
            <a:r>
              <a:rPr lang="en-US" sz="2000" dirty="0"/>
              <a:t>RAM: 4 GB minimum (8 GB recommended)</a:t>
            </a:r>
          </a:p>
          <a:p>
            <a:r>
              <a:rPr lang="en-US" sz="2000" dirty="0"/>
              <a:t>Hard Disk: 100 MB for source code and project files</a:t>
            </a:r>
          </a:p>
          <a:p>
            <a:r>
              <a:rPr lang="en-US" sz="2000" dirty="0"/>
              <a:t>Internet Connection: Required for online hosting or cloud deployment</a:t>
            </a:r>
          </a:p>
          <a:p>
            <a:endParaRPr lang="en-IN" dirty="0"/>
          </a:p>
        </p:txBody>
      </p:sp>
    </p:spTree>
    <p:extLst>
      <p:ext uri="{BB962C8B-B14F-4D97-AF65-F5344CB8AC3E}">
        <p14:creationId xmlns:p14="http://schemas.microsoft.com/office/powerpoint/2010/main" val="2257511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9DF30-57B8-82C2-008B-54EA42A2A7C0}"/>
              </a:ext>
            </a:extLst>
          </p:cNvPr>
          <p:cNvSpPr>
            <a:spLocks noGrp="1"/>
          </p:cNvSpPr>
          <p:nvPr>
            <p:ph type="ctrTitle"/>
          </p:nvPr>
        </p:nvSpPr>
        <p:spPr>
          <a:xfrm>
            <a:off x="1774423" y="802299"/>
            <a:ext cx="8637073" cy="867476"/>
          </a:xfrm>
        </p:spPr>
        <p:txBody>
          <a:bodyPr>
            <a:noAutofit/>
          </a:bodyPr>
          <a:lstStyle/>
          <a:p>
            <a:r>
              <a:rPr lang="en-IN" sz="4800" dirty="0"/>
              <a:t>SOFTWARE REQUIREMENTS</a:t>
            </a:r>
          </a:p>
        </p:txBody>
      </p:sp>
      <p:sp>
        <p:nvSpPr>
          <p:cNvPr id="3" name="Subtitle 2">
            <a:extLst>
              <a:ext uri="{FF2B5EF4-FFF2-40B4-BE49-F238E27FC236}">
                <a16:creationId xmlns:a16="http://schemas.microsoft.com/office/drawing/2014/main" id="{E110DE59-013A-7991-98B2-45418F12B031}"/>
              </a:ext>
            </a:extLst>
          </p:cNvPr>
          <p:cNvSpPr>
            <a:spLocks noGrp="1"/>
          </p:cNvSpPr>
          <p:nvPr>
            <p:ph type="subTitle" idx="1"/>
          </p:nvPr>
        </p:nvSpPr>
        <p:spPr>
          <a:xfrm>
            <a:off x="1774424" y="2226366"/>
            <a:ext cx="8637072" cy="2782956"/>
          </a:xfrm>
        </p:spPr>
        <p:txBody>
          <a:bodyPr>
            <a:normAutofit lnSpcReduction="10000"/>
          </a:bodyPr>
          <a:lstStyle/>
          <a:p>
            <a:r>
              <a:rPr lang="en-IN" dirty="0"/>
              <a:t>Operating System: Windows, Linux, or MacOS</a:t>
            </a:r>
          </a:p>
          <a:p>
            <a:r>
              <a:rPr lang="en-IN" dirty="0"/>
              <a:t>Backend: Java 17+, Spring Boot, Maven</a:t>
            </a:r>
          </a:p>
          <a:p>
            <a:r>
              <a:rPr lang="en-IN" dirty="0"/>
              <a:t>Database: MySQL</a:t>
            </a:r>
          </a:p>
          <a:p>
            <a:r>
              <a:rPr lang="en-IN" dirty="0"/>
              <a:t>Frontend: React.js, </a:t>
            </a:r>
            <a:r>
              <a:rPr lang="en-IN" dirty="0" err="1"/>
              <a:t>npm</a:t>
            </a:r>
            <a:r>
              <a:rPr lang="en-IN" dirty="0"/>
              <a:t>/yarn</a:t>
            </a:r>
          </a:p>
          <a:p>
            <a:r>
              <a:rPr lang="en-IN" dirty="0"/>
              <a:t>IDE: VS Code</a:t>
            </a:r>
          </a:p>
          <a:p>
            <a:r>
              <a:rPr lang="en-IN" dirty="0"/>
              <a:t>Browser: </a:t>
            </a:r>
            <a:r>
              <a:rPr lang="en-IN"/>
              <a:t>Google Chrome</a:t>
            </a:r>
            <a:endParaRPr lang="en-IN" dirty="0"/>
          </a:p>
          <a:p>
            <a:endParaRPr lang="en-IN" dirty="0"/>
          </a:p>
        </p:txBody>
      </p:sp>
    </p:spTree>
    <p:extLst>
      <p:ext uri="{BB962C8B-B14F-4D97-AF65-F5344CB8AC3E}">
        <p14:creationId xmlns:p14="http://schemas.microsoft.com/office/powerpoint/2010/main" val="851367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D37C9-3A48-C9E6-C612-4A76744E9E08}"/>
              </a:ext>
            </a:extLst>
          </p:cNvPr>
          <p:cNvSpPr>
            <a:spLocks noGrp="1"/>
          </p:cNvSpPr>
          <p:nvPr>
            <p:ph type="ctrTitle"/>
          </p:nvPr>
        </p:nvSpPr>
        <p:spPr>
          <a:xfrm>
            <a:off x="1774423" y="802298"/>
            <a:ext cx="8637073" cy="977621"/>
          </a:xfrm>
        </p:spPr>
        <p:txBody>
          <a:bodyPr/>
          <a:lstStyle/>
          <a:p>
            <a:r>
              <a:rPr lang="en-IN" dirty="0"/>
              <a:t>MODULES</a:t>
            </a:r>
          </a:p>
        </p:txBody>
      </p:sp>
      <p:sp>
        <p:nvSpPr>
          <p:cNvPr id="3" name="Subtitle 2">
            <a:extLst>
              <a:ext uri="{FF2B5EF4-FFF2-40B4-BE49-F238E27FC236}">
                <a16:creationId xmlns:a16="http://schemas.microsoft.com/office/drawing/2014/main" id="{1B7F1E2E-0E4B-EFB1-720C-C7CA963A107E}"/>
              </a:ext>
            </a:extLst>
          </p:cNvPr>
          <p:cNvSpPr>
            <a:spLocks noGrp="1"/>
          </p:cNvSpPr>
          <p:nvPr>
            <p:ph type="subTitle" idx="1"/>
          </p:nvPr>
        </p:nvSpPr>
        <p:spPr>
          <a:xfrm>
            <a:off x="1777464" y="1977887"/>
            <a:ext cx="8637072" cy="4224130"/>
          </a:xfrm>
        </p:spPr>
        <p:txBody>
          <a:bodyPr>
            <a:normAutofit fontScale="70000" lnSpcReduction="20000"/>
          </a:bodyPr>
          <a:lstStyle/>
          <a:p>
            <a:r>
              <a:rPr lang="en-US" sz="2600" dirty="0"/>
              <a:t>User Authentication – Handles user sign-up, login, and role management</a:t>
            </a:r>
          </a:p>
          <a:p>
            <a:r>
              <a:rPr lang="en-US" sz="2600" dirty="0"/>
              <a:t>Product Management – Enables CRUD operations for mobile products (for admin)</a:t>
            </a:r>
          </a:p>
          <a:p>
            <a:r>
              <a:rPr lang="en-US" sz="2600" dirty="0"/>
              <a:t>Product Catalog – Users can browse/search mobile phones with images &amp; details</a:t>
            </a:r>
          </a:p>
          <a:p>
            <a:r>
              <a:rPr lang="en-US" sz="2600" dirty="0"/>
              <a:t>Shopping Cart – Add/remove products, update quantity, and view total</a:t>
            </a:r>
          </a:p>
          <a:p>
            <a:r>
              <a:rPr lang="en-US" sz="2600" dirty="0"/>
              <a:t>Order Management – Place orders, view order history, cancel orders (user/admin)</a:t>
            </a:r>
          </a:p>
          <a:p>
            <a:r>
              <a:rPr lang="en-US" sz="2600" dirty="0"/>
              <a:t>Admin Dashboard – Manage inventory, track sales, and update product listings</a:t>
            </a:r>
          </a:p>
          <a:p>
            <a:endParaRPr lang="en-IN" dirty="0"/>
          </a:p>
        </p:txBody>
      </p:sp>
    </p:spTree>
    <p:extLst>
      <p:ext uri="{BB962C8B-B14F-4D97-AF65-F5344CB8AC3E}">
        <p14:creationId xmlns:p14="http://schemas.microsoft.com/office/powerpoint/2010/main" val="252075556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21</TotalTime>
  <Words>646</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Rockwell</vt:lpstr>
      <vt:lpstr>Gallery</vt:lpstr>
      <vt:lpstr>MOBILE SHOPPY</vt:lpstr>
      <vt:lpstr>ABSTARCT</vt:lpstr>
      <vt:lpstr>EXISTING SYSTEM</vt:lpstr>
      <vt:lpstr>PROPOSED SYSTEM</vt:lpstr>
      <vt:lpstr>ADVANTAGES</vt:lpstr>
      <vt:lpstr>DISADVANTAGES</vt:lpstr>
      <vt:lpstr>HARDWARE REQUIREMENTS</vt:lpstr>
      <vt:lpstr>SOFTWARE REQUIREMENTS</vt:lpstr>
      <vt:lpstr>MODULES</vt:lpstr>
      <vt:lpstr>MODULE DESCRIPTION</vt:lpstr>
      <vt:lpstr>SAMPLE OUTPUT</vt:lpstr>
      <vt:lpstr>SAMPLE OUTPUT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Artham Vijith</dc:creator>
  <cp:lastModifiedBy>Artham Vijith</cp:lastModifiedBy>
  <cp:revision>1</cp:revision>
  <dcterms:created xsi:type="dcterms:W3CDTF">2025-10-26T18:40:16Z</dcterms:created>
  <dcterms:modified xsi:type="dcterms:W3CDTF">2025-10-26T19:03:27Z</dcterms:modified>
</cp:coreProperties>
</file>