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83DBCE2-39EE-4BF4-A10A-A302154A6F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13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88372-29A8-4AA4-875F-BAD030FF427C}"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331303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54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1192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316453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50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77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16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95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65471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88372-29A8-4AA4-875F-BAD030FF427C}"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DBCE2-39EE-4BF4-A10A-A302154A6F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61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88372-29A8-4AA4-875F-BAD030FF427C}"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75417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88372-29A8-4AA4-875F-BAD030FF427C}"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3DBCE2-39EE-4BF4-A10A-A302154A6F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36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88372-29A8-4AA4-875F-BAD030FF427C}"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3DBCE2-39EE-4BF4-A10A-A302154A6F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34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88372-29A8-4AA4-875F-BAD030FF427C}"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422182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88372-29A8-4AA4-875F-BAD030FF427C}"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DBCE2-39EE-4BF4-A10A-A302154A6F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70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88372-29A8-4AA4-875F-BAD030FF427C}"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DBCE2-39EE-4BF4-A10A-A302154A6FAF}" type="slidenum">
              <a:rPr lang="en-IN" smtClean="0"/>
              <a:t>‹#›</a:t>
            </a:fld>
            <a:endParaRPr lang="en-IN"/>
          </a:p>
        </p:txBody>
      </p:sp>
    </p:spTree>
    <p:extLst>
      <p:ext uri="{BB962C8B-B14F-4D97-AF65-F5344CB8AC3E}">
        <p14:creationId xmlns:p14="http://schemas.microsoft.com/office/powerpoint/2010/main" val="286689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88372-29A8-4AA4-875F-BAD030FF427C}" type="datetimeFigureOut">
              <a:rPr lang="en-IN" smtClean="0"/>
              <a:t>06-12-2021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3DBCE2-39EE-4BF4-A10A-A302154A6FAF}" type="slidenum">
              <a:rPr lang="en-IN" smtClean="0"/>
              <a:t>‹#›</a:t>
            </a:fld>
            <a:endParaRPr lang="en-IN"/>
          </a:p>
        </p:txBody>
      </p:sp>
    </p:spTree>
    <p:extLst>
      <p:ext uri="{BB962C8B-B14F-4D97-AF65-F5344CB8AC3E}">
        <p14:creationId xmlns:p14="http://schemas.microsoft.com/office/powerpoint/2010/main" val="240066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7821-ADA6-4589-BAEF-80C62578891F}"/>
              </a:ext>
            </a:extLst>
          </p:cNvPr>
          <p:cNvSpPr>
            <a:spLocks noGrp="1"/>
          </p:cNvSpPr>
          <p:nvPr>
            <p:ph type="ctrTitle"/>
          </p:nvPr>
        </p:nvSpPr>
        <p:spPr/>
        <p:txBody>
          <a:bodyPr/>
          <a:lstStyle/>
          <a:p>
            <a:r>
              <a:rPr lang="en-IN" dirty="0"/>
              <a:t>Locality Sensitive Hashing</a:t>
            </a:r>
          </a:p>
        </p:txBody>
      </p:sp>
      <p:sp>
        <p:nvSpPr>
          <p:cNvPr id="3" name="Subtitle 2">
            <a:extLst>
              <a:ext uri="{FF2B5EF4-FFF2-40B4-BE49-F238E27FC236}">
                <a16:creationId xmlns:a16="http://schemas.microsoft.com/office/drawing/2014/main" id="{CB7013C7-567A-481B-892A-1442432E9ED5}"/>
              </a:ext>
            </a:extLst>
          </p:cNvPr>
          <p:cNvSpPr>
            <a:spLocks noGrp="1"/>
          </p:cNvSpPr>
          <p:nvPr>
            <p:ph type="subTitle" idx="1"/>
          </p:nvPr>
        </p:nvSpPr>
        <p:spPr/>
        <p:txBody>
          <a:bodyPr/>
          <a:lstStyle/>
          <a:p>
            <a:r>
              <a:rPr lang="en-IN" dirty="0"/>
              <a:t>By: Karthik, Krishna Teja and Nikhil</a:t>
            </a:r>
          </a:p>
        </p:txBody>
      </p:sp>
    </p:spTree>
    <p:extLst>
      <p:ext uri="{BB962C8B-B14F-4D97-AF65-F5344CB8AC3E}">
        <p14:creationId xmlns:p14="http://schemas.microsoft.com/office/powerpoint/2010/main" val="166673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4EA5-3EB0-4512-97CA-A2D1943299F6}"/>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911F85A4-33AC-48CF-AC24-6D99785C6C91}"/>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11111"/>
                </a:solidFill>
                <a:effectLst/>
                <a:latin typeface="+mj-lt"/>
              </a:rPr>
              <a:t>Image/Audio similarity identification</a:t>
            </a:r>
          </a:p>
          <a:p>
            <a:pPr>
              <a:buFont typeface="Arial" panose="020B0604020202020204" pitchFamily="34" charset="0"/>
              <a:buChar char="•"/>
            </a:pPr>
            <a:r>
              <a:rPr lang="en-IN" b="0" i="0" dirty="0">
                <a:solidFill>
                  <a:srgbClr val="111111"/>
                </a:solidFill>
                <a:effectLst/>
                <a:latin typeface="+mj-lt"/>
              </a:rPr>
              <a:t>Near-duplication detection</a:t>
            </a:r>
            <a:endParaRPr lang="en-US" b="0" i="0" dirty="0">
              <a:solidFill>
                <a:srgbClr val="111111"/>
              </a:solidFill>
              <a:effectLst/>
              <a:latin typeface="+mj-lt"/>
            </a:endParaRPr>
          </a:p>
          <a:p>
            <a:pPr algn="l">
              <a:buFont typeface="Arial" panose="020B0604020202020204" pitchFamily="34" charset="0"/>
              <a:buChar char="•"/>
            </a:pPr>
            <a:r>
              <a:rPr lang="en-US" b="0" i="0" dirty="0">
                <a:solidFill>
                  <a:srgbClr val="111111"/>
                </a:solidFill>
                <a:effectLst/>
                <a:latin typeface="+mj-lt"/>
              </a:rPr>
              <a:t>Nearest neighbor search</a:t>
            </a:r>
          </a:p>
          <a:p>
            <a:pPr algn="l">
              <a:buFont typeface="Arial" panose="020B0604020202020204" pitchFamily="34" charset="0"/>
              <a:buChar char="•"/>
            </a:pPr>
            <a:r>
              <a:rPr lang="en-US" b="0" i="0" dirty="0">
                <a:solidFill>
                  <a:srgbClr val="111111"/>
                </a:solidFill>
                <a:effectLst/>
                <a:latin typeface="+mj-lt"/>
              </a:rPr>
              <a:t>Audio fingerprint</a:t>
            </a:r>
          </a:p>
          <a:p>
            <a:pPr algn="l">
              <a:buFont typeface="Arial" panose="020B0604020202020204" pitchFamily="34" charset="0"/>
              <a:buChar char="•"/>
            </a:pPr>
            <a:r>
              <a:rPr lang="en-US" b="0" i="0" dirty="0">
                <a:solidFill>
                  <a:srgbClr val="111111"/>
                </a:solidFill>
                <a:effectLst/>
                <a:latin typeface="+mj-lt"/>
              </a:rPr>
              <a:t>Digital video fingerprinting</a:t>
            </a:r>
          </a:p>
          <a:p>
            <a:endParaRPr lang="en-IN" dirty="0"/>
          </a:p>
        </p:txBody>
      </p:sp>
    </p:spTree>
    <p:extLst>
      <p:ext uri="{BB962C8B-B14F-4D97-AF65-F5344CB8AC3E}">
        <p14:creationId xmlns:p14="http://schemas.microsoft.com/office/powerpoint/2010/main" val="35796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9249-02FD-404E-9C9A-DA3AC99DC0AE}"/>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07FD4C3-0FC1-47D1-BBCE-9DEDA98C410F}"/>
              </a:ext>
            </a:extLst>
          </p:cNvPr>
          <p:cNvSpPr>
            <a:spLocks noGrp="1"/>
          </p:cNvSpPr>
          <p:nvPr>
            <p:ph idx="1"/>
          </p:nvPr>
        </p:nvSpPr>
        <p:spPr/>
        <p:txBody>
          <a:bodyPr/>
          <a:lstStyle/>
          <a:p>
            <a:r>
              <a:rPr lang="en-IN" dirty="0"/>
              <a:t>Interpreting the question.</a:t>
            </a:r>
          </a:p>
          <a:p>
            <a:r>
              <a:rPr lang="en-IN" dirty="0"/>
              <a:t>Generating hyperplanes</a:t>
            </a:r>
          </a:p>
          <a:p>
            <a:endParaRPr lang="en-IN" dirty="0"/>
          </a:p>
          <a:p>
            <a:endParaRPr lang="en-IN" dirty="0"/>
          </a:p>
        </p:txBody>
      </p:sp>
    </p:spTree>
    <p:extLst>
      <p:ext uri="{BB962C8B-B14F-4D97-AF65-F5344CB8AC3E}">
        <p14:creationId xmlns:p14="http://schemas.microsoft.com/office/powerpoint/2010/main" val="96939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F19C-47E0-4DAC-AAF3-00E90BFB812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5114EA7-C7B6-42D7-9A26-927CF455EFE9}"/>
              </a:ext>
            </a:extLst>
          </p:cNvPr>
          <p:cNvSpPr>
            <a:spLocks noGrp="1"/>
          </p:cNvSpPr>
          <p:nvPr>
            <p:ph idx="1"/>
          </p:nvPr>
        </p:nvSpPr>
        <p:spPr/>
        <p:txBody>
          <a:bodyPr/>
          <a:lstStyle/>
          <a:p>
            <a:r>
              <a:rPr lang="en-IN" dirty="0"/>
              <a:t>Our question</a:t>
            </a:r>
          </a:p>
          <a:p>
            <a:r>
              <a:rPr lang="en-IN" dirty="0"/>
              <a:t>LSH</a:t>
            </a:r>
          </a:p>
          <a:p>
            <a:r>
              <a:rPr lang="en-IN" dirty="0"/>
              <a:t>Approach</a:t>
            </a:r>
          </a:p>
          <a:p>
            <a:r>
              <a:rPr lang="en-IN" dirty="0"/>
              <a:t>Time complexity</a:t>
            </a:r>
          </a:p>
          <a:p>
            <a:r>
              <a:rPr lang="en-IN" dirty="0"/>
              <a:t>Applications</a:t>
            </a:r>
          </a:p>
          <a:p>
            <a:r>
              <a:rPr lang="en-IN" dirty="0"/>
              <a:t>Challenges</a:t>
            </a:r>
          </a:p>
          <a:p>
            <a:endParaRPr lang="en-IN" dirty="0"/>
          </a:p>
        </p:txBody>
      </p:sp>
    </p:spTree>
    <p:extLst>
      <p:ext uri="{BB962C8B-B14F-4D97-AF65-F5344CB8AC3E}">
        <p14:creationId xmlns:p14="http://schemas.microsoft.com/office/powerpoint/2010/main" val="382038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FE59-6C97-47E6-9820-7C76D8D7996B}"/>
              </a:ext>
            </a:extLst>
          </p:cNvPr>
          <p:cNvSpPr>
            <a:spLocks noGrp="1"/>
          </p:cNvSpPr>
          <p:nvPr>
            <p:ph type="title"/>
          </p:nvPr>
        </p:nvSpPr>
        <p:spPr/>
        <p:txBody>
          <a:bodyPr/>
          <a:lstStyle/>
          <a:p>
            <a:r>
              <a:rPr lang="en-IN" dirty="0"/>
              <a:t>Our question</a:t>
            </a:r>
          </a:p>
        </p:txBody>
      </p:sp>
      <p:sp>
        <p:nvSpPr>
          <p:cNvPr id="3" name="Content Placeholder 2">
            <a:extLst>
              <a:ext uri="{FF2B5EF4-FFF2-40B4-BE49-F238E27FC236}">
                <a16:creationId xmlns:a16="http://schemas.microsoft.com/office/drawing/2014/main" id="{4869CA83-6D5D-4AE8-B504-DD49C174FF23}"/>
              </a:ext>
            </a:extLst>
          </p:cNvPr>
          <p:cNvSpPr>
            <a:spLocks noGrp="1"/>
          </p:cNvSpPr>
          <p:nvPr>
            <p:ph idx="1"/>
          </p:nvPr>
        </p:nvSpPr>
        <p:spPr/>
        <p:txBody>
          <a:bodyPr>
            <a:normAutofit/>
          </a:bodyPr>
          <a:lstStyle/>
          <a:p>
            <a:pPr marL="0" indent="0">
              <a:buNone/>
            </a:pPr>
            <a:r>
              <a:rPr lang="en-US" dirty="0"/>
              <a:t>Implement a nearest neighbor search for any arbitrary point q ∈ {0,1}^d by choosing a hash function h from H(family of functions) uniformly at random, and returning the nearest neighbor of q from the bin (the set X ⊂ {0,1}^d with n points, i.e., X consists of n binary vectors in d-dimensions).</a:t>
            </a:r>
          </a:p>
          <a:p>
            <a:pPr marL="0" indent="0">
              <a:buNone/>
            </a:pPr>
            <a:r>
              <a:rPr lang="en-US" dirty="0"/>
              <a:t> </a:t>
            </a:r>
          </a:p>
          <a:p>
            <a:pPr marL="0" indent="0">
              <a:buNone/>
            </a:pPr>
            <a:r>
              <a:rPr lang="en-US" dirty="0"/>
              <a:t>If X ⊂ </a:t>
            </a:r>
            <a:r>
              <a:rPr lang="en-US" dirty="0" err="1"/>
              <a:t>R^d</a:t>
            </a:r>
            <a:r>
              <a:rPr lang="en-US" dirty="0"/>
              <a:t> instead of binary vectors, what family of hash functions would you choose?</a:t>
            </a:r>
            <a:endParaRPr lang="en-IN" dirty="0"/>
          </a:p>
        </p:txBody>
      </p:sp>
    </p:spTree>
    <p:extLst>
      <p:ext uri="{BB962C8B-B14F-4D97-AF65-F5344CB8AC3E}">
        <p14:creationId xmlns:p14="http://schemas.microsoft.com/office/powerpoint/2010/main" val="75388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3E85-956C-407F-99D3-DBE63DD9D9DB}"/>
              </a:ext>
            </a:extLst>
          </p:cNvPr>
          <p:cNvSpPr>
            <a:spLocks noGrp="1"/>
          </p:cNvSpPr>
          <p:nvPr>
            <p:ph type="title"/>
          </p:nvPr>
        </p:nvSpPr>
        <p:spPr/>
        <p:txBody>
          <a:bodyPr/>
          <a:lstStyle/>
          <a:p>
            <a:r>
              <a:rPr lang="en-IN" dirty="0"/>
              <a:t>What is LSH?</a:t>
            </a:r>
          </a:p>
        </p:txBody>
      </p:sp>
      <p:sp>
        <p:nvSpPr>
          <p:cNvPr id="3" name="Content Placeholder 2">
            <a:extLst>
              <a:ext uri="{FF2B5EF4-FFF2-40B4-BE49-F238E27FC236}">
                <a16:creationId xmlns:a16="http://schemas.microsoft.com/office/drawing/2014/main" id="{6771E22A-CC92-41C2-B8BB-09333F891911}"/>
              </a:ext>
            </a:extLst>
          </p:cNvPr>
          <p:cNvSpPr>
            <a:spLocks noGrp="1"/>
          </p:cNvSpPr>
          <p:nvPr>
            <p:ph idx="1"/>
          </p:nvPr>
        </p:nvSpPr>
        <p:spPr/>
        <p:txBody>
          <a:bodyPr/>
          <a:lstStyle/>
          <a:p>
            <a:r>
              <a:rPr lang="en-IN" dirty="0"/>
              <a:t>It is a hashing technique that helps in nearest neighbour search queries.</a:t>
            </a:r>
          </a:p>
          <a:p>
            <a:r>
              <a:rPr lang="en-IN" dirty="0"/>
              <a:t>If two points x , y  were given and h(x)=h(y) then these two points are expected to neighbours and will be hashed to the same place in the table, in the case of LSH. ( h is one of the many hash-functions in the family H)</a:t>
            </a:r>
          </a:p>
          <a:p>
            <a:r>
              <a:rPr lang="en-IN" dirty="0"/>
              <a:t>For our question we used the concepts of hamming distance and hyperplanes.</a:t>
            </a:r>
          </a:p>
        </p:txBody>
      </p:sp>
    </p:spTree>
    <p:extLst>
      <p:ext uri="{BB962C8B-B14F-4D97-AF65-F5344CB8AC3E}">
        <p14:creationId xmlns:p14="http://schemas.microsoft.com/office/powerpoint/2010/main" val="196163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3FB5-8429-4996-87BB-A41652CF2571}"/>
              </a:ext>
            </a:extLst>
          </p:cNvPr>
          <p:cNvSpPr>
            <a:spLocks noGrp="1"/>
          </p:cNvSpPr>
          <p:nvPr>
            <p:ph type="title"/>
          </p:nvPr>
        </p:nvSpPr>
        <p:spPr/>
        <p:txBody>
          <a:bodyPr/>
          <a:lstStyle/>
          <a:p>
            <a:r>
              <a:rPr lang="en-IN" dirty="0"/>
              <a:t>Approach </a:t>
            </a:r>
          </a:p>
        </p:txBody>
      </p:sp>
      <p:sp>
        <p:nvSpPr>
          <p:cNvPr id="3" name="Content Placeholder 2">
            <a:extLst>
              <a:ext uri="{FF2B5EF4-FFF2-40B4-BE49-F238E27FC236}">
                <a16:creationId xmlns:a16="http://schemas.microsoft.com/office/drawing/2014/main" id="{49D3D1DA-D79C-4666-BD6B-CDB4C2C873EE}"/>
              </a:ext>
            </a:extLst>
          </p:cNvPr>
          <p:cNvSpPr>
            <a:spLocks noGrp="1"/>
          </p:cNvSpPr>
          <p:nvPr>
            <p:ph idx="1"/>
          </p:nvPr>
        </p:nvSpPr>
        <p:spPr/>
        <p:txBody>
          <a:bodyPr>
            <a:normAutofit fontScale="92500" lnSpcReduction="10000"/>
          </a:bodyPr>
          <a:lstStyle/>
          <a:p>
            <a:r>
              <a:rPr lang="en-IN" dirty="0"/>
              <a:t>Our first step was to generate k-hyperplanes in a d-dimensional space, these k-hyperplanes divide the space into 2^k regions(which is also the size of the tables).</a:t>
            </a:r>
          </a:p>
          <a:p>
            <a:r>
              <a:rPr lang="en-IN" dirty="0"/>
              <a:t>The points in the same region will be hashed into the same part of the hashtables.</a:t>
            </a:r>
          </a:p>
          <a:p>
            <a:r>
              <a:rPr lang="en-IN" dirty="0"/>
              <a:t>There is still a chance that points, that are not considered to be neighbours, to be hashed into the compartment in the table. To avoid this, we consider multiple hash-functions and generate multiple hashtables.</a:t>
            </a:r>
          </a:p>
          <a:p>
            <a:r>
              <a:rPr lang="en-IN" dirty="0"/>
              <a:t>For each </a:t>
            </a:r>
            <a:r>
              <a:rPr lang="en-IN" dirty="0" err="1"/>
              <a:t>hashfunction</a:t>
            </a:r>
            <a:r>
              <a:rPr lang="en-IN" dirty="0"/>
              <a:t> we use, one corresponding table is generated, so when the user asks for NN of a point, the code runs through each table to give us the nearest neighbour.</a:t>
            </a:r>
          </a:p>
          <a:p>
            <a:endParaRPr lang="en-IN" dirty="0"/>
          </a:p>
        </p:txBody>
      </p:sp>
    </p:spTree>
    <p:extLst>
      <p:ext uri="{BB962C8B-B14F-4D97-AF65-F5344CB8AC3E}">
        <p14:creationId xmlns:p14="http://schemas.microsoft.com/office/powerpoint/2010/main" val="395720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4740-835C-4333-8E33-D401BFFEAE7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1B42EE7C-8C41-42DD-825D-CE620072E01D}"/>
              </a:ext>
            </a:extLst>
          </p:cNvPr>
          <p:cNvSpPr>
            <a:spLocks noGrp="1"/>
          </p:cNvSpPr>
          <p:nvPr>
            <p:ph sz="half" idx="1"/>
          </p:nvPr>
        </p:nvSpPr>
        <p:spPr/>
        <p:txBody>
          <a:bodyPr>
            <a:normAutofit fontScale="85000" lnSpcReduction="10000"/>
          </a:bodyPr>
          <a:lstStyle/>
          <a:p>
            <a:r>
              <a:rPr lang="en-IN" dirty="0"/>
              <a:t>When a hyperplane divides the space, each point is wrote as a binary string. This is done by first finding out on which side the points are </a:t>
            </a:r>
            <a:r>
              <a:rPr lang="en-IN" dirty="0" err="1"/>
              <a:t>wrt</a:t>
            </a:r>
            <a:r>
              <a:rPr lang="en-IN" dirty="0"/>
              <a:t> the plane.(done by using dot prod)</a:t>
            </a:r>
          </a:p>
          <a:p>
            <a:r>
              <a:rPr lang="en-IN" dirty="0"/>
              <a:t>In this example the space is divide into 8 parts each represented by a 3-bit binary string.</a:t>
            </a:r>
          </a:p>
          <a:p>
            <a:r>
              <a:rPr lang="en-IN" dirty="0"/>
              <a:t>Points in the same region will be chained at the index(= value of binary string).</a:t>
            </a:r>
          </a:p>
        </p:txBody>
      </p:sp>
      <p:pic>
        <p:nvPicPr>
          <p:cNvPr id="2050" name="Picture 2" descr="See the source image">
            <a:extLst>
              <a:ext uri="{FF2B5EF4-FFF2-40B4-BE49-F238E27FC236}">
                <a16:creationId xmlns:a16="http://schemas.microsoft.com/office/drawing/2014/main" id="{8F0566C3-5BD0-48EC-B97C-34AF5E155C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5250" y="2576662"/>
            <a:ext cx="5281644" cy="299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1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C50C-1BBE-415F-AC4D-0EA2B044FF82}"/>
              </a:ext>
            </a:extLst>
          </p:cNvPr>
          <p:cNvSpPr>
            <a:spLocks noGrp="1"/>
          </p:cNvSpPr>
          <p:nvPr>
            <p:ph type="title"/>
          </p:nvPr>
        </p:nvSpPr>
        <p:spPr/>
        <p:txBody>
          <a:bodyPr/>
          <a:lstStyle/>
          <a:p>
            <a:r>
              <a:rPr lang="en-IN" dirty="0"/>
              <a:t>Time Complexity </a:t>
            </a:r>
          </a:p>
        </p:txBody>
      </p:sp>
      <p:sp>
        <p:nvSpPr>
          <p:cNvPr id="3" name="Content Placeholder 2">
            <a:extLst>
              <a:ext uri="{FF2B5EF4-FFF2-40B4-BE49-F238E27FC236}">
                <a16:creationId xmlns:a16="http://schemas.microsoft.com/office/drawing/2014/main" id="{8FA532A3-C9A8-4DFD-99A7-2A1BACAB1A85}"/>
              </a:ext>
            </a:extLst>
          </p:cNvPr>
          <p:cNvSpPr>
            <a:spLocks noGrp="1"/>
          </p:cNvSpPr>
          <p:nvPr>
            <p:ph idx="1"/>
          </p:nvPr>
        </p:nvSpPr>
        <p:spPr/>
        <p:txBody>
          <a:bodyPr/>
          <a:lstStyle/>
          <a:p>
            <a:r>
              <a:rPr lang="en-IN" dirty="0"/>
              <a:t>Lets say that the space is of d-dimension, where we divide it with k-hyperplanes each time we call a </a:t>
            </a:r>
            <a:r>
              <a:rPr lang="en-IN" dirty="0" err="1"/>
              <a:t>hashfunction</a:t>
            </a:r>
            <a:r>
              <a:rPr lang="en-IN" dirty="0"/>
              <a:t> and there are a total of n-points and L-hashtables(</a:t>
            </a:r>
            <a:r>
              <a:rPr lang="en-IN" dirty="0" err="1"/>
              <a:t>i.e</a:t>
            </a:r>
            <a:r>
              <a:rPr lang="en-IN" dirty="0"/>
              <a:t> L sets of hyperplanes).</a:t>
            </a:r>
          </a:p>
          <a:p>
            <a:r>
              <a:rPr lang="en-IN" dirty="0"/>
              <a:t>While searching for NN of the given point from the user, we will use the </a:t>
            </a:r>
            <a:r>
              <a:rPr lang="en-IN" dirty="0" err="1"/>
              <a:t>hashfunctions</a:t>
            </a:r>
            <a:r>
              <a:rPr lang="en-IN" dirty="0"/>
              <a:t> for each table to get the </a:t>
            </a:r>
            <a:r>
              <a:rPr lang="en-IN" dirty="0" err="1"/>
              <a:t>hashindex</a:t>
            </a:r>
            <a:r>
              <a:rPr lang="en-IN" dirty="0"/>
              <a:t> and the linked list of potential NN of the given point. (</a:t>
            </a:r>
            <a:r>
              <a:rPr lang="en-IN" dirty="0" err="1"/>
              <a:t>i.e</a:t>
            </a:r>
            <a:r>
              <a:rPr lang="en-IN" dirty="0"/>
              <a:t> we get L linked lists).</a:t>
            </a:r>
          </a:p>
          <a:p>
            <a:r>
              <a:rPr lang="en-IN" dirty="0"/>
              <a:t>Size of the table is 2^k and total points in n, so the mean size of the lists are n/(2^k).</a:t>
            </a:r>
          </a:p>
        </p:txBody>
      </p:sp>
    </p:spTree>
    <p:extLst>
      <p:ext uri="{BB962C8B-B14F-4D97-AF65-F5344CB8AC3E}">
        <p14:creationId xmlns:p14="http://schemas.microsoft.com/office/powerpoint/2010/main" val="7450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F6E7-6A47-4CA5-9DD9-31AE2B2DFA35}"/>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C045E2FE-E7C6-48C5-A468-16E3E0E5DF2B}"/>
              </a:ext>
            </a:extLst>
          </p:cNvPr>
          <p:cNvSpPr>
            <a:spLocks noGrp="1"/>
          </p:cNvSpPr>
          <p:nvPr>
            <p:ph idx="1"/>
          </p:nvPr>
        </p:nvSpPr>
        <p:spPr/>
        <p:txBody>
          <a:bodyPr/>
          <a:lstStyle/>
          <a:p>
            <a:r>
              <a:rPr lang="en-IN" dirty="0"/>
              <a:t>First we to get a list of NN from a </a:t>
            </a:r>
            <a:r>
              <a:rPr lang="en-IN" dirty="0" err="1"/>
              <a:t>hashtable</a:t>
            </a:r>
            <a:r>
              <a:rPr lang="en-IN" dirty="0"/>
              <a:t>, lets say from </a:t>
            </a:r>
            <a:r>
              <a:rPr lang="en-IN" dirty="0" err="1"/>
              <a:t>HTi</a:t>
            </a:r>
            <a:r>
              <a:rPr lang="en-IN" dirty="0"/>
              <a:t> we will use </a:t>
            </a:r>
            <a:r>
              <a:rPr lang="en-IN" dirty="0" err="1"/>
              <a:t>hashfunction</a:t>
            </a:r>
            <a:r>
              <a:rPr lang="en-IN" dirty="0"/>
              <a:t> hi to get the region/index of the point. This takes O(k*d) because dot product between the point and a plane is O(d). Since there are L tables this takes O(k*d*L).</a:t>
            </a:r>
          </a:p>
          <a:p>
            <a:r>
              <a:rPr lang="en-IN" dirty="0"/>
              <a:t>Now that we got L lists, we calculate the hamming distance of our point from the points in the list and return the point which is closest. Time for calculating distance is O(d) and total points that we are checking the distance with is (n/(2^k))*L =&gt;time = O(d*(n/2^k)*L)</a:t>
            </a:r>
          </a:p>
        </p:txBody>
      </p:sp>
    </p:spTree>
    <p:extLst>
      <p:ext uri="{BB962C8B-B14F-4D97-AF65-F5344CB8AC3E}">
        <p14:creationId xmlns:p14="http://schemas.microsoft.com/office/powerpoint/2010/main" val="348470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A380-7AA5-4D33-BF71-9EEEB610D094}"/>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9E98C415-15DB-4FA2-9C5C-E98416D3DB53}"/>
              </a:ext>
            </a:extLst>
          </p:cNvPr>
          <p:cNvSpPr>
            <a:spLocks noGrp="1"/>
          </p:cNvSpPr>
          <p:nvPr>
            <p:ph idx="1"/>
          </p:nvPr>
        </p:nvSpPr>
        <p:spPr/>
        <p:txBody>
          <a:bodyPr/>
          <a:lstStyle/>
          <a:p>
            <a:r>
              <a:rPr lang="en-IN" dirty="0"/>
              <a:t>Total time = O(k*d*L) + O(n/2^k * L*d)</a:t>
            </a:r>
          </a:p>
          <a:p>
            <a:pPr marL="0" indent="0">
              <a:buNone/>
            </a:pPr>
            <a:r>
              <a:rPr lang="en-IN" dirty="0"/>
              <a:t>			   = O(log2(n) * d * L)   since k = log2(n)</a:t>
            </a:r>
          </a:p>
          <a:p>
            <a:pPr marL="0" indent="0">
              <a:buNone/>
            </a:pPr>
            <a:r>
              <a:rPr lang="en-IN" dirty="0"/>
              <a:t>                     =  O(log2(n) * d) since L is a const.</a:t>
            </a:r>
          </a:p>
          <a:p>
            <a:pPr marL="0" indent="0">
              <a:buNone/>
            </a:pPr>
            <a:r>
              <a:rPr lang="en-IN" dirty="0"/>
              <a:t>	while brute force method is done in O(n*d).</a:t>
            </a:r>
          </a:p>
          <a:p>
            <a:pPr marL="0" indent="0">
              <a:buNone/>
            </a:pPr>
            <a:r>
              <a:rPr lang="en-IN" dirty="0"/>
              <a:t> </a:t>
            </a:r>
          </a:p>
        </p:txBody>
      </p:sp>
    </p:spTree>
    <p:extLst>
      <p:ext uri="{BB962C8B-B14F-4D97-AF65-F5344CB8AC3E}">
        <p14:creationId xmlns:p14="http://schemas.microsoft.com/office/powerpoint/2010/main" val="12101598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1187</TotalTime>
  <Words>759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Locality Sensitive Hashing</vt:lpstr>
      <vt:lpstr>Contents</vt:lpstr>
      <vt:lpstr>Our question</vt:lpstr>
      <vt:lpstr>What is LSH?</vt:lpstr>
      <vt:lpstr>Approach </vt:lpstr>
      <vt:lpstr>Cont.</vt:lpstr>
      <vt:lpstr>Time Complexity </vt:lpstr>
      <vt:lpstr>Cont.</vt:lpstr>
      <vt:lpstr>Cont.</vt:lpstr>
      <vt:lpstr>Applications </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Locality Sensitive Hashing</dc:title>
  <dc:creator>Ashok Kongara</dc:creator>
  <cp:lastModifiedBy>Ashok Kongara</cp:lastModifiedBy>
  <cp:revision>5</cp:revision>
  <dcterms:created xsi:type="dcterms:W3CDTF">2021-12-05T09:42:09Z</dcterms:created>
  <dcterms:modified xsi:type="dcterms:W3CDTF">2021-12-07T05:04:25Z</dcterms:modified>
</cp:coreProperties>
</file>