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konduru" userId="954783a9f741e273" providerId="LiveId" clId="{5B6E4B5D-4244-41B2-B455-D396AC07F772}"/>
    <pc:docChg chg="custSel addSld modSld">
      <pc:chgData name="teja konduru" userId="954783a9f741e273" providerId="LiveId" clId="{5B6E4B5D-4244-41B2-B455-D396AC07F772}" dt="2024-07-24T03:27:57.233" v="66" actId="20577"/>
      <pc:docMkLst>
        <pc:docMk/>
      </pc:docMkLst>
      <pc:sldChg chg="addSp modSp mod">
        <pc:chgData name="teja konduru" userId="954783a9f741e273" providerId="LiveId" clId="{5B6E4B5D-4244-41B2-B455-D396AC07F772}" dt="2024-07-24T03:22:28.851" v="11" actId="14100"/>
        <pc:sldMkLst>
          <pc:docMk/>
          <pc:sldMk cId="2560304659" sldId="259"/>
        </pc:sldMkLst>
        <pc:spChg chg="mod">
          <ac:chgData name="teja konduru" userId="954783a9f741e273" providerId="LiveId" clId="{5B6E4B5D-4244-41B2-B455-D396AC07F772}" dt="2024-07-24T03:21:33.444" v="1" actId="14100"/>
          <ac:spMkLst>
            <pc:docMk/>
            <pc:sldMk cId="2560304659" sldId="259"/>
            <ac:spMk id="2" creationId="{1C818077-FB05-FCDC-45BB-FEE20166A76A}"/>
          </ac:spMkLst>
        </pc:spChg>
        <pc:spChg chg="mod">
          <ac:chgData name="teja konduru" userId="954783a9f741e273" providerId="LiveId" clId="{5B6E4B5D-4244-41B2-B455-D396AC07F772}" dt="2024-07-24T03:21:51.280" v="4" actId="20577"/>
          <ac:spMkLst>
            <pc:docMk/>
            <pc:sldMk cId="2560304659" sldId="259"/>
            <ac:spMk id="3" creationId="{C5CB2B33-6085-6BF2-CA0F-89C7E54BAAA5}"/>
          </ac:spMkLst>
        </pc:spChg>
        <pc:picChg chg="add mod">
          <ac:chgData name="teja konduru" userId="954783a9f741e273" providerId="LiveId" clId="{5B6E4B5D-4244-41B2-B455-D396AC07F772}" dt="2024-07-24T03:22:28.851" v="11" actId="14100"/>
          <ac:picMkLst>
            <pc:docMk/>
            <pc:sldMk cId="2560304659" sldId="259"/>
            <ac:picMk id="5" creationId="{1A7942BD-7153-71ED-36DF-F17C51E911EC}"/>
          </ac:picMkLst>
        </pc:picChg>
      </pc:sldChg>
      <pc:sldChg chg="addSp delSp modSp mod">
        <pc:chgData name="teja konduru" userId="954783a9f741e273" providerId="LiveId" clId="{5B6E4B5D-4244-41B2-B455-D396AC07F772}" dt="2024-07-24T03:24:01.462" v="14" actId="14100"/>
        <pc:sldMkLst>
          <pc:docMk/>
          <pc:sldMk cId="101462634" sldId="261"/>
        </pc:sldMkLst>
        <pc:spChg chg="del">
          <ac:chgData name="teja konduru" userId="954783a9f741e273" providerId="LiveId" clId="{5B6E4B5D-4244-41B2-B455-D396AC07F772}" dt="2024-07-24T03:23:54.144" v="12" actId="22"/>
          <ac:spMkLst>
            <pc:docMk/>
            <pc:sldMk cId="101462634" sldId="261"/>
            <ac:spMk id="3" creationId="{F60A805D-F0F0-2F22-F296-1B4D13B6254F}"/>
          </ac:spMkLst>
        </pc:spChg>
        <pc:picChg chg="add mod ord">
          <ac:chgData name="teja konduru" userId="954783a9f741e273" providerId="LiveId" clId="{5B6E4B5D-4244-41B2-B455-D396AC07F772}" dt="2024-07-24T03:24:01.462" v="14" actId="14100"/>
          <ac:picMkLst>
            <pc:docMk/>
            <pc:sldMk cId="101462634" sldId="261"/>
            <ac:picMk id="7" creationId="{8EBA0BF3-4FD5-78A2-C310-792D55EA7B8D}"/>
          </ac:picMkLst>
        </pc:picChg>
      </pc:sldChg>
      <pc:sldChg chg="modSp new mod">
        <pc:chgData name="teja konduru" userId="954783a9f741e273" providerId="LiveId" clId="{5B6E4B5D-4244-41B2-B455-D396AC07F772}" dt="2024-07-24T03:25:01.759" v="21" actId="255"/>
        <pc:sldMkLst>
          <pc:docMk/>
          <pc:sldMk cId="4010827823" sldId="262"/>
        </pc:sldMkLst>
        <pc:spChg chg="mod">
          <ac:chgData name="teja konduru" userId="954783a9f741e273" providerId="LiveId" clId="{5B6E4B5D-4244-41B2-B455-D396AC07F772}" dt="2024-07-24T03:24:36.182" v="19" actId="368"/>
          <ac:spMkLst>
            <pc:docMk/>
            <pc:sldMk cId="4010827823" sldId="262"/>
            <ac:spMk id="2" creationId="{A9ED6B6A-1277-BD24-68E1-C81CFFE87BC9}"/>
          </ac:spMkLst>
        </pc:spChg>
        <pc:spChg chg="mod">
          <ac:chgData name="teja konduru" userId="954783a9f741e273" providerId="LiveId" clId="{5B6E4B5D-4244-41B2-B455-D396AC07F772}" dt="2024-07-24T03:25:01.759" v="21" actId="255"/>
          <ac:spMkLst>
            <pc:docMk/>
            <pc:sldMk cId="4010827823" sldId="262"/>
            <ac:spMk id="3" creationId="{A367EF24-77A3-A019-5084-8AB93715FC82}"/>
          </ac:spMkLst>
        </pc:spChg>
      </pc:sldChg>
      <pc:sldChg chg="modSp new mod">
        <pc:chgData name="teja konduru" userId="954783a9f741e273" providerId="LiveId" clId="{5B6E4B5D-4244-41B2-B455-D396AC07F772}" dt="2024-07-24T03:27:57.233" v="66" actId="20577"/>
        <pc:sldMkLst>
          <pc:docMk/>
          <pc:sldMk cId="1771711515" sldId="263"/>
        </pc:sldMkLst>
        <pc:spChg chg="mod">
          <ac:chgData name="teja konduru" userId="954783a9f741e273" providerId="LiveId" clId="{5B6E4B5D-4244-41B2-B455-D396AC07F772}" dt="2024-07-24T03:25:23.370" v="25" actId="2711"/>
          <ac:spMkLst>
            <pc:docMk/>
            <pc:sldMk cId="1771711515" sldId="263"/>
            <ac:spMk id="2" creationId="{9D30F455-BAF7-5682-1382-6AE076188876}"/>
          </ac:spMkLst>
        </pc:spChg>
        <pc:spChg chg="mod">
          <ac:chgData name="teja konduru" userId="954783a9f741e273" providerId="LiveId" clId="{5B6E4B5D-4244-41B2-B455-D396AC07F772}" dt="2024-07-24T03:27:57.233" v="66" actId="20577"/>
          <ac:spMkLst>
            <pc:docMk/>
            <pc:sldMk cId="1771711515" sldId="263"/>
            <ac:spMk id="3" creationId="{E215D6B9-380A-36A0-5BA8-F53CC04BB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142405.11424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9D8-C5BF-F711-D6A5-45611F929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14" y="1964267"/>
            <a:ext cx="9495712" cy="2421464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latin typeface="Arial Black" panose="020B0A04020102020204" pitchFamily="34" charset="0"/>
              </a:rPr>
              <a:t>MicroCam</a:t>
            </a:r>
            <a:r>
              <a:rPr lang="en-IN" b="1" dirty="0">
                <a:latin typeface="Arial Black" panose="020B0A04020102020204" pitchFamily="34" charset="0"/>
              </a:rPr>
              <a:t>: Leveraging Smartphone Microscope Camera for Context-Aware Contact Surface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4204-45A2-F7A4-7C8F-32C2DE4FA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Authors :YONGQUAN HU, HUI-SHYONG YEO, WEN HU</a:t>
            </a:r>
          </a:p>
          <a:p>
            <a:endParaRPr lang="en-IN" dirty="0"/>
          </a:p>
          <a:p>
            <a:r>
              <a:rPr lang="en-IN" dirty="0" err="1"/>
              <a:t>Tejendra</a:t>
            </a:r>
            <a:r>
              <a:rPr lang="en-IN" dirty="0"/>
              <a:t> Konduru</a:t>
            </a:r>
          </a:p>
          <a:p>
            <a:r>
              <a:rPr lang="en-IN" dirty="0"/>
              <a:t>700756561</a:t>
            </a:r>
          </a:p>
        </p:txBody>
      </p:sp>
    </p:spTree>
    <p:extLst>
      <p:ext uri="{BB962C8B-B14F-4D97-AF65-F5344CB8AC3E}">
        <p14:creationId xmlns:p14="http://schemas.microsoft.com/office/powerpoint/2010/main" val="30734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E240-6F75-AB43-EA87-3FE5EEAB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BDD3-AB05-5D76-0F85-FD34CDCC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integration of smartphone microscopy with machine learning for context-aware surface sensing is crucial.</a:t>
            </a:r>
          </a:p>
          <a:p>
            <a:r>
              <a:rPr lang="en-US" sz="3200" dirty="0"/>
              <a:t>Existing solutions like </a:t>
            </a:r>
            <a:r>
              <a:rPr lang="en-US" sz="3200" dirty="0" err="1"/>
              <a:t>MagicFinger</a:t>
            </a:r>
            <a:r>
              <a:rPr lang="en-US" sz="3200" dirty="0"/>
              <a:t> use grayscale images, which limit the classification accuracy.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8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A7C1-DCA6-39E0-C432-DB26B7A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551-89AD-1351-8089-D479026E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897"/>
            <a:ext cx="10131425" cy="2619911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Surface recognition and material classification using traditional methods are limited by the lack of detailed image information.</a:t>
            </a:r>
          </a:p>
          <a:p>
            <a:r>
              <a:rPr lang="en-US" sz="2800" dirty="0"/>
              <a:t>Grayscale images do not provide enough data to accurately distinguish between similar materials and objects.</a:t>
            </a:r>
          </a:p>
          <a:p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F476-4289-50A9-6F39-39C42111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9" y="4221593"/>
            <a:ext cx="924054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8077-FB05-FCDC-45BB-FEE20166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8634"/>
            <a:ext cx="10131425" cy="941797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2B33-6085-6BF2-CA0F-89C7E54B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8513"/>
            <a:ext cx="10131425" cy="3339100"/>
          </a:xfrm>
        </p:spPr>
        <p:txBody>
          <a:bodyPr/>
          <a:lstStyle/>
          <a:p>
            <a:r>
              <a:rPr lang="en-US" sz="2800" dirty="0"/>
              <a:t>To leverage RGB microscopic images for improved surface and material classification.</a:t>
            </a:r>
          </a:p>
          <a:p>
            <a:r>
              <a:rPr lang="en-US" sz="2800" dirty="0"/>
              <a:t>To optimize the MobileNet-v2 architecture for better performance and lower computational complexity compared to ResNet-50.</a:t>
            </a:r>
          </a:p>
          <a:p>
            <a:r>
              <a:rPr lang="en-US" sz="2800" dirty="0"/>
              <a:t>To implement continual learning to enhance the system’s adaptability and reduce catastrophic forgetting.</a:t>
            </a:r>
          </a:p>
          <a:p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942BD-7153-71ED-36DF-F17C51E9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2" y="3708970"/>
            <a:ext cx="9154274" cy="30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97AB-1386-C328-1EB1-1F4CD97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EBC9-B63D-13DE-1074-235B8137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Demonstrated the superiority of RGB images over grayscale images for classification tasks.</a:t>
            </a:r>
          </a:p>
          <a:p>
            <a:r>
              <a:rPr lang="en-US" sz="2800" dirty="0"/>
              <a:t>Achieved high accuracy in object and material classification with MobileNet-v2.</a:t>
            </a:r>
          </a:p>
          <a:p>
            <a:r>
              <a:rPr lang="en-US" sz="2800" dirty="0"/>
              <a:t>Developed an efficient continual learning strategy to maintain and improve model performance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26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5830-0A89-1348-9DA8-C0C92C1E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A0BF3-4FD5-78A2-C310-792D55EA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84" y="1643865"/>
            <a:ext cx="9354856" cy="4397339"/>
          </a:xfrm>
        </p:spPr>
      </p:pic>
    </p:spTree>
    <p:extLst>
      <p:ext uri="{BB962C8B-B14F-4D97-AF65-F5344CB8AC3E}">
        <p14:creationId xmlns:p14="http://schemas.microsoft.com/office/powerpoint/2010/main" val="10146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B6A-1277-BD24-68E1-C81CFFE8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>
                <a:latin typeface="Arial Black" panose="020B0A04020102020204" pitchFamily="34" charset="0"/>
              </a:rPr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EF24-77A3-A019-5084-8AB9371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reliance on RGB images significantly improves classification accuracy but may require more computational resources.</a:t>
            </a:r>
          </a:p>
          <a:p>
            <a:r>
              <a:rPr lang="en-US" sz="2800" dirty="0"/>
              <a:t>MobileNet-v2, while lightweight, still faces challenges in extremely complex scenarios.</a:t>
            </a:r>
          </a:p>
          <a:p>
            <a:r>
              <a:rPr lang="en-US" sz="2800" dirty="0"/>
              <a:t>The continual learning approach, though effective, has room for optimization to further minimize forgetting and enhance forward transfer.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8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455-BAF7-5682-1382-6AE07618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D6B9-380A-36A0-5BA8-F53CC04B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Chadia</a:t>
            </a:r>
            <a:r>
              <a:rPr lang="en-IN" dirty="0"/>
              <a:t> Abras, Diane Maloney-</a:t>
            </a:r>
            <a:r>
              <a:rPr lang="en-IN" dirty="0" err="1"/>
              <a:t>Krichmar</a:t>
            </a:r>
            <a:r>
              <a:rPr lang="en-IN" dirty="0"/>
              <a:t>, Jenny </a:t>
            </a:r>
            <a:r>
              <a:rPr lang="en-IN" dirty="0" err="1"/>
              <a:t>Preece</a:t>
            </a:r>
            <a:r>
              <a:rPr lang="en-IN" dirty="0"/>
              <a:t>, et al. 2004. User-</a:t>
            </a:r>
            <a:r>
              <a:rPr lang="en-IN" dirty="0" err="1"/>
              <a:t>centered</a:t>
            </a:r>
            <a:r>
              <a:rPr lang="en-IN" dirty="0"/>
              <a:t> design. Bainbridge, W. </a:t>
            </a:r>
            <a:r>
              <a:rPr lang="en-IN" dirty="0" err="1"/>
              <a:t>Encyclopedia</a:t>
            </a:r>
            <a:r>
              <a:rPr lang="en-IN" dirty="0"/>
              <a:t> of Human-Computer Interaction. Thousand Oaks: Sage Publications 37, 4 (2004), 445–456.</a:t>
            </a:r>
          </a:p>
          <a:p>
            <a:r>
              <a:rPr lang="en-IN" dirty="0"/>
              <a:t>Raghav Bansal, Gaurav Raj, and </a:t>
            </a:r>
            <a:r>
              <a:rPr lang="en-IN" dirty="0" err="1"/>
              <a:t>Tanupriya</a:t>
            </a:r>
            <a:r>
              <a:rPr lang="en-IN" dirty="0"/>
              <a:t> Choudhury. 2016. Blur image detection using Laplacian operator and Open-CV. In 2016 International Conference System </a:t>
            </a:r>
            <a:r>
              <a:rPr lang="en-IN" dirty="0" err="1"/>
              <a:t>Modeling</a:t>
            </a:r>
            <a:r>
              <a:rPr lang="en-IN" dirty="0"/>
              <a:t> &amp; Advancement in Research Trends (SMART). 63–67. https://doi.org/10.1109/SYSMART.2016. 7894491 </a:t>
            </a:r>
          </a:p>
          <a:p>
            <a:r>
              <a:rPr lang="en-IN" dirty="0"/>
              <a:t>P. </a:t>
            </a:r>
            <a:r>
              <a:rPr lang="en-IN" dirty="0" err="1"/>
              <a:t>Buzzega</a:t>
            </a:r>
            <a:r>
              <a:rPr lang="en-IN" dirty="0"/>
              <a:t>, M. Boschini, A. </a:t>
            </a:r>
            <a:r>
              <a:rPr lang="en-IN" dirty="0" err="1"/>
              <a:t>Porrello</a:t>
            </a:r>
            <a:r>
              <a:rPr lang="en-IN" dirty="0"/>
              <a:t>, and S. </a:t>
            </a:r>
            <a:r>
              <a:rPr lang="en-IN" dirty="0" err="1"/>
              <a:t>Calderara</a:t>
            </a:r>
            <a:r>
              <a:rPr lang="en-IN" dirty="0"/>
              <a:t>. 2021. Rethinking Experience Replay: a Bag of Tricks for Continual Learning. In 2020 25th International Conference on Pattern Recognition (ICPR). IEEE Computer Society, Los Alamitos, CA, USA, 2180–2187. https://doi.org/10.1109/ICPR48806.2021.9412614 </a:t>
            </a:r>
          </a:p>
          <a:p>
            <a:r>
              <a:rPr lang="en-IN" dirty="0"/>
              <a:t>Rajkumar Darbar and </a:t>
            </a:r>
            <a:r>
              <a:rPr lang="en-IN" dirty="0" err="1"/>
              <a:t>Debasis</a:t>
            </a:r>
            <a:r>
              <a:rPr lang="en-IN" dirty="0"/>
              <a:t> Samanta. 2015. </a:t>
            </a:r>
            <a:r>
              <a:rPr lang="en-IN" dirty="0" err="1"/>
              <a:t>SurfaceSense</a:t>
            </a:r>
            <a:r>
              <a:rPr lang="en-IN" dirty="0"/>
              <a:t>: Smartphone Can Recognize Where It Is Kept. In Proceedings of the 7th International Conference on HCI, </a:t>
            </a:r>
            <a:r>
              <a:rPr lang="en-IN" dirty="0" err="1"/>
              <a:t>IndiaHCI</a:t>
            </a:r>
            <a:r>
              <a:rPr lang="en-IN" dirty="0"/>
              <a:t> 2015 (Guwahati, India) (IndiaHCI’15). Association for Computing Machinery, New York, NY, USA, 39–46. https://doi.org/10.1145/2835966.2835971 </a:t>
            </a:r>
          </a:p>
          <a:p>
            <a:r>
              <a:rPr lang="en-IN" dirty="0" err="1"/>
              <a:t>AntonellaDeAngeli,Alistair</a:t>
            </a:r>
            <a:r>
              <a:rPr lang="en-IN" dirty="0"/>
              <a:t> Sutcliffe, and Jan Hartmann.2006. Interaction, Usability and Aesthetics: What Influences Users’ Preferences?. In Proceedings of the 6th Conference on Designing Interactive Systems (University Park, PA, USA) (DIS ’06). Association for Computing Machinery, New York, NY, USA, 271–280. </a:t>
            </a:r>
            <a:r>
              <a:rPr lang="en-IN" dirty="0">
                <a:hlinkClick r:id="rId2"/>
              </a:rPr>
              <a:t>https://doi.org/10.1145/1142405.1142446</a:t>
            </a:r>
            <a:endParaRPr lang="en-IN" dirty="0"/>
          </a:p>
          <a:p>
            <a:r>
              <a:rPr lang="en-IN" dirty="0" err="1"/>
              <a:t>Shohreh</a:t>
            </a:r>
            <a:r>
              <a:rPr lang="en-IN" dirty="0"/>
              <a:t> </a:t>
            </a:r>
            <a:r>
              <a:rPr lang="en-IN" dirty="0" err="1"/>
              <a:t>Deldari</a:t>
            </a:r>
            <a:r>
              <a:rPr lang="en-IN" dirty="0"/>
              <a:t>, Hao Xue, </a:t>
            </a:r>
            <a:r>
              <a:rPr lang="en-IN" dirty="0" err="1"/>
              <a:t>Aaqib</a:t>
            </a:r>
            <a:r>
              <a:rPr lang="en-IN" dirty="0"/>
              <a:t> Saeed, Daniel V. Smith, and Flora D. Salim. 2022. COCOA: Cross Modality Contrastive Learning for Sensor Data. Proc. ACM Interact. Mob. Wearable Ubiquitous Technol. 6, 3, Article 108 (</a:t>
            </a:r>
            <a:r>
              <a:rPr lang="en-IN" dirty="0" err="1"/>
              <a:t>sep</a:t>
            </a:r>
            <a:r>
              <a:rPr lang="en-IN" dirty="0"/>
              <a:t> 2022), 28 pages. https://doi.org/10.1145/3550316 [7] AndroidDevelopers.2021. </a:t>
            </a:r>
            <a:r>
              <a:rPr lang="en-IN" dirty="0" err="1"/>
              <a:t>BatteryHistorian</a:t>
            </a:r>
            <a:r>
              <a:rPr lang="en-IN" dirty="0"/>
              <a:t>. https://developer.android.com/topic/performance/power/setup-battery-historian Accessed: 2021-07-17. </a:t>
            </a:r>
          </a:p>
        </p:txBody>
      </p:sp>
    </p:spTree>
    <p:extLst>
      <p:ext uri="{BB962C8B-B14F-4D97-AF65-F5344CB8AC3E}">
        <p14:creationId xmlns:p14="http://schemas.microsoft.com/office/powerpoint/2010/main" val="177171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{4A9C03AA-F196-4368-A639-3351B2EF0880}tf03457452</Template>
  <TotalTime>20</TotalTime>
  <Words>597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Celestial</vt:lpstr>
      <vt:lpstr>MicroCam: Leveraging Smartphone Microscope Camera for Context-Aware Contact Surface Sensing</vt:lpstr>
      <vt:lpstr>Motivation</vt:lpstr>
      <vt:lpstr>Problem statement</vt:lpstr>
      <vt:lpstr>Objectives</vt:lpstr>
      <vt:lpstr>Contributions</vt:lpstr>
      <vt:lpstr>Results</vt:lpstr>
      <vt:lpstr> 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konduru</dc:creator>
  <cp:lastModifiedBy>teja konduru</cp:lastModifiedBy>
  <cp:revision>2</cp:revision>
  <dcterms:created xsi:type="dcterms:W3CDTF">2024-07-24T03:11:00Z</dcterms:created>
  <dcterms:modified xsi:type="dcterms:W3CDTF">2024-07-24T18:38:12Z</dcterms:modified>
</cp:coreProperties>
</file>