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BA813DF-8B6A-4049-B32B-B9E095C09EEC}"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9987CF-E031-4370-B769-361499AC7E6A}" type="slidenum">
              <a:rPr lang="en-GB" smtClean="0"/>
              <a:t>‹#›</a:t>
            </a:fld>
            <a:endParaRPr lang="en-GB"/>
          </a:p>
        </p:txBody>
      </p:sp>
    </p:spTree>
    <p:extLst>
      <p:ext uri="{BB962C8B-B14F-4D97-AF65-F5344CB8AC3E}">
        <p14:creationId xmlns:p14="http://schemas.microsoft.com/office/powerpoint/2010/main" val="2586569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A813DF-8B6A-4049-B32B-B9E095C09EEC}"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9987CF-E031-4370-B769-361499AC7E6A}" type="slidenum">
              <a:rPr lang="en-GB" smtClean="0"/>
              <a:t>‹#›</a:t>
            </a:fld>
            <a:endParaRPr lang="en-GB"/>
          </a:p>
        </p:txBody>
      </p:sp>
    </p:spTree>
    <p:extLst>
      <p:ext uri="{BB962C8B-B14F-4D97-AF65-F5344CB8AC3E}">
        <p14:creationId xmlns:p14="http://schemas.microsoft.com/office/powerpoint/2010/main" val="40154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A813DF-8B6A-4049-B32B-B9E095C09EEC}"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9987CF-E031-4370-B769-361499AC7E6A}" type="slidenum">
              <a:rPr lang="en-GB" smtClean="0"/>
              <a:t>‹#›</a:t>
            </a:fld>
            <a:endParaRPr lang="en-GB"/>
          </a:p>
        </p:txBody>
      </p:sp>
    </p:spTree>
    <p:extLst>
      <p:ext uri="{BB962C8B-B14F-4D97-AF65-F5344CB8AC3E}">
        <p14:creationId xmlns:p14="http://schemas.microsoft.com/office/powerpoint/2010/main" val="694226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
          <p:cNvSpPr>
            <a:spLocks noChangeShapeType="1"/>
          </p:cNvSpPr>
          <p:nvPr/>
        </p:nvSpPr>
        <p:spPr bwMode="auto">
          <a:xfrm>
            <a:off x="0" y="6553200"/>
            <a:ext cx="12192000" cy="0"/>
          </a:xfrm>
          <a:prstGeom prst="line">
            <a:avLst/>
          </a:prstGeom>
          <a:noFill/>
          <a:ln w="9525">
            <a:solidFill>
              <a:srgbClr val="6534AE"/>
            </a:solidFill>
            <a:round/>
            <a:headEnd/>
            <a:tailEnd/>
          </a:ln>
          <a:effectLst/>
        </p:spPr>
        <p:txBody>
          <a:bodyPr/>
          <a:lstStyle/>
          <a:p>
            <a:pPr fontAlgn="base">
              <a:spcBef>
                <a:spcPct val="0"/>
              </a:spcBef>
              <a:spcAft>
                <a:spcPct val="0"/>
              </a:spcAft>
              <a:defRPr/>
            </a:pPr>
            <a:endParaRPr lang="en-IN">
              <a:solidFill>
                <a:srgbClr val="000000"/>
              </a:solidFill>
            </a:endParaRPr>
          </a:p>
        </p:txBody>
      </p:sp>
      <p:pic>
        <p:nvPicPr>
          <p:cNvPr id="5" name="Picture 5" descr="NEWswish_ll"/>
          <p:cNvPicPr>
            <a:picLocks noChangeAspect="1" noChangeArrowheads="1"/>
          </p:cNvPicPr>
          <p:nvPr/>
        </p:nvPicPr>
        <p:blipFill>
          <a:blip r:embed="rId2" cstate="print"/>
          <a:srcRect b="3334"/>
          <a:stretch>
            <a:fillRect/>
          </a:stretch>
        </p:blipFill>
        <p:spPr bwMode="auto">
          <a:xfrm>
            <a:off x="1" y="0"/>
            <a:ext cx="12204700" cy="6858000"/>
          </a:xfrm>
          <a:prstGeom prst="rect">
            <a:avLst/>
          </a:prstGeom>
          <a:noFill/>
          <a:ln w="9525">
            <a:noFill/>
            <a:miter lim="800000"/>
            <a:headEnd/>
            <a:tailEnd/>
          </a:ln>
        </p:spPr>
      </p:pic>
      <p:sp>
        <p:nvSpPr>
          <p:cNvPr id="7170" name="Rectangle 2"/>
          <p:cNvSpPr>
            <a:spLocks noGrp="1" noChangeArrowheads="1"/>
          </p:cNvSpPr>
          <p:nvPr>
            <p:ph type="ctrTitle"/>
          </p:nvPr>
        </p:nvSpPr>
        <p:spPr>
          <a:xfrm>
            <a:off x="914400" y="2130426"/>
            <a:ext cx="10363200" cy="1470025"/>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202669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4D14BF6C-B763-4120-A27E-90218AAE685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25401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F4B01B6-84D6-4F00-8394-513694124D1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56278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69901" y="990600"/>
            <a:ext cx="5524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1" y="990600"/>
            <a:ext cx="5524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6"/>
          <p:cNvSpPr>
            <a:spLocks noGrp="1" noChangeArrowheads="1"/>
          </p:cNvSpPr>
          <p:nvPr>
            <p:ph type="sldNum" sz="quarter" idx="10"/>
          </p:nvPr>
        </p:nvSpPr>
        <p:spPr>
          <a:ln/>
        </p:spPr>
        <p:txBody>
          <a:bodyPr/>
          <a:lstStyle>
            <a:lvl1pPr>
              <a:defRPr/>
            </a:lvl1pPr>
          </a:lstStyle>
          <a:p>
            <a:pPr>
              <a:defRPr/>
            </a:pPr>
            <a:fld id="{E847BBB8-93D7-4A5B-B875-8150A772673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91245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6"/>
          <p:cNvSpPr>
            <a:spLocks noGrp="1" noChangeArrowheads="1"/>
          </p:cNvSpPr>
          <p:nvPr>
            <p:ph type="sldNum" sz="quarter" idx="10"/>
          </p:nvPr>
        </p:nvSpPr>
        <p:spPr>
          <a:ln/>
        </p:spPr>
        <p:txBody>
          <a:bodyPr/>
          <a:lstStyle>
            <a:lvl1pPr>
              <a:defRPr/>
            </a:lvl1pPr>
          </a:lstStyle>
          <a:p>
            <a:pPr>
              <a:defRPr/>
            </a:pPr>
            <a:fld id="{87F80494-3021-4E69-B166-D1DF3D5EE23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52829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6"/>
          <p:cNvSpPr>
            <a:spLocks noGrp="1" noChangeArrowheads="1"/>
          </p:cNvSpPr>
          <p:nvPr>
            <p:ph type="sldNum" sz="quarter" idx="10"/>
          </p:nvPr>
        </p:nvSpPr>
        <p:spPr>
          <a:ln/>
        </p:spPr>
        <p:txBody>
          <a:bodyPr/>
          <a:lstStyle>
            <a:lvl1pPr>
              <a:defRPr/>
            </a:lvl1pPr>
          </a:lstStyle>
          <a:p>
            <a:pPr>
              <a:defRPr/>
            </a:pPr>
            <a:fld id="{43CD2BFA-90AE-4819-8A0F-DF9D52BD90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24931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251F3D3F-CFEE-4198-9E15-7E1B986BBA7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14048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B0348C48-CEE2-460D-99F6-54CF467CAB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6598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A813DF-8B6A-4049-B32B-B9E095C09EEC}"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9987CF-E031-4370-B769-361499AC7E6A}" type="slidenum">
              <a:rPr lang="en-GB" smtClean="0"/>
              <a:t>‹#›</a:t>
            </a:fld>
            <a:endParaRPr lang="en-GB"/>
          </a:p>
        </p:txBody>
      </p:sp>
    </p:spTree>
    <p:extLst>
      <p:ext uri="{BB962C8B-B14F-4D97-AF65-F5344CB8AC3E}">
        <p14:creationId xmlns:p14="http://schemas.microsoft.com/office/powerpoint/2010/main" val="29105169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58453567-6D2B-4FA4-B539-7CBBEE41409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910263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1927F833-7A8B-4023-87D8-50E9EF43E1B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789671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6333" y="76200"/>
            <a:ext cx="2904067" cy="61722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69901" y="76200"/>
            <a:ext cx="8513233"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1EEDD62D-AAF9-4D91-B3AA-B60318A7E49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381536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641600" y="76200"/>
            <a:ext cx="9448800" cy="5334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469900" y="990600"/>
            <a:ext cx="11252200" cy="5257800"/>
          </a:xfrm>
        </p:spPr>
        <p:txBody>
          <a:bodyPr/>
          <a:lstStyle/>
          <a:p>
            <a:pPr lvl="0"/>
            <a:endParaRPr lang="en-IN" noProof="0" smtClean="0"/>
          </a:p>
        </p:txBody>
      </p:sp>
      <p:sp>
        <p:nvSpPr>
          <p:cNvPr id="4" name="Rectangle 6"/>
          <p:cNvSpPr>
            <a:spLocks noGrp="1" noChangeArrowheads="1"/>
          </p:cNvSpPr>
          <p:nvPr>
            <p:ph type="sldNum" sz="quarter" idx="10"/>
          </p:nvPr>
        </p:nvSpPr>
        <p:spPr>
          <a:ln/>
        </p:spPr>
        <p:txBody>
          <a:bodyPr/>
          <a:lstStyle>
            <a:lvl1pPr>
              <a:defRPr/>
            </a:lvl1pPr>
          </a:lstStyle>
          <a:p>
            <a:pPr>
              <a:defRPr/>
            </a:pPr>
            <a:fld id="{F13CFFAB-51CF-4389-A1C3-CDD73898682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0408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A813DF-8B6A-4049-B32B-B9E095C09EEC}"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9987CF-E031-4370-B769-361499AC7E6A}" type="slidenum">
              <a:rPr lang="en-GB" smtClean="0"/>
              <a:t>‹#›</a:t>
            </a:fld>
            <a:endParaRPr lang="en-GB"/>
          </a:p>
        </p:txBody>
      </p:sp>
    </p:spTree>
    <p:extLst>
      <p:ext uri="{BB962C8B-B14F-4D97-AF65-F5344CB8AC3E}">
        <p14:creationId xmlns:p14="http://schemas.microsoft.com/office/powerpoint/2010/main" val="3581873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BA813DF-8B6A-4049-B32B-B9E095C09EEC}" type="datetimeFigureOut">
              <a:rPr lang="en-GB" smtClean="0"/>
              <a:t>03/12/2018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9987CF-E031-4370-B769-361499AC7E6A}" type="slidenum">
              <a:rPr lang="en-GB" smtClean="0"/>
              <a:t>‹#›</a:t>
            </a:fld>
            <a:endParaRPr lang="en-GB"/>
          </a:p>
        </p:txBody>
      </p:sp>
    </p:spTree>
    <p:extLst>
      <p:ext uri="{BB962C8B-B14F-4D97-AF65-F5344CB8AC3E}">
        <p14:creationId xmlns:p14="http://schemas.microsoft.com/office/powerpoint/2010/main" val="1868697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BA813DF-8B6A-4049-B32B-B9E095C09EEC}" type="datetimeFigureOut">
              <a:rPr lang="en-GB" smtClean="0"/>
              <a:t>03/12/2018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09987CF-E031-4370-B769-361499AC7E6A}" type="slidenum">
              <a:rPr lang="en-GB" smtClean="0"/>
              <a:t>‹#›</a:t>
            </a:fld>
            <a:endParaRPr lang="en-GB"/>
          </a:p>
        </p:txBody>
      </p:sp>
    </p:spTree>
    <p:extLst>
      <p:ext uri="{BB962C8B-B14F-4D97-AF65-F5344CB8AC3E}">
        <p14:creationId xmlns:p14="http://schemas.microsoft.com/office/powerpoint/2010/main" val="129845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BA813DF-8B6A-4049-B32B-B9E095C09EEC}" type="datetimeFigureOut">
              <a:rPr lang="en-GB" smtClean="0"/>
              <a:t>03/12/2018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09987CF-E031-4370-B769-361499AC7E6A}" type="slidenum">
              <a:rPr lang="en-GB" smtClean="0"/>
              <a:t>‹#›</a:t>
            </a:fld>
            <a:endParaRPr lang="en-GB"/>
          </a:p>
        </p:txBody>
      </p:sp>
    </p:spTree>
    <p:extLst>
      <p:ext uri="{BB962C8B-B14F-4D97-AF65-F5344CB8AC3E}">
        <p14:creationId xmlns:p14="http://schemas.microsoft.com/office/powerpoint/2010/main" val="213337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813DF-8B6A-4049-B32B-B9E095C09EEC}" type="datetimeFigureOut">
              <a:rPr lang="en-GB" smtClean="0"/>
              <a:t>03/12/2018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09987CF-E031-4370-B769-361499AC7E6A}" type="slidenum">
              <a:rPr lang="en-GB" smtClean="0"/>
              <a:t>‹#›</a:t>
            </a:fld>
            <a:endParaRPr lang="en-GB"/>
          </a:p>
        </p:txBody>
      </p:sp>
    </p:spTree>
    <p:extLst>
      <p:ext uri="{BB962C8B-B14F-4D97-AF65-F5344CB8AC3E}">
        <p14:creationId xmlns:p14="http://schemas.microsoft.com/office/powerpoint/2010/main" val="188190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813DF-8B6A-4049-B32B-B9E095C09EEC}" type="datetimeFigureOut">
              <a:rPr lang="en-GB" smtClean="0"/>
              <a:t>03/12/2018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9987CF-E031-4370-B769-361499AC7E6A}" type="slidenum">
              <a:rPr lang="en-GB" smtClean="0"/>
              <a:t>‹#›</a:t>
            </a:fld>
            <a:endParaRPr lang="en-GB"/>
          </a:p>
        </p:txBody>
      </p:sp>
    </p:spTree>
    <p:extLst>
      <p:ext uri="{BB962C8B-B14F-4D97-AF65-F5344CB8AC3E}">
        <p14:creationId xmlns:p14="http://schemas.microsoft.com/office/powerpoint/2010/main" val="32539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813DF-8B6A-4049-B32B-B9E095C09EEC}" type="datetimeFigureOut">
              <a:rPr lang="en-GB" smtClean="0"/>
              <a:t>03/12/2018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9987CF-E031-4370-B769-361499AC7E6A}" type="slidenum">
              <a:rPr lang="en-GB" smtClean="0"/>
              <a:t>‹#›</a:t>
            </a:fld>
            <a:endParaRPr lang="en-GB"/>
          </a:p>
        </p:txBody>
      </p:sp>
    </p:spTree>
    <p:extLst>
      <p:ext uri="{BB962C8B-B14F-4D97-AF65-F5344CB8AC3E}">
        <p14:creationId xmlns:p14="http://schemas.microsoft.com/office/powerpoint/2010/main" val="3026884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813DF-8B6A-4049-B32B-B9E095C09EEC}" type="datetimeFigureOut">
              <a:rPr lang="en-GB" smtClean="0"/>
              <a:t>03/12/2018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987CF-E031-4370-B769-361499AC7E6A}" type="slidenum">
              <a:rPr lang="en-GB" smtClean="0"/>
              <a:t>‹#›</a:t>
            </a:fld>
            <a:endParaRPr lang="en-GB"/>
          </a:p>
        </p:txBody>
      </p:sp>
    </p:spTree>
    <p:extLst>
      <p:ext uri="{BB962C8B-B14F-4D97-AF65-F5344CB8AC3E}">
        <p14:creationId xmlns:p14="http://schemas.microsoft.com/office/powerpoint/2010/main" val="3684312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anner10"/>
          <p:cNvPicPr>
            <a:picLocks noChangeAspect="1" noChangeArrowheads="1"/>
          </p:cNvPicPr>
          <p:nvPr/>
        </p:nvPicPr>
        <p:blipFill>
          <a:blip r:embed="rId14" cstate="print"/>
          <a:srcRect/>
          <a:stretch>
            <a:fillRect/>
          </a:stretch>
        </p:blipFill>
        <p:spPr bwMode="auto">
          <a:xfrm>
            <a:off x="0" y="1"/>
            <a:ext cx="12192000" cy="874713"/>
          </a:xfrm>
          <a:prstGeom prst="rect">
            <a:avLst/>
          </a:prstGeom>
          <a:noFill/>
          <a:ln w="9525">
            <a:noFill/>
            <a:miter lim="800000"/>
            <a:headEnd/>
            <a:tailEnd/>
          </a:ln>
        </p:spPr>
      </p:pic>
      <p:sp>
        <p:nvSpPr>
          <p:cNvPr id="1027" name="Rectangle 3"/>
          <p:cNvSpPr>
            <a:spLocks noGrp="1" noChangeArrowheads="1"/>
          </p:cNvSpPr>
          <p:nvPr>
            <p:ph type="title"/>
          </p:nvPr>
        </p:nvSpPr>
        <p:spPr bwMode="auto">
          <a:xfrm>
            <a:off x="2641600" y="76200"/>
            <a:ext cx="94488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69900" y="990600"/>
            <a:ext cx="112522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9" name="Text Box 5"/>
          <p:cNvSpPr txBox="1">
            <a:spLocks noChangeArrowheads="1"/>
          </p:cNvSpPr>
          <p:nvPr/>
        </p:nvSpPr>
        <p:spPr bwMode="auto">
          <a:xfrm>
            <a:off x="0" y="6583364"/>
            <a:ext cx="2946400" cy="244475"/>
          </a:xfrm>
          <a:prstGeom prst="rect">
            <a:avLst/>
          </a:prstGeom>
          <a:noFill/>
          <a:ln w="9525">
            <a:noFill/>
            <a:miter lim="800000"/>
            <a:headEnd/>
            <a:tailEnd/>
          </a:ln>
          <a:effectLst/>
        </p:spPr>
        <p:txBody>
          <a:bodyPr>
            <a:spAutoFit/>
          </a:bodyPr>
          <a:lstStyle/>
          <a:p>
            <a:pPr fontAlgn="base">
              <a:spcBef>
                <a:spcPct val="50000"/>
              </a:spcBef>
              <a:spcAft>
                <a:spcPct val="0"/>
              </a:spcAft>
              <a:buFontTx/>
              <a:buChar char="©"/>
              <a:defRPr/>
            </a:pPr>
            <a:r>
              <a:rPr lang="en-US" sz="1000">
                <a:solidFill>
                  <a:srgbClr val="000000"/>
                </a:solidFill>
                <a:latin typeface="Trebuchet MS" pitchFamily="34" charset="0"/>
              </a:rPr>
              <a:t> company confidential</a:t>
            </a:r>
            <a:r>
              <a:rPr lang="en-US" sz="1000" b="1">
                <a:solidFill>
                  <a:srgbClr val="000000"/>
                </a:solidFill>
                <a:latin typeface="Trebuchet MS" pitchFamily="34" charset="0"/>
              </a:rPr>
              <a:t> </a:t>
            </a:r>
          </a:p>
        </p:txBody>
      </p:sp>
      <p:sp>
        <p:nvSpPr>
          <p:cNvPr id="6150" name="Rectangle 6"/>
          <p:cNvSpPr>
            <a:spLocks noGrp="1" noChangeArrowheads="1"/>
          </p:cNvSpPr>
          <p:nvPr>
            <p:ph type="sldNum" sz="quarter" idx="4"/>
          </p:nvPr>
        </p:nvSpPr>
        <p:spPr bwMode="auto">
          <a:xfrm>
            <a:off x="9550400" y="6553201"/>
            <a:ext cx="25400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lgn="r">
              <a:defRPr sz="1000">
                <a:latin typeface="Arial" charset="0"/>
              </a:defRPr>
            </a:lvl1pPr>
          </a:lstStyle>
          <a:p>
            <a:pPr fontAlgn="base">
              <a:spcBef>
                <a:spcPct val="0"/>
              </a:spcBef>
              <a:spcAft>
                <a:spcPct val="0"/>
              </a:spcAft>
              <a:defRPr/>
            </a:pPr>
            <a:fld id="{D1EDD277-185A-496C-A61F-BF6375787C02}"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6151" name="Line 7"/>
          <p:cNvSpPr>
            <a:spLocks noChangeShapeType="1"/>
          </p:cNvSpPr>
          <p:nvPr/>
        </p:nvSpPr>
        <p:spPr bwMode="auto">
          <a:xfrm>
            <a:off x="0" y="6553200"/>
            <a:ext cx="12192000" cy="0"/>
          </a:xfrm>
          <a:prstGeom prst="line">
            <a:avLst/>
          </a:prstGeom>
          <a:noFill/>
          <a:ln w="9525">
            <a:solidFill>
              <a:srgbClr val="6534AE"/>
            </a:solidFill>
            <a:round/>
            <a:headEnd/>
            <a:tailEnd/>
          </a:ln>
          <a:effectLst/>
        </p:spPr>
        <p:txBody>
          <a:bodyPr/>
          <a:lstStyle/>
          <a:p>
            <a:pPr fontAlgn="base">
              <a:spcBef>
                <a:spcPct val="0"/>
              </a:spcBef>
              <a:spcAft>
                <a:spcPct val="0"/>
              </a:spcAft>
              <a:defRPr/>
            </a:pPr>
            <a:endParaRPr lang="en-IN">
              <a:solidFill>
                <a:srgbClr val="000000"/>
              </a:solidFill>
            </a:endParaRPr>
          </a:p>
        </p:txBody>
      </p:sp>
    </p:spTree>
    <p:extLst>
      <p:ext uri="{BB962C8B-B14F-4D97-AF65-F5344CB8AC3E}">
        <p14:creationId xmlns:p14="http://schemas.microsoft.com/office/powerpoint/2010/main" val="1029905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r" rtl="0" eaLnBrk="0" fontAlgn="base" hangingPunct="0">
        <a:spcBef>
          <a:spcPct val="0"/>
        </a:spcBef>
        <a:spcAft>
          <a:spcPct val="0"/>
        </a:spcAft>
        <a:defRPr sz="2400" b="1">
          <a:solidFill>
            <a:srgbClr val="660066"/>
          </a:solidFill>
          <a:latin typeface="+mj-lt"/>
          <a:ea typeface="+mj-ea"/>
          <a:cs typeface="+mj-cs"/>
        </a:defRPr>
      </a:lvl1pPr>
      <a:lvl2pPr algn="r" rtl="0" eaLnBrk="0" fontAlgn="base" hangingPunct="0">
        <a:spcBef>
          <a:spcPct val="0"/>
        </a:spcBef>
        <a:spcAft>
          <a:spcPct val="0"/>
        </a:spcAft>
        <a:defRPr sz="2400" b="1">
          <a:solidFill>
            <a:srgbClr val="660066"/>
          </a:solidFill>
          <a:latin typeface="Arial" charset="0"/>
        </a:defRPr>
      </a:lvl2pPr>
      <a:lvl3pPr algn="r" rtl="0" eaLnBrk="0" fontAlgn="base" hangingPunct="0">
        <a:spcBef>
          <a:spcPct val="0"/>
        </a:spcBef>
        <a:spcAft>
          <a:spcPct val="0"/>
        </a:spcAft>
        <a:defRPr sz="2400" b="1">
          <a:solidFill>
            <a:srgbClr val="660066"/>
          </a:solidFill>
          <a:latin typeface="Arial" charset="0"/>
        </a:defRPr>
      </a:lvl3pPr>
      <a:lvl4pPr algn="r" rtl="0" eaLnBrk="0" fontAlgn="base" hangingPunct="0">
        <a:spcBef>
          <a:spcPct val="0"/>
        </a:spcBef>
        <a:spcAft>
          <a:spcPct val="0"/>
        </a:spcAft>
        <a:defRPr sz="2400" b="1">
          <a:solidFill>
            <a:srgbClr val="660066"/>
          </a:solidFill>
          <a:latin typeface="Arial" charset="0"/>
        </a:defRPr>
      </a:lvl4pPr>
      <a:lvl5pPr algn="r" rtl="0" eaLnBrk="0" fontAlgn="base" hangingPunct="0">
        <a:spcBef>
          <a:spcPct val="0"/>
        </a:spcBef>
        <a:spcAft>
          <a:spcPct val="0"/>
        </a:spcAft>
        <a:defRPr sz="2400" b="1">
          <a:solidFill>
            <a:srgbClr val="660066"/>
          </a:solidFill>
          <a:latin typeface="Arial" charset="0"/>
        </a:defRPr>
      </a:lvl5pPr>
      <a:lvl6pPr marL="457200" algn="r" rtl="0" fontAlgn="base">
        <a:spcBef>
          <a:spcPct val="0"/>
        </a:spcBef>
        <a:spcAft>
          <a:spcPct val="0"/>
        </a:spcAft>
        <a:defRPr sz="2400" b="1">
          <a:solidFill>
            <a:srgbClr val="660066"/>
          </a:solidFill>
          <a:latin typeface="Arial" charset="0"/>
        </a:defRPr>
      </a:lvl6pPr>
      <a:lvl7pPr marL="914400" algn="r" rtl="0" fontAlgn="base">
        <a:spcBef>
          <a:spcPct val="0"/>
        </a:spcBef>
        <a:spcAft>
          <a:spcPct val="0"/>
        </a:spcAft>
        <a:defRPr sz="2400" b="1">
          <a:solidFill>
            <a:srgbClr val="660066"/>
          </a:solidFill>
          <a:latin typeface="Arial" charset="0"/>
        </a:defRPr>
      </a:lvl7pPr>
      <a:lvl8pPr marL="1371600" algn="r" rtl="0" fontAlgn="base">
        <a:spcBef>
          <a:spcPct val="0"/>
        </a:spcBef>
        <a:spcAft>
          <a:spcPct val="0"/>
        </a:spcAft>
        <a:defRPr sz="2400" b="1">
          <a:solidFill>
            <a:srgbClr val="660066"/>
          </a:solidFill>
          <a:latin typeface="Arial" charset="0"/>
        </a:defRPr>
      </a:lvl8pPr>
      <a:lvl9pPr marL="1828800" algn="r" rtl="0" fontAlgn="base">
        <a:spcBef>
          <a:spcPct val="0"/>
        </a:spcBef>
        <a:spcAft>
          <a:spcPct val="0"/>
        </a:spcAft>
        <a:defRPr sz="2400" b="1">
          <a:solidFill>
            <a:srgbClr val="660066"/>
          </a:solidFill>
          <a:latin typeface="Arial" charset="0"/>
        </a:defRPr>
      </a:lvl9pPr>
    </p:titleStyle>
    <p:bodyStyle>
      <a:lvl1pPr marL="342900" indent="-342900" algn="l" rtl="0" eaLnBrk="0" fontAlgn="base" hangingPunct="0">
        <a:spcBef>
          <a:spcPct val="20000"/>
        </a:spcBef>
        <a:spcAft>
          <a:spcPct val="0"/>
        </a:spcAft>
        <a:buClr>
          <a:srgbClr val="BAB600"/>
        </a:buClr>
        <a:buFont typeface="Wingdings" pitchFamily="2" charset="2"/>
        <a:buChar char="§"/>
        <a:defRPr sz="2800">
          <a:solidFill>
            <a:srgbClr val="333333"/>
          </a:solidFill>
          <a:latin typeface="+mn-lt"/>
          <a:ea typeface="+mn-ea"/>
          <a:cs typeface="+mn-cs"/>
        </a:defRPr>
      </a:lvl1pPr>
      <a:lvl2pPr marL="742950" indent="-285750" algn="l" rtl="0" eaLnBrk="0" fontAlgn="base" hangingPunct="0">
        <a:spcBef>
          <a:spcPct val="20000"/>
        </a:spcBef>
        <a:spcAft>
          <a:spcPct val="0"/>
        </a:spcAft>
        <a:buChar char="–"/>
        <a:defRPr sz="2400">
          <a:solidFill>
            <a:srgbClr val="333333"/>
          </a:solidFill>
          <a:latin typeface="+mn-lt"/>
        </a:defRPr>
      </a:lvl2pPr>
      <a:lvl3pPr marL="1143000" indent="-228600" algn="l" rtl="0" eaLnBrk="0" fontAlgn="base" hangingPunct="0">
        <a:spcBef>
          <a:spcPct val="20000"/>
        </a:spcBef>
        <a:spcAft>
          <a:spcPct val="0"/>
        </a:spcAft>
        <a:buChar char="•"/>
        <a:defRPr sz="2000">
          <a:solidFill>
            <a:srgbClr val="333333"/>
          </a:solidFill>
          <a:latin typeface="+mn-lt"/>
        </a:defRPr>
      </a:lvl3pPr>
      <a:lvl4pPr marL="1600200" indent="-228600" algn="l" rtl="0" eaLnBrk="0" fontAlgn="base" hangingPunct="0">
        <a:spcBef>
          <a:spcPct val="20000"/>
        </a:spcBef>
        <a:spcAft>
          <a:spcPct val="0"/>
        </a:spcAft>
        <a:buChar char="–"/>
        <a:defRPr>
          <a:solidFill>
            <a:srgbClr val="333333"/>
          </a:solidFill>
          <a:latin typeface="+mn-lt"/>
        </a:defRPr>
      </a:lvl4pPr>
      <a:lvl5pPr marL="2057400" indent="-228600" algn="l" rtl="0" eaLnBrk="0" fontAlgn="base" hangingPunct="0">
        <a:spcBef>
          <a:spcPct val="20000"/>
        </a:spcBef>
        <a:spcAft>
          <a:spcPct val="0"/>
        </a:spcAft>
        <a:buChar char="»"/>
        <a:defRPr>
          <a:solidFill>
            <a:srgbClr val="333333"/>
          </a:solidFill>
          <a:latin typeface="+mn-lt"/>
        </a:defRPr>
      </a:lvl5pPr>
      <a:lvl6pPr marL="2514600" indent="-228600" algn="l" rtl="0" fontAlgn="base">
        <a:spcBef>
          <a:spcPct val="20000"/>
        </a:spcBef>
        <a:spcAft>
          <a:spcPct val="0"/>
        </a:spcAft>
        <a:buChar char="»"/>
        <a:defRPr>
          <a:solidFill>
            <a:srgbClr val="333333"/>
          </a:solidFill>
          <a:latin typeface="+mn-lt"/>
        </a:defRPr>
      </a:lvl6pPr>
      <a:lvl7pPr marL="2971800" indent="-228600" algn="l" rtl="0" fontAlgn="base">
        <a:spcBef>
          <a:spcPct val="20000"/>
        </a:spcBef>
        <a:spcAft>
          <a:spcPct val="0"/>
        </a:spcAft>
        <a:buChar char="»"/>
        <a:defRPr>
          <a:solidFill>
            <a:srgbClr val="333333"/>
          </a:solidFill>
          <a:latin typeface="+mn-lt"/>
        </a:defRPr>
      </a:lvl7pPr>
      <a:lvl8pPr marL="3429000" indent="-228600" algn="l" rtl="0" fontAlgn="base">
        <a:spcBef>
          <a:spcPct val="20000"/>
        </a:spcBef>
        <a:spcAft>
          <a:spcPct val="0"/>
        </a:spcAft>
        <a:buChar char="»"/>
        <a:defRPr>
          <a:solidFill>
            <a:srgbClr val="333333"/>
          </a:solidFill>
          <a:latin typeface="+mn-lt"/>
        </a:defRPr>
      </a:lvl8pPr>
      <a:lvl9pPr marL="3886200" indent="-228600" algn="l" rtl="0" fontAlgn="base">
        <a:spcBef>
          <a:spcPct val="20000"/>
        </a:spcBef>
        <a:spcAft>
          <a:spcPct val="0"/>
        </a:spcAft>
        <a:buChar char="»"/>
        <a:defRPr>
          <a:solidFill>
            <a:srgbClr val="33333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3183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5838" y="826851"/>
            <a:ext cx="11590912" cy="4808547"/>
          </a:xfrm>
          <a:prstGeom prst="rect">
            <a:avLst/>
          </a:prstGeom>
        </p:spPr>
      </p:pic>
      <p:sp>
        <p:nvSpPr>
          <p:cNvPr id="6" name="TextBox 5"/>
          <p:cNvSpPr txBox="1"/>
          <p:nvPr/>
        </p:nvSpPr>
        <p:spPr>
          <a:xfrm>
            <a:off x="3984171" y="5635398"/>
            <a:ext cx="5451429" cy="369332"/>
          </a:xfrm>
          <a:prstGeom prst="rect">
            <a:avLst/>
          </a:prstGeom>
          <a:noFill/>
        </p:spPr>
        <p:txBody>
          <a:bodyPr wrap="none" rtlCol="0">
            <a:spAutoFit/>
          </a:bodyPr>
          <a:lstStyle/>
          <a:p>
            <a:r>
              <a:rPr lang="en-US" dirty="0">
                <a:solidFill>
                  <a:srgbClr val="000000"/>
                </a:solidFill>
              </a:rPr>
              <a:t>Figure </a:t>
            </a:r>
            <a:r>
              <a:rPr lang="en-US" dirty="0">
                <a:solidFill>
                  <a:srgbClr val="000000"/>
                </a:solidFill>
              </a:rPr>
              <a:t>4: </a:t>
            </a:r>
            <a:r>
              <a:rPr lang="en-US" dirty="0">
                <a:solidFill>
                  <a:srgbClr val="000000"/>
                </a:solidFill>
              </a:rPr>
              <a:t>Comparing the DataOps and DevOps processes</a:t>
            </a:r>
          </a:p>
        </p:txBody>
      </p:sp>
    </p:spTree>
    <p:extLst>
      <p:ext uri="{BB962C8B-B14F-4D97-AF65-F5344CB8AC3E}">
        <p14:creationId xmlns:p14="http://schemas.microsoft.com/office/powerpoint/2010/main" val="4008915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sz="8000" dirty="0" smtClean="0"/>
              <a:t>DataOps</a:t>
            </a:r>
            <a:endParaRPr lang="en-GB" sz="8000" dirty="0"/>
          </a:p>
        </p:txBody>
      </p:sp>
    </p:spTree>
    <p:extLst>
      <p:ext uri="{BB962C8B-B14F-4D97-AF65-F5344CB8AC3E}">
        <p14:creationId xmlns:p14="http://schemas.microsoft.com/office/powerpoint/2010/main" val="879316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1000665"/>
            <a:ext cx="10363200" cy="4768312"/>
          </a:xfrm>
        </p:spPr>
        <p:txBody>
          <a:bodyPr>
            <a:normAutofit/>
          </a:bodyPr>
          <a:lstStyle/>
          <a:p>
            <a:r>
              <a:rPr lang="en-US" sz="3600" b="1" dirty="0" smtClean="0">
                <a:latin typeface="Times New Roman" panose="02020603050405020304" pitchFamily="18" charset="0"/>
                <a:cs typeface="Times New Roman" panose="02020603050405020304" pitchFamily="18" charset="0"/>
              </a:rPr>
              <a:t>Session focuses 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p:txBody>
          <a:bodyPr/>
          <a:lstStyle/>
          <a:p>
            <a:pPr marL="0" indent="0">
              <a:buNone/>
            </a:pPr>
            <a:r>
              <a:rPr lang="en-US" dirty="0" smtClean="0"/>
              <a:t>1)What is DataOps?</a:t>
            </a:r>
          </a:p>
          <a:p>
            <a:pPr marL="0" indent="0">
              <a:buNone/>
            </a:pPr>
            <a:r>
              <a:rPr lang="en-US" dirty="0" smtClean="0"/>
              <a:t>2)Why it is there?</a:t>
            </a:r>
          </a:p>
          <a:p>
            <a:pPr marL="0" indent="0">
              <a:buNone/>
            </a:pPr>
            <a:r>
              <a:rPr lang="en-US" dirty="0" smtClean="0"/>
              <a:t>3)Who started?</a:t>
            </a:r>
          </a:p>
          <a:p>
            <a:pPr marL="0" indent="0">
              <a:buNone/>
            </a:pPr>
            <a:r>
              <a:rPr lang="en-US" dirty="0" smtClean="0"/>
              <a:t>4)Where to implement?</a:t>
            </a:r>
          </a:p>
          <a:p>
            <a:pPr marL="0" indent="0">
              <a:buNone/>
            </a:pPr>
            <a:r>
              <a:rPr lang="en-US" dirty="0" smtClean="0"/>
              <a:t>5)How to implement to organization?</a:t>
            </a:r>
          </a:p>
          <a:p>
            <a:endParaRPr lang="en-US" dirty="0"/>
          </a:p>
        </p:txBody>
      </p:sp>
    </p:spTree>
    <p:extLst>
      <p:ext uri="{BB962C8B-B14F-4D97-AF65-F5344CB8AC3E}">
        <p14:creationId xmlns:p14="http://schemas.microsoft.com/office/powerpoint/2010/main" val="3835327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t>DataOps</a:t>
            </a:r>
            <a:r>
              <a:rPr lang="en-US" dirty="0"/>
              <a:t> was first </a:t>
            </a:r>
            <a:r>
              <a:rPr lang="en-US" b="1" dirty="0"/>
              <a:t>introduced</a:t>
            </a:r>
            <a:r>
              <a:rPr lang="en-US" dirty="0"/>
              <a:t> by Lenny </a:t>
            </a:r>
            <a:r>
              <a:rPr lang="en-US" dirty="0" err="1"/>
              <a:t>Liebmann</a:t>
            </a:r>
            <a:r>
              <a:rPr lang="en-US" dirty="0"/>
              <a:t>, Contributing Editor, InformationWeek, in a blog post on the IBM Big Data &amp; Analytics Hub titled "3 reasons why </a:t>
            </a:r>
            <a:r>
              <a:rPr lang="en-US" b="1" dirty="0"/>
              <a:t>DataOps</a:t>
            </a:r>
            <a:r>
              <a:rPr lang="en-US" dirty="0"/>
              <a:t> is essential for big data success" on June 19, 2014. The term </a:t>
            </a:r>
            <a:r>
              <a:rPr lang="en-US" b="1" dirty="0"/>
              <a:t>DataOps</a:t>
            </a:r>
            <a:r>
              <a:rPr lang="en-US" dirty="0"/>
              <a:t> was later popularized by Andy Palmer at </a:t>
            </a:r>
            <a:r>
              <a:rPr lang="en-US" dirty="0" err="1"/>
              <a:t>Tamr</a:t>
            </a:r>
            <a:r>
              <a:rPr lang="en-US" dirty="0" smtClean="0"/>
              <a:t>.</a:t>
            </a:r>
          </a:p>
          <a:p>
            <a:r>
              <a:rPr lang="en-US" dirty="0"/>
              <a:t>DataOps applies Agile software development, </a:t>
            </a:r>
            <a:r>
              <a:rPr lang="en-US" dirty="0" smtClean="0"/>
              <a:t>DevOps </a:t>
            </a:r>
            <a:r>
              <a:rPr lang="en-US" dirty="0"/>
              <a:t>and the statistical process control used in lean manufacturing, to data analytics.</a:t>
            </a:r>
          </a:p>
          <a:p>
            <a:endParaRPr lang="en-US" dirty="0" smtClean="0"/>
          </a:p>
        </p:txBody>
      </p:sp>
    </p:spTree>
    <p:extLst>
      <p:ext uri="{BB962C8B-B14F-4D97-AF65-F5344CB8AC3E}">
        <p14:creationId xmlns:p14="http://schemas.microsoft.com/office/powerpoint/2010/main" val="1368178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26671" y="898071"/>
            <a:ext cx="9243014" cy="4411315"/>
          </a:xfrm>
          <a:prstGeom prst="rect">
            <a:avLst/>
          </a:prstGeom>
        </p:spPr>
      </p:pic>
      <p:sp>
        <p:nvSpPr>
          <p:cNvPr id="5" name="TextBox 4"/>
          <p:cNvSpPr txBox="1"/>
          <p:nvPr/>
        </p:nvSpPr>
        <p:spPr>
          <a:xfrm>
            <a:off x="4114800" y="5633357"/>
            <a:ext cx="4483087" cy="369332"/>
          </a:xfrm>
          <a:prstGeom prst="rect">
            <a:avLst/>
          </a:prstGeom>
          <a:noFill/>
        </p:spPr>
        <p:txBody>
          <a:bodyPr wrap="none" rtlCol="0">
            <a:spAutoFit/>
          </a:bodyPr>
          <a:lstStyle/>
          <a:p>
            <a:r>
              <a:rPr lang="en-US" dirty="0">
                <a:solidFill>
                  <a:srgbClr val="000000"/>
                </a:solidFill>
              </a:rPr>
              <a:t>Figure </a:t>
            </a:r>
            <a:r>
              <a:rPr lang="en-US" dirty="0">
                <a:solidFill>
                  <a:srgbClr val="000000"/>
                </a:solidFill>
              </a:rPr>
              <a:t>1: </a:t>
            </a:r>
            <a:r>
              <a:rPr lang="en-US" dirty="0">
                <a:solidFill>
                  <a:srgbClr val="000000"/>
                </a:solidFill>
              </a:rPr>
              <a:t>The intellectual heritage of DataOps.</a:t>
            </a:r>
          </a:p>
        </p:txBody>
      </p:sp>
    </p:spTree>
    <p:extLst>
      <p:ext uri="{BB962C8B-B14F-4D97-AF65-F5344CB8AC3E}">
        <p14:creationId xmlns:p14="http://schemas.microsoft.com/office/powerpoint/2010/main" val="2845166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92085" y="1094015"/>
            <a:ext cx="8278586" cy="3704544"/>
          </a:xfrm>
          <a:prstGeom prst="rect">
            <a:avLst/>
          </a:prstGeom>
        </p:spPr>
      </p:pic>
      <p:sp>
        <p:nvSpPr>
          <p:cNvPr id="5" name="TextBox 4"/>
          <p:cNvSpPr txBox="1"/>
          <p:nvPr/>
        </p:nvSpPr>
        <p:spPr>
          <a:xfrm>
            <a:off x="2677886" y="5339442"/>
            <a:ext cx="5831468" cy="369332"/>
          </a:xfrm>
          <a:prstGeom prst="rect">
            <a:avLst/>
          </a:prstGeom>
          <a:noFill/>
        </p:spPr>
        <p:txBody>
          <a:bodyPr wrap="none" rtlCol="0">
            <a:spAutoFit/>
          </a:bodyPr>
          <a:lstStyle/>
          <a:p>
            <a:r>
              <a:rPr lang="en-US" i="1" dirty="0">
                <a:solidFill>
                  <a:srgbClr val="000000"/>
                </a:solidFill>
              </a:rPr>
              <a:t>Figure </a:t>
            </a:r>
            <a:r>
              <a:rPr lang="en-US" i="1" dirty="0">
                <a:solidFill>
                  <a:srgbClr val="000000"/>
                </a:solidFill>
              </a:rPr>
              <a:t>2: </a:t>
            </a:r>
            <a:r>
              <a:rPr lang="en-US" i="1" dirty="0">
                <a:solidFill>
                  <a:srgbClr val="000000"/>
                </a:solidFill>
              </a:rPr>
              <a:t>DataOps and DevOps users have different mindsets</a:t>
            </a:r>
            <a:endParaRPr lang="en-US" dirty="0">
              <a:solidFill>
                <a:srgbClr val="000000"/>
              </a:solidFill>
            </a:endParaRPr>
          </a:p>
        </p:txBody>
      </p:sp>
    </p:spTree>
    <p:extLst>
      <p:ext uri="{BB962C8B-B14F-4D97-AF65-F5344CB8AC3E}">
        <p14:creationId xmlns:p14="http://schemas.microsoft.com/office/powerpoint/2010/main" val="464525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DataOps lifecycle — the Value and Innovation Pipelines</a:t>
            </a:r>
            <a:endParaRPr lang="en-GB" dirty="0"/>
          </a:p>
        </p:txBody>
      </p:sp>
      <p:sp>
        <p:nvSpPr>
          <p:cNvPr id="5" name="Content Placeholder 4"/>
          <p:cNvSpPr>
            <a:spLocks noGrp="1"/>
          </p:cNvSpPr>
          <p:nvPr>
            <p:ph idx="1"/>
          </p:nvPr>
        </p:nvSpPr>
        <p:spPr/>
        <p:txBody>
          <a:bodyPr/>
          <a:lstStyle/>
          <a:p>
            <a:r>
              <a:rPr lang="en-US" dirty="0"/>
              <a:t>The data factory takes raw data sources as input and through a series of orchestrated steps produces analytic insights that create “value” for the organization. We call this the “Value Pipeline.” DataOps automates orchestration and, using SPC, monitors the quality of data flowing through the Value </a:t>
            </a:r>
            <a:r>
              <a:rPr lang="en-US" dirty="0" smtClean="0"/>
              <a:t>Pipeline.</a:t>
            </a:r>
          </a:p>
          <a:p>
            <a:pPr marL="0" indent="0">
              <a:buNone/>
            </a:pPr>
            <a:endParaRPr lang="en-US" dirty="0" smtClean="0"/>
          </a:p>
          <a:p>
            <a:r>
              <a:rPr lang="en-US" dirty="0"/>
              <a:t>The “Innovation Pipeline” is the process by which new analytic ideas are introduced into the Value Pipeline.</a:t>
            </a:r>
            <a:endParaRPr lang="en-GB" dirty="0"/>
          </a:p>
        </p:txBody>
      </p:sp>
    </p:spTree>
    <p:extLst>
      <p:ext uri="{BB962C8B-B14F-4D97-AF65-F5344CB8AC3E}">
        <p14:creationId xmlns:p14="http://schemas.microsoft.com/office/powerpoint/2010/main" val="1826692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43692" y="757918"/>
            <a:ext cx="9639300" cy="4591050"/>
          </a:xfrm>
          <a:prstGeom prst="rect">
            <a:avLst/>
          </a:prstGeom>
        </p:spPr>
      </p:pic>
      <p:sp>
        <p:nvSpPr>
          <p:cNvPr id="5" name="TextBox 4"/>
          <p:cNvSpPr txBox="1"/>
          <p:nvPr/>
        </p:nvSpPr>
        <p:spPr>
          <a:xfrm>
            <a:off x="2661558" y="5348968"/>
            <a:ext cx="6569106" cy="369332"/>
          </a:xfrm>
          <a:prstGeom prst="rect">
            <a:avLst/>
          </a:prstGeom>
          <a:noFill/>
        </p:spPr>
        <p:txBody>
          <a:bodyPr wrap="none" rtlCol="0">
            <a:spAutoFit/>
          </a:bodyPr>
          <a:lstStyle/>
          <a:p>
            <a:r>
              <a:rPr lang="en-US" dirty="0">
                <a:solidFill>
                  <a:srgbClr val="000000"/>
                </a:solidFill>
              </a:rPr>
              <a:t>Figure </a:t>
            </a:r>
            <a:r>
              <a:rPr lang="en-US" dirty="0">
                <a:solidFill>
                  <a:srgbClr val="000000"/>
                </a:solidFill>
              </a:rPr>
              <a:t>3: </a:t>
            </a:r>
            <a:r>
              <a:rPr lang="en-US" dirty="0">
                <a:solidFill>
                  <a:srgbClr val="000000"/>
                </a:solidFill>
              </a:rPr>
              <a:t>The DataOps lifecycle — the Value and Innovation Pipelines</a:t>
            </a:r>
          </a:p>
        </p:txBody>
      </p:sp>
    </p:spTree>
    <p:extLst>
      <p:ext uri="{BB962C8B-B14F-4D97-AF65-F5344CB8AC3E}">
        <p14:creationId xmlns:p14="http://schemas.microsoft.com/office/powerpoint/2010/main" val="4067938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the DataOps and DevOps processes</a:t>
            </a:r>
            <a:endParaRPr lang="en-GB" dirty="0"/>
          </a:p>
        </p:txBody>
      </p:sp>
      <p:sp>
        <p:nvSpPr>
          <p:cNvPr id="3" name="Content Placeholder 2"/>
          <p:cNvSpPr>
            <a:spLocks noGrp="1"/>
          </p:cNvSpPr>
          <p:nvPr>
            <p:ph idx="1"/>
          </p:nvPr>
        </p:nvSpPr>
        <p:spPr/>
        <p:txBody>
          <a:bodyPr/>
          <a:lstStyle/>
          <a:p>
            <a:r>
              <a:rPr lang="en-US" dirty="0"/>
              <a:t>DevOps is an approach to software development that accelerates the build lifecycle (formerly known as release engineering) using automation.</a:t>
            </a:r>
          </a:p>
          <a:p>
            <a:r>
              <a:rPr lang="en-US" dirty="0"/>
              <a:t>DevOps focuses on continuous integration and continuous delivery of software by leveraging on-demand IT resources (infrastructure as code) and by automating integration, test and deployment of code.</a:t>
            </a:r>
          </a:p>
          <a:p>
            <a:r>
              <a:rPr lang="en-US" dirty="0"/>
              <a:t>DataOps seeks to reduce the end-to-end cycle time of data analytics, from the origin of ideas to the literal creation of charts, graphs and models that create value. </a:t>
            </a:r>
          </a:p>
          <a:p>
            <a:r>
              <a:rPr lang="en-US" dirty="0"/>
              <a:t>The data lifecycle relies upon people in addition to tools. For DataOps to be effective, it must manage collaboration and innovation. </a:t>
            </a:r>
            <a:endParaRPr lang="en-GB" dirty="0"/>
          </a:p>
          <a:p>
            <a:endParaRPr lang="en-GB" dirty="0"/>
          </a:p>
        </p:txBody>
      </p:sp>
    </p:spTree>
    <p:extLst>
      <p:ext uri="{BB962C8B-B14F-4D97-AF65-F5344CB8AC3E}">
        <p14:creationId xmlns:p14="http://schemas.microsoft.com/office/powerpoint/2010/main" val="2493794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I3L">
  <a:themeElements>
    <a:clrScheme name="I3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I3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3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3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3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3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3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3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3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252</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Times New Roman</vt:lpstr>
      <vt:lpstr>Trebuchet MS</vt:lpstr>
      <vt:lpstr>Wingdings</vt:lpstr>
      <vt:lpstr>Office Theme</vt:lpstr>
      <vt:lpstr>1_I3L</vt:lpstr>
      <vt:lpstr>PowerPoint Presentation</vt:lpstr>
      <vt:lpstr>PowerPoint Presentation</vt:lpstr>
      <vt:lpstr>Session focuses on:</vt:lpstr>
      <vt:lpstr>PowerPoint Presentation</vt:lpstr>
      <vt:lpstr>PowerPoint Presentation</vt:lpstr>
      <vt:lpstr>PowerPoint Presentation</vt:lpstr>
      <vt:lpstr>The DataOps lifecycle — the Value and Innovation Pipelines</vt:lpstr>
      <vt:lpstr>PowerPoint Presentation</vt:lpstr>
      <vt:lpstr>Comparing the DataOps and DevOps processes</vt:lpstr>
      <vt:lpstr>PowerPoint Presentation</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GUMMADI, GOPI KRISHNA</dc:creator>
  <cp:lastModifiedBy>GUMMADI, GOPI KRISHNA</cp:lastModifiedBy>
  <cp:revision>1</cp:revision>
  <dcterms:created xsi:type="dcterms:W3CDTF">2018-12-03T17:23:21Z</dcterms:created>
  <dcterms:modified xsi:type="dcterms:W3CDTF">2018-12-03T17:23:47Z</dcterms:modified>
</cp:coreProperties>
</file>