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63" r:id="rId5"/>
    <p:sldId id="261" r:id="rId6"/>
    <p:sldId id="268"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85" d="100"/>
          <a:sy n="85"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LOJU TARUNKUMAR" userId="3b1d4a099081f8f1" providerId="LiveId" clId="{BF35D6D9-DBEB-48E0-96CD-00016B09D531}"/>
    <pc:docChg chg="custSel addSld delSld modSld">
      <pc:chgData name="TALLOJU TARUNKUMAR" userId="3b1d4a099081f8f1" providerId="LiveId" clId="{BF35D6D9-DBEB-48E0-96CD-00016B09D531}" dt="2023-04-13T06:28:16.432" v="352" actId="207"/>
      <pc:docMkLst>
        <pc:docMk/>
      </pc:docMkLst>
      <pc:sldChg chg="modSp mod">
        <pc:chgData name="TALLOJU TARUNKUMAR" userId="3b1d4a099081f8f1" providerId="LiveId" clId="{BF35D6D9-DBEB-48E0-96CD-00016B09D531}" dt="2023-04-13T06:05:58.617" v="330" actId="1076"/>
        <pc:sldMkLst>
          <pc:docMk/>
          <pc:sldMk cId="892763199" sldId="256"/>
        </pc:sldMkLst>
        <pc:spChg chg="mod">
          <ac:chgData name="TALLOJU TARUNKUMAR" userId="3b1d4a099081f8f1" providerId="LiveId" clId="{BF35D6D9-DBEB-48E0-96CD-00016B09D531}" dt="2023-04-13T06:03:13.560" v="109" actId="20577"/>
          <ac:spMkLst>
            <pc:docMk/>
            <pc:sldMk cId="892763199" sldId="256"/>
            <ac:spMk id="5" creationId="{7B32FED3-849B-7E70-36A8-D371D41591F2}"/>
          </ac:spMkLst>
        </pc:spChg>
        <pc:spChg chg="mod">
          <ac:chgData name="TALLOJU TARUNKUMAR" userId="3b1d4a099081f8f1" providerId="LiveId" clId="{BF35D6D9-DBEB-48E0-96CD-00016B09D531}" dt="2023-04-13T06:05:58.617" v="330" actId="1076"/>
          <ac:spMkLst>
            <pc:docMk/>
            <pc:sldMk cId="892763199" sldId="256"/>
            <ac:spMk id="9" creationId="{680C21D1-91D0-185D-BA39-D6D9B8795A7E}"/>
          </ac:spMkLst>
        </pc:spChg>
      </pc:sldChg>
      <pc:sldChg chg="delSp modSp mod">
        <pc:chgData name="TALLOJU TARUNKUMAR" userId="3b1d4a099081f8f1" providerId="LiveId" clId="{BF35D6D9-DBEB-48E0-96CD-00016B09D531}" dt="2023-04-13T06:28:16.432" v="352" actId="207"/>
        <pc:sldMkLst>
          <pc:docMk/>
          <pc:sldMk cId="1131642267" sldId="257"/>
        </pc:sldMkLst>
        <pc:spChg chg="mod">
          <ac:chgData name="TALLOJU TARUNKUMAR" userId="3b1d4a099081f8f1" providerId="LiveId" clId="{BF35D6D9-DBEB-48E0-96CD-00016B09D531}" dt="2023-04-13T06:28:16.432" v="352" actId="207"/>
          <ac:spMkLst>
            <pc:docMk/>
            <pc:sldMk cId="1131642267" sldId="257"/>
            <ac:spMk id="3" creationId="{C2527900-B9F4-235F-8CC5-B66833E81B17}"/>
          </ac:spMkLst>
        </pc:spChg>
        <pc:spChg chg="del">
          <ac:chgData name="TALLOJU TARUNKUMAR" userId="3b1d4a099081f8f1" providerId="LiveId" clId="{BF35D6D9-DBEB-48E0-96CD-00016B09D531}" dt="2023-04-13T06:27:18.814" v="341" actId="478"/>
          <ac:spMkLst>
            <pc:docMk/>
            <pc:sldMk cId="1131642267" sldId="257"/>
            <ac:spMk id="12" creationId="{D43C1444-99D2-2416-3F6F-6287A7942243}"/>
          </ac:spMkLst>
        </pc:spChg>
      </pc:sldChg>
      <pc:sldChg chg="modSp mod">
        <pc:chgData name="TALLOJU TARUNKUMAR" userId="3b1d4a099081f8f1" providerId="LiveId" clId="{BF35D6D9-DBEB-48E0-96CD-00016B09D531}" dt="2023-04-13T06:25:18.813" v="340" actId="2711"/>
        <pc:sldMkLst>
          <pc:docMk/>
          <pc:sldMk cId="2448205660" sldId="258"/>
        </pc:sldMkLst>
        <pc:spChg chg="mod">
          <ac:chgData name="TALLOJU TARUNKUMAR" userId="3b1d4a099081f8f1" providerId="LiveId" clId="{BF35D6D9-DBEB-48E0-96CD-00016B09D531}" dt="2023-04-13T06:25:18.813" v="340" actId="2711"/>
          <ac:spMkLst>
            <pc:docMk/>
            <pc:sldMk cId="2448205660" sldId="258"/>
            <ac:spMk id="3" creationId="{C2527900-B9F4-235F-8CC5-B66833E81B17}"/>
          </ac:spMkLst>
        </pc:spChg>
      </pc:sldChg>
      <pc:sldChg chg="delSp modSp del mod">
        <pc:chgData name="TALLOJU TARUNKUMAR" userId="3b1d4a099081f8f1" providerId="LiveId" clId="{BF35D6D9-DBEB-48E0-96CD-00016B09D531}" dt="2023-03-04T04:52:35.191" v="11" actId="2696"/>
        <pc:sldMkLst>
          <pc:docMk/>
          <pc:sldMk cId="254146369" sldId="271"/>
        </pc:sldMkLst>
        <pc:spChg chg="del">
          <ac:chgData name="TALLOJU TARUNKUMAR" userId="3b1d4a099081f8f1" providerId="LiveId" clId="{BF35D6D9-DBEB-48E0-96CD-00016B09D531}" dt="2023-03-04T04:51:56.512" v="7" actId="478"/>
          <ac:spMkLst>
            <pc:docMk/>
            <pc:sldMk cId="254146369" sldId="271"/>
            <ac:spMk id="2" creationId="{00000000-0000-0000-0000-000000000000}"/>
          </ac:spMkLst>
        </pc:spChg>
        <pc:spChg chg="mod">
          <ac:chgData name="TALLOJU TARUNKUMAR" userId="3b1d4a099081f8f1" providerId="LiveId" clId="{BF35D6D9-DBEB-48E0-96CD-00016B09D531}" dt="2023-03-04T04:52:25.243" v="10" actId="14100"/>
          <ac:spMkLst>
            <pc:docMk/>
            <pc:sldMk cId="254146369" sldId="271"/>
            <ac:spMk id="3" creationId="{00000000-0000-0000-0000-000000000000}"/>
          </ac:spMkLst>
        </pc:spChg>
      </pc:sldChg>
      <pc:sldChg chg="addSp modSp new mod">
        <pc:chgData name="TALLOJU TARUNKUMAR" userId="3b1d4a099081f8f1" providerId="LiveId" clId="{BF35D6D9-DBEB-48E0-96CD-00016B09D531}" dt="2023-03-04T09:12:30.080" v="52" actId="1076"/>
        <pc:sldMkLst>
          <pc:docMk/>
          <pc:sldMk cId="785506475" sldId="271"/>
        </pc:sldMkLst>
        <pc:spChg chg="mod">
          <ac:chgData name="TALLOJU TARUNKUMAR" userId="3b1d4a099081f8f1" providerId="LiveId" clId="{BF35D6D9-DBEB-48E0-96CD-00016B09D531}" dt="2023-03-04T07:23:56.669" v="51" actId="14100"/>
          <ac:spMkLst>
            <pc:docMk/>
            <pc:sldMk cId="785506475" sldId="271"/>
            <ac:spMk id="2" creationId="{786BA40A-7BEE-9EA7-17DC-1AA2941178C2}"/>
          </ac:spMkLst>
        </pc:spChg>
        <pc:picChg chg="add mod">
          <ac:chgData name="TALLOJU TARUNKUMAR" userId="3b1d4a099081f8f1" providerId="LiveId" clId="{BF35D6D9-DBEB-48E0-96CD-00016B09D531}" dt="2023-03-04T09:12:30.080" v="52" actId="1076"/>
          <ac:picMkLst>
            <pc:docMk/>
            <pc:sldMk cId="785506475" sldId="271"/>
            <ac:picMk id="1026" creationId="{D796D695-9A31-EA3E-0AC6-D0E5E475D51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310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40093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91482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5DD51C-7014-4F1A-9213-9278BFE0D149}"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83123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5DD51C-7014-4F1A-9213-9278BFE0D149}"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73363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45DD51C-7014-4F1A-9213-9278BFE0D149}"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73123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45DD51C-7014-4F1A-9213-9278BFE0D149}"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343355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45DD51C-7014-4F1A-9213-9278BFE0D149}"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195522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DD51C-7014-4F1A-9213-9278BFE0D149}"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5742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5DD51C-7014-4F1A-9213-9278BFE0D149}"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81645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5DD51C-7014-4F1A-9213-9278BFE0D149}"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459E7-72DB-4A12-8170-CCC1A7E99DCA}" type="slidenum">
              <a:rPr lang="en-IN" smtClean="0"/>
              <a:t>‹#›</a:t>
            </a:fld>
            <a:endParaRPr lang="en-IN"/>
          </a:p>
        </p:txBody>
      </p:sp>
    </p:spTree>
    <p:extLst>
      <p:ext uri="{BB962C8B-B14F-4D97-AF65-F5344CB8AC3E}">
        <p14:creationId xmlns:p14="http://schemas.microsoft.com/office/powerpoint/2010/main" val="267061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DD51C-7014-4F1A-9213-9278BFE0D149}" type="datetimeFigureOut">
              <a:rPr lang="en-IN" smtClean="0"/>
              <a:t>08-05-2023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459E7-72DB-4A12-8170-CCC1A7E99DCA}" type="slidenum">
              <a:rPr lang="en-IN" smtClean="0"/>
              <a:t>‹#›</a:t>
            </a:fld>
            <a:endParaRPr lang="en-IN"/>
          </a:p>
        </p:txBody>
      </p:sp>
    </p:spTree>
    <p:extLst>
      <p:ext uri="{BB962C8B-B14F-4D97-AF65-F5344CB8AC3E}">
        <p14:creationId xmlns:p14="http://schemas.microsoft.com/office/powerpoint/2010/main" val="350977638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A866BD-A914-8DD2-C323-19E7FF733D0E}"/>
              </a:ext>
            </a:extLst>
          </p:cNvPr>
          <p:cNvSpPr txBox="1"/>
          <p:nvPr/>
        </p:nvSpPr>
        <p:spPr>
          <a:xfrm>
            <a:off x="3827929" y="2587842"/>
            <a:ext cx="41058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SMART ENGINEERING PROJECT</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B32FED3-849B-7E70-36A8-D371D41591F2}"/>
              </a:ext>
            </a:extLst>
          </p:cNvPr>
          <p:cNvSpPr txBox="1"/>
          <p:nvPr/>
        </p:nvSpPr>
        <p:spPr>
          <a:xfrm>
            <a:off x="349624" y="2987952"/>
            <a:ext cx="10892117" cy="1323439"/>
          </a:xfrm>
          <a:prstGeom prst="rect">
            <a:avLst/>
          </a:prstGeom>
          <a:noFill/>
        </p:spPr>
        <p:txBody>
          <a:bodyPr wrap="square" rtlCol="0">
            <a:spAutoFit/>
          </a:bodyPr>
          <a:lstStyle/>
          <a:p>
            <a:pPr algn="ctr"/>
            <a:r>
              <a:rPr lang="en-US" sz="4000" dirty="0">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RESEARCH CENTER FOR DATA SCIENCE AND MACHINE LEARNING</a:t>
            </a:r>
            <a:endParaRPr lang="en-IN" sz="4000" dirty="0">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6C9F3D-1A29-1B63-5C5C-EB249425C47A}"/>
              </a:ext>
            </a:extLst>
          </p:cNvPr>
          <p:cNvSpPr txBox="1"/>
          <p:nvPr/>
        </p:nvSpPr>
        <p:spPr>
          <a:xfrm>
            <a:off x="1696570" y="239090"/>
            <a:ext cx="879885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CENTURION UNIVERSITY OF TECHNOLOGY AND MANAGEMENT</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E740D21-C443-1CF1-9468-A914A63A3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682" y="639200"/>
            <a:ext cx="1597750" cy="1948642"/>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680C21D1-91D0-185D-BA39-D6D9B8795A7E}"/>
              </a:ext>
            </a:extLst>
          </p:cNvPr>
          <p:cNvSpPr txBox="1"/>
          <p:nvPr/>
        </p:nvSpPr>
        <p:spPr>
          <a:xfrm>
            <a:off x="6759019" y="4501185"/>
            <a:ext cx="6317293"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SUBMITTED BY:</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N.VENKATA AKHIL		211801370119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R. SRI VENKAT SAI                   	211801370080</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K.V. KARTHIK		211801370094</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 SAI GOWTHAM            	211801370068</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S.V. KISHORE			211801370105</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G.T.S. </a:t>
            </a:r>
            <a:r>
              <a:rPr lang="en-US">
                <a:latin typeface="Times New Roman" panose="02020603050405020304" pitchFamily="18" charset="0"/>
                <a:cs typeface="Times New Roman" panose="02020603050405020304" pitchFamily="18" charset="0"/>
              </a:rPr>
              <a:t>MANIKANTA		211801370086 </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7A1A5ED-763E-EBFE-04AE-F88BBB08F0BC}"/>
              </a:ext>
            </a:extLst>
          </p:cNvPr>
          <p:cNvSpPr txBox="1"/>
          <p:nvPr/>
        </p:nvSpPr>
        <p:spPr>
          <a:xfrm>
            <a:off x="0" y="5195643"/>
            <a:ext cx="41243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SUBMITTED TO:</a:t>
            </a:r>
          </a:p>
          <a:p>
            <a:r>
              <a:rPr lang="en-US" dirty="0">
                <a:latin typeface="Times New Roman" panose="02020603050405020304" pitchFamily="18" charset="0"/>
                <a:cs typeface="Times New Roman" panose="02020603050405020304" pitchFamily="18" charset="0"/>
              </a:rPr>
              <a:t>Mrs. G. RAMADEVI M. Tech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Asst Professor</a:t>
            </a:r>
          </a:p>
        </p:txBody>
      </p:sp>
    </p:spTree>
    <p:extLst>
      <p:ext uri="{BB962C8B-B14F-4D97-AF65-F5344CB8AC3E}">
        <p14:creationId xmlns:p14="http://schemas.microsoft.com/office/powerpoint/2010/main" val="89276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27900-B9F4-235F-8CC5-B66833E81B17}"/>
              </a:ext>
            </a:extLst>
          </p:cNvPr>
          <p:cNvSpPr txBox="1"/>
          <p:nvPr/>
        </p:nvSpPr>
        <p:spPr>
          <a:xfrm>
            <a:off x="342899" y="1860959"/>
            <a:ext cx="11506201" cy="2951064"/>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Research Center for Data Science and Machine Learning is a pioneering institution dedicated to advancing the field of data science and machine learning through cutting-edge research and innovative applications. With the ever-increasing availability of data and the rapid growth of computational power, the center serves as a focal point for multidisciplinary collaborations, promoting groundbreaking discoveries and addressing complex challenges across various domains. This abstract presents an overview of the key objectives, research areas, and contributions of the Research Center for Data Science and Machine Learning. The center's primary objectives include pushing the boundaries of data science and machine learning research, fostering collaboration among researchers, and driving technological innovation.</a:t>
            </a:r>
          </a:p>
        </p:txBody>
      </p:sp>
      <p:sp>
        <p:nvSpPr>
          <p:cNvPr id="2" name="Title 1">
            <a:extLst>
              <a:ext uri="{FF2B5EF4-FFF2-40B4-BE49-F238E27FC236}">
                <a16:creationId xmlns:a16="http://schemas.microsoft.com/office/drawing/2014/main" id="{BF4AD41B-757C-AFE7-00D3-86C77B86DD85}"/>
              </a:ext>
            </a:extLst>
          </p:cNvPr>
          <p:cNvSpPr txBox="1">
            <a:spLocks/>
          </p:cNvSpPr>
          <p:nvPr/>
        </p:nvSpPr>
        <p:spPr>
          <a:xfrm>
            <a:off x="0" y="-98621"/>
            <a:ext cx="12192000" cy="17052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spc="300" dirty="0">
                <a:latin typeface="Times New Roman" panose="02020603050405020304" pitchFamily="18" charset="0"/>
                <a:cs typeface="Times New Roman" panose="02020603050405020304" pitchFamily="18" charset="0"/>
              </a:rPr>
              <a:t>ABSTRACT</a:t>
            </a:r>
            <a:endParaRPr lang="en-IN" sz="3000" b="1" spc="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20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27900-B9F4-235F-8CC5-B66833E81B17}"/>
              </a:ext>
            </a:extLst>
          </p:cNvPr>
          <p:cNvSpPr txBox="1"/>
          <p:nvPr/>
        </p:nvSpPr>
        <p:spPr>
          <a:xfrm>
            <a:off x="342899" y="998447"/>
            <a:ext cx="11506201" cy="5035353"/>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In the era of big data, data science and machine learning have emerged as crucial disciplines for extracting meaningful insights and making intelligent decisions. As the demand for data-driven solutions continues to grow across industries, research centers dedicated to advancing these fields have become pivotal in driving innovation and pushing the boundaries of knowledge.</a:t>
            </a:r>
          </a:p>
          <a:p>
            <a:pPr algn="just">
              <a:lnSpc>
                <a:spcPct val="150000"/>
              </a:lnSpc>
            </a:pPr>
            <a:r>
              <a:rPr lang="en-US" b="0" i="0" dirty="0">
                <a:effectLst/>
                <a:latin typeface="Times New Roman" panose="02020603050405020304" pitchFamily="18" charset="0"/>
                <a:cs typeface="Times New Roman" panose="02020603050405020304" pitchFamily="18" charset="0"/>
              </a:rPr>
              <a:t>The Research Center for Data Science and Machine Learning is a dynamic and forward-thinking institution committed to exploring the frontiers of data science and machine learning through rigorous research, interdisciplinary collaborations, and practical applications. By harnessing the power of data and developing sophisticated algorithms, the center aims to unlock the full potential of these disciplines and contribute to advancements in various domains.</a:t>
            </a:r>
          </a:p>
          <a:p>
            <a:pPr algn="just">
              <a:lnSpc>
                <a:spcPct val="150000"/>
              </a:lnSpc>
            </a:pPr>
            <a:r>
              <a:rPr lang="en-US" b="0" i="0" dirty="0">
                <a:effectLst/>
                <a:latin typeface="Times New Roman" panose="02020603050405020304" pitchFamily="18" charset="0"/>
                <a:cs typeface="Times New Roman" panose="02020603050405020304" pitchFamily="18" charset="0"/>
              </a:rPr>
              <a:t>The primary objective of the Research Center for Data Science and Machine Learning is to advance the theoretical foundations and practical applications of data science and machine learning. By fostering a vibrant research environment, the center brings together leading experts, academics, and industry professionals to tackle complex problems, explore novel methodologies, and develop cutting-edge techniques.</a:t>
            </a:r>
          </a:p>
        </p:txBody>
      </p:sp>
      <p:sp>
        <p:nvSpPr>
          <p:cNvPr id="2" name="Title 1">
            <a:extLst>
              <a:ext uri="{FF2B5EF4-FFF2-40B4-BE49-F238E27FC236}">
                <a16:creationId xmlns:a16="http://schemas.microsoft.com/office/drawing/2014/main" id="{FC3330E3-B68D-2488-E477-D3F6342AE877}"/>
              </a:ext>
            </a:extLst>
          </p:cNvPr>
          <p:cNvSpPr txBox="1">
            <a:spLocks/>
          </p:cNvSpPr>
          <p:nvPr/>
        </p:nvSpPr>
        <p:spPr>
          <a:xfrm>
            <a:off x="-1" y="-706784"/>
            <a:ext cx="12192000" cy="17052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spc="300" dirty="0">
                <a:latin typeface="Times New Roman" panose="02020603050405020304" pitchFamily="18" charset="0"/>
                <a:cs typeface="Times New Roman" panose="02020603050405020304" pitchFamily="18" charset="0"/>
              </a:rPr>
              <a:t>INTRODUCTION</a:t>
            </a:r>
            <a:endParaRPr lang="en-IN" sz="3000" b="1" spc="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64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D3D2EB2-45D4-33EB-C473-63645695BA46}"/>
              </a:ext>
            </a:extLst>
          </p:cNvPr>
          <p:cNvSpPr txBox="1"/>
          <p:nvPr/>
        </p:nvSpPr>
        <p:spPr>
          <a:xfrm>
            <a:off x="896470" y="1237278"/>
            <a:ext cx="39937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Software Components Requirements</a:t>
            </a:r>
            <a:endParaRPr lang="en-IN" b="1" dirty="0">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B9F78E28-66A4-0BDD-C281-A9545A7BF170}"/>
              </a:ext>
            </a:extLst>
          </p:cNvPr>
          <p:cNvSpPr>
            <a:spLocks noGrp="1"/>
          </p:cNvSpPr>
          <p:nvPr>
            <p:ph type="title"/>
          </p:nvPr>
        </p:nvSpPr>
        <p:spPr>
          <a:xfrm>
            <a:off x="0" y="-98621"/>
            <a:ext cx="12192000" cy="1705231"/>
          </a:xfrm>
        </p:spPr>
        <p:txBody>
          <a:bodyPr>
            <a:normAutofit/>
          </a:bodyPr>
          <a:lstStyle/>
          <a:p>
            <a:pPr algn="ctr"/>
            <a:r>
              <a:rPr lang="en-IN" sz="3000" b="1" dirty="0">
                <a:latin typeface="Times New Roman" panose="02020603050405020304" pitchFamily="18" charset="0"/>
                <a:cs typeface="Times New Roman" panose="02020603050405020304" pitchFamily="18" charset="0"/>
              </a:rPr>
              <a:t>REQUIREMENTS SPECIFICATIONS</a:t>
            </a:r>
          </a:p>
        </p:txBody>
      </p:sp>
      <p:pic>
        <p:nvPicPr>
          <p:cNvPr id="1026" name="Picture 2" descr="Windows 11 Logo - PNG and Vector - Logo Download">
            <a:extLst>
              <a:ext uri="{FF2B5EF4-FFF2-40B4-BE49-F238E27FC236}">
                <a16:creationId xmlns:a16="http://schemas.microsoft.com/office/drawing/2014/main" id="{3E4CF465-2D5F-8817-4C24-3B2BBF772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493" y="1160812"/>
            <a:ext cx="1967754" cy="19677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2BA518-FCB4-416B-0A10-270BE6ADE7C4}"/>
              </a:ext>
            </a:extLst>
          </p:cNvPr>
          <p:cNvSpPr txBox="1"/>
          <p:nvPr/>
        </p:nvSpPr>
        <p:spPr>
          <a:xfrm>
            <a:off x="896470" y="1968988"/>
            <a:ext cx="439204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Operating System			 :</a:t>
            </a:r>
          </a:p>
        </p:txBody>
      </p:sp>
      <p:sp>
        <p:nvSpPr>
          <p:cNvPr id="3" name="TextBox 2">
            <a:extLst>
              <a:ext uri="{FF2B5EF4-FFF2-40B4-BE49-F238E27FC236}">
                <a16:creationId xmlns:a16="http://schemas.microsoft.com/office/drawing/2014/main" id="{DDCF22B7-3DCA-50F4-F321-72A5D81E0B89}"/>
              </a:ext>
            </a:extLst>
          </p:cNvPr>
          <p:cNvSpPr txBox="1"/>
          <p:nvPr/>
        </p:nvSpPr>
        <p:spPr>
          <a:xfrm>
            <a:off x="6906640" y="1960023"/>
            <a:ext cx="231289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or equivalent</a:t>
            </a:r>
          </a:p>
        </p:txBody>
      </p:sp>
      <p:sp>
        <p:nvSpPr>
          <p:cNvPr id="5" name="TextBox 4">
            <a:extLst>
              <a:ext uri="{FF2B5EF4-FFF2-40B4-BE49-F238E27FC236}">
                <a16:creationId xmlns:a16="http://schemas.microsoft.com/office/drawing/2014/main" id="{B79F3E57-903A-5672-A602-EA2A8A229F69}"/>
              </a:ext>
            </a:extLst>
          </p:cNvPr>
          <p:cNvSpPr txBox="1"/>
          <p:nvPr/>
        </p:nvSpPr>
        <p:spPr>
          <a:xfrm>
            <a:off x="896471" y="2559968"/>
            <a:ext cx="4500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Integrated Development Environment	 :</a:t>
            </a:r>
          </a:p>
        </p:txBody>
      </p:sp>
      <p:pic>
        <p:nvPicPr>
          <p:cNvPr id="1028" name="Picture 4" descr="See the source image">
            <a:extLst>
              <a:ext uri="{FF2B5EF4-FFF2-40B4-BE49-F238E27FC236}">
                <a16:creationId xmlns:a16="http://schemas.microsoft.com/office/drawing/2014/main" id="{64A143D0-6363-4946-F62D-C07FD8392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997823" y="2526795"/>
            <a:ext cx="398930" cy="3989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84D734C-6CB9-682F-320D-BC204A220D0E}"/>
              </a:ext>
            </a:extLst>
          </p:cNvPr>
          <p:cNvSpPr txBox="1"/>
          <p:nvPr/>
        </p:nvSpPr>
        <p:spPr>
          <a:xfrm>
            <a:off x="5750193" y="2559968"/>
            <a:ext cx="346934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Visual Studio Code or equivalent</a:t>
            </a:r>
          </a:p>
        </p:txBody>
      </p:sp>
      <p:pic>
        <p:nvPicPr>
          <p:cNvPr id="1030" name="Picture 6" descr="600 million people have Microsoft Edge, according to job listing ...">
            <a:extLst>
              <a:ext uri="{FF2B5EF4-FFF2-40B4-BE49-F238E27FC236}">
                <a16:creationId xmlns:a16="http://schemas.microsoft.com/office/drawing/2014/main" id="{19FD5383-C135-7A3F-5BD3-844FF4CC14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823" y="3088935"/>
            <a:ext cx="404079" cy="40230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3E284C-2F70-B9BD-5344-95D7D8D0489E}"/>
              </a:ext>
            </a:extLst>
          </p:cNvPr>
          <p:cNvSpPr txBox="1"/>
          <p:nvPr/>
        </p:nvSpPr>
        <p:spPr>
          <a:xfrm>
            <a:off x="896470" y="3134821"/>
            <a:ext cx="439204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Browser Required			 :</a:t>
            </a:r>
          </a:p>
        </p:txBody>
      </p:sp>
      <p:sp>
        <p:nvSpPr>
          <p:cNvPr id="8" name="TextBox 7">
            <a:extLst>
              <a:ext uri="{FF2B5EF4-FFF2-40B4-BE49-F238E27FC236}">
                <a16:creationId xmlns:a16="http://schemas.microsoft.com/office/drawing/2014/main" id="{F080D4DC-912D-E77E-5AD2-3455B5611949}"/>
              </a:ext>
            </a:extLst>
          </p:cNvPr>
          <p:cNvSpPr txBox="1"/>
          <p:nvPr/>
        </p:nvSpPr>
        <p:spPr>
          <a:xfrm>
            <a:off x="5750193" y="3121909"/>
            <a:ext cx="346934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Microsoft Edge or equivalent</a:t>
            </a:r>
          </a:p>
        </p:txBody>
      </p:sp>
      <p:pic>
        <p:nvPicPr>
          <p:cNvPr id="1032" name="Picture 8" descr="XAMPP entorno de desarrollo web - Vozidea.com">
            <a:extLst>
              <a:ext uri="{FF2B5EF4-FFF2-40B4-BE49-F238E27FC236}">
                <a16:creationId xmlns:a16="http://schemas.microsoft.com/office/drawing/2014/main" id="{D34F71D7-136F-B347-B20D-82FA8D1DFF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823" y="3663225"/>
            <a:ext cx="487333" cy="487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92C33F4-735E-BAFC-A412-F8CEB0D617E1}"/>
              </a:ext>
            </a:extLst>
          </p:cNvPr>
          <p:cNvSpPr txBox="1"/>
          <p:nvPr/>
        </p:nvSpPr>
        <p:spPr>
          <a:xfrm>
            <a:off x="896470" y="3722226"/>
            <a:ext cx="439204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Database Manager Required		 :</a:t>
            </a:r>
          </a:p>
        </p:txBody>
      </p:sp>
      <p:sp>
        <p:nvSpPr>
          <p:cNvPr id="10" name="TextBox 9">
            <a:extLst>
              <a:ext uri="{FF2B5EF4-FFF2-40B4-BE49-F238E27FC236}">
                <a16:creationId xmlns:a16="http://schemas.microsoft.com/office/drawing/2014/main" id="{719B5919-8EA4-A3DB-98B2-ED94CBA6BA4C}"/>
              </a:ext>
            </a:extLst>
          </p:cNvPr>
          <p:cNvSpPr txBox="1"/>
          <p:nvPr/>
        </p:nvSpPr>
        <p:spPr>
          <a:xfrm>
            <a:off x="5811370" y="3722225"/>
            <a:ext cx="346934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XAMPP</a:t>
            </a:r>
          </a:p>
        </p:txBody>
      </p:sp>
      <p:sp>
        <p:nvSpPr>
          <p:cNvPr id="11" name="TextBox 10">
            <a:extLst>
              <a:ext uri="{FF2B5EF4-FFF2-40B4-BE49-F238E27FC236}">
                <a16:creationId xmlns:a16="http://schemas.microsoft.com/office/drawing/2014/main" id="{92A6D969-A107-1467-AED7-F644F9FF9E8E}"/>
              </a:ext>
            </a:extLst>
          </p:cNvPr>
          <p:cNvSpPr txBox="1"/>
          <p:nvPr/>
        </p:nvSpPr>
        <p:spPr>
          <a:xfrm>
            <a:off x="896470" y="4390623"/>
            <a:ext cx="39937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Components Requirements</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37C8203-5EF8-AC95-E5C2-2C9BF2DC6ACB}"/>
              </a:ext>
            </a:extLst>
          </p:cNvPr>
          <p:cNvSpPr txBox="1"/>
          <p:nvPr/>
        </p:nvSpPr>
        <p:spPr>
          <a:xfrm>
            <a:off x="896470" y="4884111"/>
            <a:ext cx="6104964"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Processor 	- Intel Core Duo 2 GHz</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RAM 		- 2 GB Minimum Ram Required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 Disk	- 10 GB Required DDR2</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		- Windows 7 or Later</a:t>
            </a:r>
          </a:p>
          <a:p>
            <a:endParaRPr lang="en-IN" dirty="0"/>
          </a:p>
        </p:txBody>
      </p:sp>
    </p:spTree>
    <p:extLst>
      <p:ext uri="{BB962C8B-B14F-4D97-AF65-F5344CB8AC3E}">
        <p14:creationId xmlns:p14="http://schemas.microsoft.com/office/powerpoint/2010/main" val="387518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814A137-D484-4076-1DF7-8CAB2D5C2822}"/>
              </a:ext>
            </a:extLst>
          </p:cNvPr>
          <p:cNvSpPr>
            <a:spLocks noGrp="1"/>
          </p:cNvSpPr>
          <p:nvPr>
            <p:ph type="title"/>
          </p:nvPr>
        </p:nvSpPr>
        <p:spPr>
          <a:xfrm>
            <a:off x="0" y="-224127"/>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EXISTING SYSTEM</a:t>
            </a:r>
            <a:endParaRPr lang="en-IN"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79D3C0-232D-AFAA-480B-96BE3756937A}"/>
              </a:ext>
            </a:extLst>
          </p:cNvPr>
          <p:cNvSpPr txBox="1"/>
          <p:nvPr/>
        </p:nvSpPr>
        <p:spPr>
          <a:xfrm>
            <a:off x="403412" y="880468"/>
            <a:ext cx="11232775"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Presenting the information in books or magazines , and publishes less places. The information which is having by the institute regarding the research center is not scattered everywhere and there is no known people about this research center exists. The main problem is No certain Knowledge for people about what’s inside the research center and what things are making by the developers.</a:t>
            </a:r>
          </a:p>
        </p:txBody>
      </p:sp>
      <p:sp>
        <p:nvSpPr>
          <p:cNvPr id="4" name="TextBox 3">
            <a:extLst>
              <a:ext uri="{FF2B5EF4-FFF2-40B4-BE49-F238E27FC236}">
                <a16:creationId xmlns:a16="http://schemas.microsoft.com/office/drawing/2014/main" id="{C353972F-BBBF-4713-ACF9-4690E116FB97}"/>
              </a:ext>
            </a:extLst>
          </p:cNvPr>
          <p:cNvSpPr txBox="1"/>
          <p:nvPr/>
        </p:nvSpPr>
        <p:spPr>
          <a:xfrm>
            <a:off x="403411" y="2719298"/>
            <a:ext cx="11349317" cy="3782061"/>
          </a:xfrm>
          <a:prstGeom prst="rect">
            <a:avLst/>
          </a:prstGeom>
          <a:noFill/>
        </p:spPr>
        <p:txBody>
          <a:bodyPr wrap="square">
            <a:spAutoFit/>
          </a:bodyPr>
          <a:lstStyle/>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Funding Constraints</a:t>
            </a:r>
            <a:r>
              <a:rPr lang="en-US" b="0" i="0" dirty="0">
                <a:effectLst/>
                <a:latin typeface="Times New Roman" panose="02020603050405020304" pitchFamily="18" charset="0"/>
                <a:cs typeface="Times New Roman" panose="02020603050405020304" pitchFamily="18" charset="0"/>
              </a:rPr>
              <a:t>: Research centers heavily rely on funding from various sources such as government grants, private organizations, or philanthropic entities. Securing consistent funding can be challenging, leading to resource constraints that may impede the center's ability to conduct large-scale research projects or attract top talent.</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Administrative Overhead</a:t>
            </a:r>
            <a:r>
              <a:rPr lang="en-US" b="0" i="0" dirty="0">
                <a:effectLst/>
                <a:latin typeface="Times New Roman" panose="02020603050405020304" pitchFamily="18" charset="0"/>
                <a:cs typeface="Times New Roman" panose="02020603050405020304" pitchFamily="18" charset="0"/>
              </a:rPr>
              <a:t>: Research centers often require substantial administrative support to manage operations, finances, compliance, and coordination among researchers. The bureaucratic processes and administrative overhead can divert resources and time away from core research activities, potentially slowing down the pace of scientific progress.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Research Silos</a:t>
            </a:r>
            <a:r>
              <a:rPr lang="en-US" b="0" i="0" dirty="0">
                <a:effectLst/>
                <a:latin typeface="Times New Roman" panose="02020603050405020304" pitchFamily="18" charset="0"/>
                <a:cs typeface="Times New Roman" panose="02020603050405020304" pitchFamily="18" charset="0"/>
              </a:rPr>
              <a:t>: Research centers may inadvertently develop isolated research silos, where researchers within the center become narrowly focused on their specific areas of expertise. This siloed approach can hinder interdisciplinary collaboration and limit the exploration of innovative ideas that require cross-disciplinary insights.</a:t>
            </a:r>
          </a:p>
        </p:txBody>
      </p:sp>
    </p:spTree>
    <p:extLst>
      <p:ext uri="{BB962C8B-B14F-4D97-AF65-F5344CB8AC3E}">
        <p14:creationId xmlns:p14="http://schemas.microsoft.com/office/powerpoint/2010/main" val="58738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656"/>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PROPOSAL SYSTEM</a:t>
            </a:r>
            <a:endParaRPr lang="en-IN" sz="3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C5636A-7972-F14D-0011-72EFB1D3D152}"/>
              </a:ext>
            </a:extLst>
          </p:cNvPr>
          <p:cNvSpPr txBox="1"/>
          <p:nvPr/>
        </p:nvSpPr>
        <p:spPr>
          <a:xfrm>
            <a:off x="461681" y="987301"/>
            <a:ext cx="11268635" cy="1294393"/>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Research centers offer several advantages that contribute to their significance and impact in advancing knowledge and driving innovation. We can Know the full information about the research center when we have published it in a website</a:t>
            </a:r>
            <a:r>
              <a:rPr lang="en-US" dirty="0">
                <a:latin typeface="Times New Roman" panose="02020603050405020304" pitchFamily="18" charset="0"/>
                <a:cs typeface="Times New Roman" panose="02020603050405020304" pitchFamily="18" charset="0"/>
              </a:rPr>
              <a:t>s as it can reach world wide easily. </a:t>
            </a:r>
            <a:r>
              <a:rPr lang="en-US" b="0" i="0" dirty="0">
                <a:effectLst/>
                <a:latin typeface="Times New Roman" panose="02020603050405020304" pitchFamily="18" charset="0"/>
                <a:cs typeface="Times New Roman" panose="02020603050405020304" pitchFamily="18" charset="0"/>
              </a:rPr>
              <a:t>Some key advantages of research centers include:</a:t>
            </a:r>
          </a:p>
        </p:txBody>
      </p:sp>
      <p:sp>
        <p:nvSpPr>
          <p:cNvPr id="6" name="TextBox 5">
            <a:extLst>
              <a:ext uri="{FF2B5EF4-FFF2-40B4-BE49-F238E27FC236}">
                <a16:creationId xmlns:a16="http://schemas.microsoft.com/office/drawing/2014/main" id="{B4925A43-C0EF-2767-03B3-75AFAF7E579F}"/>
              </a:ext>
            </a:extLst>
          </p:cNvPr>
          <p:cNvSpPr txBox="1"/>
          <p:nvPr/>
        </p:nvSpPr>
        <p:spPr>
          <a:xfrm>
            <a:off x="461681" y="2323200"/>
            <a:ext cx="1833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Advantages :</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D4FF4D3-2D2A-E58C-3194-C2124AAA98E1}"/>
              </a:ext>
            </a:extLst>
          </p:cNvPr>
          <p:cNvSpPr txBox="1"/>
          <p:nvPr/>
        </p:nvSpPr>
        <p:spPr>
          <a:xfrm>
            <a:off x="461680" y="2660441"/>
            <a:ext cx="11268635" cy="4197559"/>
          </a:xfrm>
          <a:prstGeom prst="rect">
            <a:avLst/>
          </a:prstGeom>
          <a:noFill/>
        </p:spPr>
        <p:txBody>
          <a:bodyPr wrap="square" rtlCol="0">
            <a:spAutoFit/>
          </a:bodyPr>
          <a:lstStyle/>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Focused Expertise</a:t>
            </a:r>
            <a:r>
              <a:rPr lang="en-US" b="0" i="0" dirty="0">
                <a:effectLst/>
                <a:latin typeface="Times New Roman" panose="02020603050405020304" pitchFamily="18" charset="0"/>
                <a:cs typeface="Times New Roman" panose="02020603050405020304" pitchFamily="18" charset="0"/>
              </a:rPr>
              <a:t>: Research centers bring together a diverse group of experts, including scientists, researchers, and scholars, who possess specialized knowledge and skills in specific areas of study interdisciplinary. </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Collaboration</a:t>
            </a:r>
            <a:r>
              <a:rPr lang="en-US" b="0" i="0" dirty="0">
                <a:effectLst/>
                <a:latin typeface="Times New Roman" panose="02020603050405020304" pitchFamily="18" charset="0"/>
                <a:cs typeface="Times New Roman" panose="02020603050405020304" pitchFamily="18" charset="0"/>
              </a:rPr>
              <a:t>: Research centers often facilitate collaboration and interdisciplinary interactions among researchers from different fields. </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Access to Resources</a:t>
            </a:r>
            <a:r>
              <a:rPr lang="en-US" b="0" i="0" dirty="0">
                <a:effectLst/>
                <a:latin typeface="Times New Roman" panose="02020603050405020304" pitchFamily="18" charset="0"/>
                <a:cs typeface="Times New Roman" panose="02020603050405020304" pitchFamily="18" charset="0"/>
              </a:rPr>
              <a:t>: Research centers often have access to a wide range of resources, including state-of-the-art laboratories, advanced equipment</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Collaborative Networks</a:t>
            </a:r>
            <a:r>
              <a:rPr lang="en-US" b="0" i="0" dirty="0">
                <a:effectLst/>
                <a:latin typeface="Times New Roman" panose="02020603050405020304" pitchFamily="18" charset="0"/>
                <a:cs typeface="Times New Roman" panose="02020603050405020304" pitchFamily="18" charset="0"/>
              </a:rPr>
              <a:t>: Research centers serve as hubs for networking and collaboration, fostering connections among researchers, industry partners, government agencies, and other stakeholders. </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Dissemination of Knowledge</a:t>
            </a:r>
            <a:r>
              <a:rPr lang="en-US" b="0" i="0" dirty="0">
                <a:effectLst/>
                <a:latin typeface="Times New Roman" panose="02020603050405020304" pitchFamily="18" charset="0"/>
                <a:cs typeface="Times New Roman" panose="02020603050405020304" pitchFamily="18" charset="0"/>
              </a:rPr>
              <a:t>: Research centers actively contribute to the dissemination of research findings through publications in academic journals, conferences, and public engagement activities. </a:t>
            </a:r>
          </a:p>
        </p:txBody>
      </p:sp>
    </p:spTree>
    <p:extLst>
      <p:ext uri="{BB962C8B-B14F-4D97-AF65-F5344CB8AC3E}">
        <p14:creationId xmlns:p14="http://schemas.microsoft.com/office/powerpoint/2010/main" val="403474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4713CA-B110-77AC-5357-6013534095D2}"/>
              </a:ext>
            </a:extLst>
          </p:cNvPr>
          <p:cNvSpPr txBox="1"/>
          <p:nvPr/>
        </p:nvSpPr>
        <p:spPr>
          <a:xfrm>
            <a:off x="398929" y="1285317"/>
            <a:ext cx="11394141" cy="5028556"/>
          </a:xfrm>
          <a:prstGeom prst="rect">
            <a:avLst/>
          </a:prstGeom>
          <a:noFill/>
        </p:spPr>
        <p:txBody>
          <a:bodyPr wrap="square">
            <a:spAutoFit/>
          </a:bodyPr>
          <a:lstStyle/>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Scientific Research and Discovery</a:t>
            </a:r>
            <a:r>
              <a:rPr lang="en-US" b="0" i="0" dirty="0">
                <a:effectLst/>
                <a:latin typeface="Times New Roman" panose="02020603050405020304" pitchFamily="18" charset="0"/>
                <a:cs typeface="Times New Roman" panose="02020603050405020304" pitchFamily="18" charset="0"/>
              </a:rPr>
              <a:t>: Research centers play a crucial role in advancing scientific knowledge and driving discoveries in fields such as physics, chemistry, biology, medicine, engineering, and social sciences. They conduct fundamental and applied research to explore new phenomena, develop theories, and uncover insights that contribute to our understanding of the world.</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Technological Innovation</a:t>
            </a:r>
            <a:r>
              <a:rPr lang="en-US" b="0" i="0" dirty="0">
                <a:effectLst/>
                <a:latin typeface="Times New Roman" panose="02020603050405020304" pitchFamily="18" charset="0"/>
                <a:cs typeface="Times New Roman" panose="02020603050405020304" pitchFamily="18" charset="0"/>
              </a:rPr>
              <a:t>: Research centers often serve as hotspots for technological innovation, particularly in areas such as information technology, robotics, artificial intelligence, renewable energy, biotechnology, and materials science. By pushing the boundaries of knowledge and conducting research and development activities, they contribute to the creation of new technologies, inventions, and breakthroughs that can drive economic growth and societal progress.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Policy Development and Analysis</a:t>
            </a:r>
            <a:r>
              <a:rPr lang="en-US" b="0" i="0" dirty="0">
                <a:effectLst/>
                <a:latin typeface="Times New Roman" panose="02020603050405020304" pitchFamily="18" charset="0"/>
                <a:cs typeface="Times New Roman" panose="02020603050405020304" pitchFamily="18" charset="0"/>
              </a:rPr>
              <a:t>: Research centers provide evidence-based research and analysis to inform policy decisions at various levels, including government agencies, non-profit organizations, and international bodies. They conduct research on social, economic, and environmental issues, assess policy options, and offer recommendations to address societal challenges and shape public policies.</a:t>
            </a:r>
          </a:p>
        </p:txBody>
      </p:sp>
      <p:sp>
        <p:nvSpPr>
          <p:cNvPr id="11" name="Title 1">
            <a:extLst>
              <a:ext uri="{FF2B5EF4-FFF2-40B4-BE49-F238E27FC236}">
                <a16:creationId xmlns:a16="http://schemas.microsoft.com/office/drawing/2014/main" id="{0A5A71EA-2D1F-09FF-B99E-1FDAF9FB3D76}"/>
              </a:ext>
            </a:extLst>
          </p:cNvPr>
          <p:cNvSpPr>
            <a:spLocks noGrp="1"/>
          </p:cNvSpPr>
          <p:nvPr>
            <p:ph type="title"/>
          </p:nvPr>
        </p:nvSpPr>
        <p:spPr>
          <a:xfrm>
            <a:off x="0" y="-80691"/>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APPLICATIONS</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1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69E958-05D6-EB01-13EA-001A9D884F8D}"/>
              </a:ext>
            </a:extLst>
          </p:cNvPr>
          <p:cNvSpPr txBox="1"/>
          <p:nvPr/>
        </p:nvSpPr>
        <p:spPr>
          <a:xfrm>
            <a:off x="421341" y="1457287"/>
            <a:ext cx="11349318" cy="3787383"/>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In conclusion, the research center website serves as a powerful platform to showcase the accomplishments, research activities, and contributions of the research center. It provides an opportunity to engage with a wide range of stakeholders, including researchers, industry partners, policymakers, students, and the general public. Through an informative and user-friendly website, the research center can effectively communicate its mission, objectives, and ongoing research projects. It can also highlight the expertise and achievements of its researchers, attract potential collaborators, and disseminate research findings to the broader scientific community. Additionally, the website can serve as a hub for accessing resources, publications, events, and educational opportunities offered by the research center. Overall, a well-designed and comprehensive research center website can enhance visibility, foster collaboration, and contribute to the center's impact in advancing knowledge, innovation, and societal progress.</a:t>
            </a:r>
          </a:p>
        </p:txBody>
      </p:sp>
      <p:sp>
        <p:nvSpPr>
          <p:cNvPr id="9" name="Title 1">
            <a:extLst>
              <a:ext uri="{FF2B5EF4-FFF2-40B4-BE49-F238E27FC236}">
                <a16:creationId xmlns:a16="http://schemas.microsoft.com/office/drawing/2014/main" id="{9DE7DF26-ACB0-CAE8-A630-1D804295F6AC}"/>
              </a:ext>
            </a:extLst>
          </p:cNvPr>
          <p:cNvSpPr>
            <a:spLocks noGrp="1"/>
          </p:cNvSpPr>
          <p:nvPr>
            <p:ph type="title"/>
          </p:nvPr>
        </p:nvSpPr>
        <p:spPr>
          <a:xfrm>
            <a:off x="0" y="188250"/>
            <a:ext cx="12192000" cy="1705231"/>
          </a:xfrm>
        </p:spPr>
        <p:txBody>
          <a:bodyPr>
            <a:normAutofit/>
          </a:bodyPr>
          <a:lstStyle/>
          <a:p>
            <a:pPr algn="ctr"/>
            <a:r>
              <a:rPr lang="en-US" sz="3000" b="1" dirty="0">
                <a:latin typeface="Times New Roman" panose="02020603050405020304" pitchFamily="18" charset="0"/>
                <a:cs typeface="Times New Roman" panose="02020603050405020304" pitchFamily="18" charset="0"/>
              </a:rPr>
              <a:t>CONCLUSION</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578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TotalTime>
  <Words>1220</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REQUIREMENTS SPECIFICATIONS</vt:lpstr>
      <vt:lpstr>EXISTING SYSTEM</vt:lpstr>
      <vt:lpstr>PROPOSAL SYSTEM</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Nishtala</dc:creator>
  <cp:lastModifiedBy>Akhil Nishtala</cp:lastModifiedBy>
  <cp:revision>41</cp:revision>
  <dcterms:created xsi:type="dcterms:W3CDTF">2023-02-10T03:55:06Z</dcterms:created>
  <dcterms:modified xsi:type="dcterms:W3CDTF">2023-05-08T04:52:40Z</dcterms:modified>
</cp:coreProperties>
</file>