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notesMasterIdLst>
    <p:notesMasterId r:id="rId11"/>
  </p:notesMasterIdLst>
  <p:sldIdLst>
    <p:sldId id="256" r:id="rId5"/>
    <p:sldId id="257" r:id="rId6"/>
    <p:sldId id="260" r:id="rId7"/>
    <p:sldId id="261" r:id="rId8"/>
    <p:sldId id="258"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1AEB1-3283-465F-9B1C-D0290659DF8B}"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846A0-70AC-4E4B-BC82-CAFC9F9C6C51}" type="slidenum">
              <a:rPr lang="en-IN" smtClean="0"/>
              <a:t>‹#›</a:t>
            </a:fld>
            <a:endParaRPr lang="en-IN"/>
          </a:p>
        </p:txBody>
      </p:sp>
    </p:spTree>
    <p:extLst>
      <p:ext uri="{BB962C8B-B14F-4D97-AF65-F5344CB8AC3E}">
        <p14:creationId xmlns:p14="http://schemas.microsoft.com/office/powerpoint/2010/main" val="3676485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7846A0-70AC-4E4B-BC82-CAFC9F9C6C51}" type="slidenum">
              <a:rPr lang="en-IN" smtClean="0"/>
              <a:t>5</a:t>
            </a:fld>
            <a:endParaRPr lang="en-IN"/>
          </a:p>
        </p:txBody>
      </p:sp>
    </p:spTree>
    <p:extLst>
      <p:ext uri="{BB962C8B-B14F-4D97-AF65-F5344CB8AC3E}">
        <p14:creationId xmlns:p14="http://schemas.microsoft.com/office/powerpoint/2010/main" val="388596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148027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429056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0177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68701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4680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131746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3543759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28217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246374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6A418-1EFC-43E8-B4B3-514ABE79282B}"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52101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06A418-1EFC-43E8-B4B3-514ABE79282B}"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215334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06A418-1EFC-43E8-B4B3-514ABE79282B}"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120927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06A418-1EFC-43E8-B4B3-514ABE79282B}"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98936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6A418-1EFC-43E8-B4B3-514ABE79282B}"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250643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06A418-1EFC-43E8-B4B3-514ABE79282B}"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40D420-0815-4765-AEAF-96235E04F84A}" type="slidenum">
              <a:rPr lang="en-IN" smtClean="0"/>
              <a:t>‹#›</a:t>
            </a:fld>
            <a:endParaRPr lang="en-IN"/>
          </a:p>
        </p:txBody>
      </p:sp>
    </p:spTree>
    <p:extLst>
      <p:ext uri="{BB962C8B-B14F-4D97-AF65-F5344CB8AC3E}">
        <p14:creationId xmlns:p14="http://schemas.microsoft.com/office/powerpoint/2010/main" val="188550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40D420-0815-4765-AEAF-96235E04F84A}" type="slidenum">
              <a:rPr lang="en-IN" smtClean="0"/>
              <a:t>‹#›</a:t>
            </a:fld>
            <a:endParaRPr lang="en-IN"/>
          </a:p>
        </p:txBody>
      </p:sp>
      <p:sp>
        <p:nvSpPr>
          <p:cNvPr id="5" name="Date Placeholder 4"/>
          <p:cNvSpPr>
            <a:spLocks noGrp="1"/>
          </p:cNvSpPr>
          <p:nvPr>
            <p:ph type="dt" sz="half" idx="10"/>
          </p:nvPr>
        </p:nvSpPr>
        <p:spPr/>
        <p:txBody>
          <a:bodyPr/>
          <a:lstStyle/>
          <a:p>
            <a:fld id="{1606A418-1EFC-43E8-B4B3-514ABE79282B}" type="datetimeFigureOut">
              <a:rPr lang="en-IN" smtClean="0"/>
              <a:t>19-08-2024</a:t>
            </a:fld>
            <a:endParaRPr lang="en-IN"/>
          </a:p>
        </p:txBody>
      </p:sp>
    </p:spTree>
    <p:extLst>
      <p:ext uri="{BB962C8B-B14F-4D97-AF65-F5344CB8AC3E}">
        <p14:creationId xmlns:p14="http://schemas.microsoft.com/office/powerpoint/2010/main" val="159164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06A418-1EFC-43E8-B4B3-514ABE79282B}" type="datetimeFigureOut">
              <a:rPr lang="en-IN" smtClean="0"/>
              <a:t>19-08-2024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40D420-0815-4765-AEAF-96235E04F84A}" type="slidenum">
              <a:rPr lang="en-IN" smtClean="0"/>
              <a:t>‹#›</a:t>
            </a:fld>
            <a:endParaRPr lang="en-IN"/>
          </a:p>
        </p:txBody>
      </p:sp>
    </p:spTree>
    <p:extLst>
      <p:ext uri="{BB962C8B-B14F-4D97-AF65-F5344CB8AC3E}">
        <p14:creationId xmlns:p14="http://schemas.microsoft.com/office/powerpoint/2010/main" val="19290659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DF37C-00E3-8926-FAE8-E27505347977}"/>
              </a:ext>
            </a:extLst>
          </p:cNvPr>
          <p:cNvSpPr txBox="1"/>
          <p:nvPr/>
        </p:nvSpPr>
        <p:spPr>
          <a:xfrm>
            <a:off x="1445342" y="1303252"/>
            <a:ext cx="8337755" cy="461665"/>
          </a:xfrm>
          <a:prstGeom prst="rect">
            <a:avLst/>
          </a:prstGeom>
          <a:noFill/>
        </p:spPr>
        <p:txBody>
          <a:bodyPr wrap="square" rtlCol="0">
            <a:spAutoFit/>
          </a:bodyPr>
          <a:lstStyle/>
          <a:p>
            <a:r>
              <a:rPr lang="en-US" sz="2400" b="0" i="0" u="none" strike="noStrike" dirty="0">
                <a:solidFill>
                  <a:schemeClr val="accent1">
                    <a:lumMod val="75000"/>
                  </a:schemeClr>
                </a:solidFill>
                <a:effectLst/>
                <a:latin typeface="Times New Roman" panose="02020603050405020304" pitchFamily="18" charset="0"/>
                <a:cs typeface="Times New Roman" panose="02020603050405020304" pitchFamily="18" charset="0"/>
              </a:rPr>
              <a:t>Machine Learning Models for Predicting Drug-Target Interactions</a:t>
            </a:r>
            <a:r>
              <a:rPr lang="en-US" sz="2400" dirty="0">
                <a:solidFill>
                  <a:schemeClr val="accent1">
                    <a:lumMod val="75000"/>
                  </a:schemeClr>
                </a:solidFill>
                <a:latin typeface="Times New Roman" panose="02020603050405020304" pitchFamily="18" charset="0"/>
                <a:cs typeface="Times New Roman" panose="02020603050405020304" pitchFamily="18" charset="0"/>
              </a:rPr>
              <a:t> </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EBFE6F3-881D-5A06-9B09-42A47EEE21E2}"/>
              </a:ext>
            </a:extLst>
          </p:cNvPr>
          <p:cNvSpPr txBox="1"/>
          <p:nvPr/>
        </p:nvSpPr>
        <p:spPr>
          <a:xfrm>
            <a:off x="3335208" y="4466551"/>
            <a:ext cx="5201264"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Teja deep               (CB.SC.U4AIE23328)</a:t>
            </a:r>
          </a:p>
          <a:p>
            <a:r>
              <a:rPr lang="en-IN" dirty="0">
                <a:latin typeface="Times New Roman" panose="02020603050405020304" pitchFamily="18" charset="0"/>
                <a:cs typeface="Times New Roman" panose="02020603050405020304" pitchFamily="18" charset="0"/>
              </a:rPr>
              <a:t>Kalyan                   (CB.SC.U4AIE23318)</a:t>
            </a:r>
          </a:p>
          <a:p>
            <a:r>
              <a:rPr lang="en-IN" dirty="0">
                <a:latin typeface="Times New Roman" panose="02020603050405020304" pitchFamily="18" charset="0"/>
                <a:cs typeface="Times New Roman" panose="02020603050405020304" pitchFamily="18" charset="0"/>
              </a:rPr>
              <a:t>Devi Aakash          (CB.SC.U4AIE23311)</a:t>
            </a:r>
          </a:p>
          <a:p>
            <a:r>
              <a:rPr lang="en-IN" dirty="0">
                <a:latin typeface="Times New Roman" panose="02020603050405020304" pitchFamily="18" charset="0"/>
                <a:cs typeface="Times New Roman" panose="02020603050405020304" pitchFamily="18" charset="0"/>
              </a:rPr>
              <a:t>Sikar                      (CB.SC.U4AIE23355)</a:t>
            </a:r>
          </a:p>
          <a:p>
            <a:endParaRPr lang="en-IN" dirty="0"/>
          </a:p>
          <a:p>
            <a:endParaRPr lang="en-IN" dirty="0"/>
          </a:p>
        </p:txBody>
      </p:sp>
      <p:sp>
        <p:nvSpPr>
          <p:cNvPr id="8" name="TextBox 7">
            <a:extLst>
              <a:ext uri="{FF2B5EF4-FFF2-40B4-BE49-F238E27FC236}">
                <a16:creationId xmlns:a16="http://schemas.microsoft.com/office/drawing/2014/main" id="{3B3B8293-A662-EE21-8545-7F9771F3B2B2}"/>
              </a:ext>
            </a:extLst>
          </p:cNvPr>
          <p:cNvSpPr txBox="1"/>
          <p:nvPr/>
        </p:nvSpPr>
        <p:spPr>
          <a:xfrm>
            <a:off x="5697107" y="4037940"/>
            <a:ext cx="1484670" cy="369332"/>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BY-D09</a:t>
            </a:r>
          </a:p>
        </p:txBody>
      </p:sp>
      <p:sp>
        <p:nvSpPr>
          <p:cNvPr id="9" name="TextBox 8">
            <a:extLst>
              <a:ext uri="{FF2B5EF4-FFF2-40B4-BE49-F238E27FC236}">
                <a16:creationId xmlns:a16="http://schemas.microsoft.com/office/drawing/2014/main" id="{DEFEEF8C-05C9-DF2C-91DB-002C457D7CE0}"/>
              </a:ext>
            </a:extLst>
          </p:cNvPr>
          <p:cNvSpPr txBox="1"/>
          <p:nvPr/>
        </p:nvSpPr>
        <p:spPr>
          <a:xfrm>
            <a:off x="3677265" y="564662"/>
            <a:ext cx="7167716" cy="523220"/>
          </a:xfrm>
          <a:prstGeom prst="rect">
            <a:avLst/>
          </a:prstGeom>
          <a:noFill/>
        </p:spPr>
        <p:txBody>
          <a:bodyPr wrap="square" rtlCol="0">
            <a:spAutoFit/>
          </a:bodyPr>
          <a:lstStyle/>
          <a:p>
            <a:r>
              <a:rPr lang="en-IN" sz="2800" b="1" u="sng" dirty="0">
                <a:solidFill>
                  <a:schemeClr val="accent1">
                    <a:lumMod val="75000"/>
                  </a:schemeClr>
                </a:solidFill>
                <a:latin typeface="Times New Roman" panose="02020603050405020304" pitchFamily="18" charset="0"/>
                <a:cs typeface="Times New Roman" panose="02020603050405020304" pitchFamily="18" charset="0"/>
              </a:rPr>
              <a:t>BIOINFORMATICS</a:t>
            </a:r>
          </a:p>
        </p:txBody>
      </p:sp>
      <p:pic>
        <p:nvPicPr>
          <p:cNvPr id="11" name="Picture 10">
            <a:extLst>
              <a:ext uri="{FF2B5EF4-FFF2-40B4-BE49-F238E27FC236}">
                <a16:creationId xmlns:a16="http://schemas.microsoft.com/office/drawing/2014/main" id="{F99342A4-399A-5D31-62A9-E50B969BD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7365" y="-100696"/>
            <a:ext cx="2143125" cy="2143125"/>
          </a:xfrm>
          <a:prstGeom prst="rect">
            <a:avLst/>
          </a:prstGeom>
          <a:ln>
            <a:noFill/>
          </a:ln>
          <a:effectLst>
            <a:softEdge rad="112500"/>
          </a:effectLst>
        </p:spPr>
      </p:pic>
      <p:sp>
        <p:nvSpPr>
          <p:cNvPr id="12" name="TextBox 11">
            <a:extLst>
              <a:ext uri="{FF2B5EF4-FFF2-40B4-BE49-F238E27FC236}">
                <a16:creationId xmlns:a16="http://schemas.microsoft.com/office/drawing/2014/main" id="{36FD9845-2206-7A33-982C-9D7B39F6098D}"/>
              </a:ext>
            </a:extLst>
          </p:cNvPr>
          <p:cNvSpPr txBox="1"/>
          <p:nvPr/>
        </p:nvSpPr>
        <p:spPr>
          <a:xfrm>
            <a:off x="4267201" y="4048905"/>
            <a:ext cx="5653548" cy="369332"/>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PRESENTED</a:t>
            </a:r>
            <a:r>
              <a:rPr lang="en-IN" dirty="0"/>
              <a:t> </a:t>
            </a:r>
          </a:p>
        </p:txBody>
      </p:sp>
      <p:pic>
        <p:nvPicPr>
          <p:cNvPr id="1026" name="Picture 2" descr="Drugs-Target Interaction Prediction - GeeksforGeeks">
            <a:extLst>
              <a:ext uri="{FF2B5EF4-FFF2-40B4-BE49-F238E27FC236}">
                <a16:creationId xmlns:a16="http://schemas.microsoft.com/office/drawing/2014/main" id="{202D0C17-E713-B480-DB28-3C91E3AE9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921" y="1980287"/>
            <a:ext cx="4508859" cy="1853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96F534DE-4870-C3B0-67A2-8D755560CCE2}"/>
              </a:ext>
            </a:extLst>
          </p:cNvPr>
          <p:cNvSpPr txBox="1"/>
          <p:nvPr/>
        </p:nvSpPr>
        <p:spPr>
          <a:xfrm>
            <a:off x="1741008" y="5774616"/>
            <a:ext cx="6596745"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School of Artificial Intelligence</a:t>
            </a:r>
          </a:p>
          <a:p>
            <a:pPr algn="ctr"/>
            <a:r>
              <a:rPr lang="en-IN" b="1" dirty="0">
                <a:latin typeface="Times New Roman" panose="02020603050405020304" pitchFamily="18" charset="0"/>
                <a:cs typeface="Times New Roman" panose="02020603050405020304" pitchFamily="18" charset="0"/>
              </a:rPr>
              <a:t>                  Amrita Vishwa Vidyapeetham Coimbatore - 641112</a:t>
            </a:r>
          </a:p>
        </p:txBody>
      </p:sp>
    </p:spTree>
    <p:extLst>
      <p:ext uri="{BB962C8B-B14F-4D97-AF65-F5344CB8AC3E}">
        <p14:creationId xmlns:p14="http://schemas.microsoft.com/office/powerpoint/2010/main" val="325493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DF1059-E961-F12F-738E-F72992842309}"/>
              </a:ext>
            </a:extLst>
          </p:cNvPr>
          <p:cNvSpPr txBox="1"/>
          <p:nvPr/>
        </p:nvSpPr>
        <p:spPr>
          <a:xfrm>
            <a:off x="732502" y="422788"/>
            <a:ext cx="8249265"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8" name="TextBox 7">
            <a:extLst>
              <a:ext uri="{FF2B5EF4-FFF2-40B4-BE49-F238E27FC236}">
                <a16:creationId xmlns:a16="http://schemas.microsoft.com/office/drawing/2014/main" id="{0AAC32B9-5425-D3D4-12A6-9A8039837BC3}"/>
              </a:ext>
            </a:extLst>
          </p:cNvPr>
          <p:cNvSpPr txBox="1"/>
          <p:nvPr/>
        </p:nvSpPr>
        <p:spPr>
          <a:xfrm>
            <a:off x="816077" y="1140542"/>
            <a:ext cx="8445910" cy="2951064"/>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goal of this project is to develop a predictive model using Random Forest to identify potential interactions between drug molecules and target proteins. Accurately predicting drug-target interactions (DTI) is critical in drug discovery, as it helps in identifying candidate compounds that may have therapeutic effects, thereby accelerating the drug development process. The model will be trained on a dataset of known drug-target interactions and tested for its ability to predict interactions for novel compounds or targets.</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E142330-0926-510D-2649-5AD3CB7EF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6630" y="-120361"/>
            <a:ext cx="1582687" cy="1582687"/>
          </a:xfrm>
          <a:prstGeom prst="rect">
            <a:avLst/>
          </a:prstGeom>
          <a:ln>
            <a:noFill/>
          </a:ln>
          <a:effectLst>
            <a:softEdge rad="112500"/>
          </a:effectLst>
        </p:spPr>
      </p:pic>
    </p:spTree>
    <p:extLst>
      <p:ext uri="{BB962C8B-B14F-4D97-AF65-F5344CB8AC3E}">
        <p14:creationId xmlns:p14="http://schemas.microsoft.com/office/powerpoint/2010/main" val="244716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BC243-EC39-1E38-EB14-B69BCD525370}"/>
              </a:ext>
            </a:extLst>
          </p:cNvPr>
          <p:cNvSpPr txBox="1"/>
          <p:nvPr/>
        </p:nvSpPr>
        <p:spPr>
          <a:xfrm>
            <a:off x="865239" y="501444"/>
            <a:ext cx="8613058" cy="461665"/>
          </a:xfrm>
          <a:prstGeom prst="rect">
            <a:avLst/>
          </a:prstGeom>
          <a:noFill/>
        </p:spPr>
        <p:txBody>
          <a:bodyPr wrap="square" rtlCol="0">
            <a:spAutoFit/>
          </a:bodyPr>
          <a:lstStyle/>
          <a:p>
            <a:r>
              <a:rPr lang="en-IN" sz="2400" b="1" dirty="0">
                <a:solidFill>
                  <a:schemeClr val="accent1">
                    <a:lumMod val="75000"/>
                  </a:schemeClr>
                </a:solidFill>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45F3F356-5764-5A52-5A4B-285BBC23CD9D}"/>
              </a:ext>
            </a:extLst>
          </p:cNvPr>
          <p:cNvSpPr txBox="1"/>
          <p:nvPr/>
        </p:nvSpPr>
        <p:spPr>
          <a:xfrm>
            <a:off x="865239" y="1229483"/>
            <a:ext cx="8731045" cy="2951064"/>
          </a:xfrm>
          <a:prstGeom prst="rect">
            <a:avLst/>
          </a:prstGeom>
          <a:noFill/>
        </p:spPr>
        <p:txBody>
          <a:bodyPr wrap="square" rtlCol="0">
            <a:spAutoFit/>
          </a:bodyPr>
          <a:lstStyle/>
          <a:p>
            <a:pPr>
              <a:lnSpc>
                <a:spcPct val="150000"/>
              </a:lnSpc>
            </a:pPr>
            <a:r>
              <a:rPr lang="en-US" u="sng" dirty="0">
                <a:solidFill>
                  <a:schemeClr val="accent1">
                    <a:lumMod val="75000"/>
                  </a:schemeClr>
                </a:solidFill>
                <a:latin typeface="Times New Roman" panose="02020603050405020304" pitchFamily="18" charset="0"/>
                <a:cs typeface="Times New Roman" panose="02020603050405020304" pitchFamily="18" charset="0"/>
              </a:rPr>
              <a:t>Objective</a:t>
            </a:r>
          </a:p>
          <a:p>
            <a:pPr>
              <a:lnSpc>
                <a:spcPct val="150000"/>
              </a:lnSpc>
              <a:buFont typeface="Arial" panose="020B0604020202020204" pitchFamily="34" charset="0"/>
              <a:buChar char="•"/>
            </a:pPr>
            <a:r>
              <a:rPr lang="en-US" dirty="0">
                <a:solidFill>
                  <a:schemeClr val="accent1">
                    <a:lumMod val="75000"/>
                  </a:schemeClr>
                </a:solidFill>
                <a:latin typeface="Times New Roman" panose="02020603050405020304" pitchFamily="18" charset="0"/>
                <a:cs typeface="Times New Roman" panose="02020603050405020304" pitchFamily="18" charset="0"/>
              </a:rPr>
              <a:t>Goal</a:t>
            </a:r>
            <a:r>
              <a:rPr lang="en-US" dirty="0">
                <a:latin typeface="Times New Roman" panose="02020603050405020304" pitchFamily="18" charset="0"/>
                <a:cs typeface="Times New Roman" panose="02020603050405020304" pitchFamily="18" charset="0"/>
              </a:rPr>
              <a:t>: Predict interactions between drugs and biological targets (e.g., proteins) using a machine learning approach. This can help in drug discovery and repurposing by identifying potential new uses for existing drugs or discovering new drug candidates.</a:t>
            </a:r>
          </a:p>
          <a:p>
            <a:pPr>
              <a:lnSpc>
                <a:spcPct val="150000"/>
              </a:lnSpc>
              <a:buFont typeface="Arial" panose="020B0604020202020204" pitchFamily="34" charset="0"/>
              <a:buChar char="•"/>
            </a:pPr>
            <a:r>
              <a:rPr lang="en-US" dirty="0">
                <a:solidFill>
                  <a:schemeClr val="accent1">
                    <a:lumMod val="75000"/>
                  </a:schemeClr>
                </a:solidFill>
                <a:latin typeface="Times New Roman" panose="02020603050405020304" pitchFamily="18" charset="0"/>
                <a:cs typeface="Times New Roman" panose="02020603050405020304" pitchFamily="18" charset="0"/>
              </a:rPr>
              <a:t> Aim: </a:t>
            </a:r>
            <a:r>
              <a:rPr lang="en-US" dirty="0">
                <a:latin typeface="Times New Roman" panose="02020603050405020304" pitchFamily="18" charset="0"/>
                <a:cs typeface="Times New Roman" panose="02020603050405020304" pitchFamily="18" charset="0"/>
              </a:rPr>
              <a:t>Develop a random forest-based model to classify whether a given drug will interact with a specific target based on various features.</a:t>
            </a:r>
          </a:p>
          <a:p>
            <a:pPr>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EADAB1-BF7A-0A3C-EE5F-FFF1EEB33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2632" y="-81032"/>
            <a:ext cx="1288026" cy="1310515"/>
          </a:xfrm>
          <a:prstGeom prst="rect">
            <a:avLst/>
          </a:prstGeom>
          <a:ln>
            <a:noFill/>
          </a:ln>
          <a:effectLst>
            <a:softEdge rad="112500"/>
          </a:effectLst>
        </p:spPr>
      </p:pic>
    </p:spTree>
    <p:extLst>
      <p:ext uri="{BB962C8B-B14F-4D97-AF65-F5344CB8AC3E}">
        <p14:creationId xmlns:p14="http://schemas.microsoft.com/office/powerpoint/2010/main" val="110982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543B98-D2DC-9F7B-46F1-48C605B991B4}"/>
              </a:ext>
            </a:extLst>
          </p:cNvPr>
          <p:cNvSpPr txBox="1"/>
          <p:nvPr/>
        </p:nvSpPr>
        <p:spPr>
          <a:xfrm>
            <a:off x="865238" y="410732"/>
            <a:ext cx="8042788" cy="6275051"/>
          </a:xfrm>
          <a:prstGeom prst="rect">
            <a:avLst/>
          </a:prstGeom>
          <a:noFill/>
        </p:spPr>
        <p:txBody>
          <a:bodyPr wrap="square" rtlCol="0">
            <a:spAutoFit/>
          </a:bodyPr>
          <a:lstStyle/>
          <a:p>
            <a:pPr>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Background</a:t>
            </a:r>
          </a:p>
          <a:p>
            <a:pPr>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Drug-Target Interactions</a:t>
            </a:r>
            <a:r>
              <a:rPr lang="en-US" dirty="0">
                <a:solidFill>
                  <a:schemeClr val="accent1">
                    <a:lumMod val="75000"/>
                  </a:schemeClr>
                </a:solidFill>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     Drug target interactions  are the connections between drugs and the parts of the body they act on, like proteins. Understanding these interactions helps us figure out how a drug works and how to design new medicines.</a:t>
            </a:r>
          </a:p>
          <a:p>
            <a:pPr>
              <a:lnSpc>
                <a:spcPct val="150000"/>
              </a:lnSpc>
            </a:pPr>
            <a:r>
              <a:rPr lang="en-US" dirty="0">
                <a:solidFill>
                  <a:schemeClr val="accent1">
                    <a:lumMod val="75000"/>
                  </a:schemeClr>
                </a:solidFill>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Figuring out these interactions traditionally takes a lot of time and money because it involves lots of experiments and tests.</a:t>
            </a:r>
          </a:p>
          <a:p>
            <a:pPr>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Machine Learning in DTI</a:t>
            </a:r>
            <a:r>
              <a:rPr lang="en-US" dirty="0">
                <a:solidFill>
                  <a:schemeClr val="accent1">
                    <a:lumMod val="75000"/>
                  </a:schemeClr>
                </a:solidFill>
                <a:latin typeface="Times New Roman" panose="02020603050405020304" pitchFamily="18" charset="0"/>
                <a:cs typeface="Times New Roman" panose="02020603050405020304" pitchFamily="18" charset="0"/>
              </a:rPr>
              <a:t>:</a:t>
            </a:r>
          </a:p>
          <a:p>
            <a:pPr>
              <a:lnSpc>
                <a:spcPct val="150000"/>
              </a:lnSpc>
            </a:pP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Machine learning is a way of teaching computers to recognize patterns and make predictions based on data.</a:t>
            </a:r>
          </a:p>
          <a:p>
            <a:pPr>
              <a:lnSpc>
                <a:spcPct val="150000"/>
              </a:lnSpc>
            </a:pPr>
            <a:r>
              <a:rPr lang="en-US" dirty="0">
                <a:solidFill>
                  <a:schemeClr val="accent1">
                    <a:lumMod val="75000"/>
                  </a:schemeClr>
                </a:solidFill>
                <a:latin typeface="Times New Roman" panose="02020603050405020304" pitchFamily="18" charset="0"/>
                <a:cs typeface="Times New Roman" panose="02020603050405020304" pitchFamily="18" charset="0"/>
              </a:rPr>
              <a:t>How It Helps</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    Instead of doing all the experiments manually, machine learning can quickly analyze data to predict which drugs might work on which targets. This speeds up the process and can uncover useful information that might be missed using traditional methods</a:t>
            </a:r>
          </a:p>
        </p:txBody>
      </p:sp>
      <p:pic>
        <p:nvPicPr>
          <p:cNvPr id="7" name="Picture 6">
            <a:extLst>
              <a:ext uri="{FF2B5EF4-FFF2-40B4-BE49-F238E27FC236}">
                <a16:creationId xmlns:a16="http://schemas.microsoft.com/office/drawing/2014/main" id="{3C91D24A-8B43-372E-69C8-7CA316BA3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6630" y="-120361"/>
            <a:ext cx="1582687" cy="1582687"/>
          </a:xfrm>
          <a:prstGeom prst="rect">
            <a:avLst/>
          </a:prstGeom>
          <a:ln>
            <a:noFill/>
          </a:ln>
          <a:effectLst>
            <a:softEdge rad="112500"/>
          </a:effectLst>
        </p:spPr>
      </p:pic>
    </p:spTree>
    <p:extLst>
      <p:ext uri="{BB962C8B-B14F-4D97-AF65-F5344CB8AC3E}">
        <p14:creationId xmlns:p14="http://schemas.microsoft.com/office/powerpoint/2010/main" val="26325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5F8328-01CC-0F6C-23C6-63A480B3B8B9}"/>
              </a:ext>
            </a:extLst>
          </p:cNvPr>
          <p:cNvGraphicFramePr>
            <a:graphicFrameLocks noGrp="1"/>
          </p:cNvGraphicFramePr>
          <p:nvPr>
            <p:extLst>
              <p:ext uri="{D42A27DB-BD31-4B8C-83A1-F6EECF244321}">
                <p14:modId xmlns:p14="http://schemas.microsoft.com/office/powerpoint/2010/main" val="3244730502"/>
              </p:ext>
            </p:extLst>
          </p:nvPr>
        </p:nvGraphicFramePr>
        <p:xfrm>
          <a:off x="1" y="590557"/>
          <a:ext cx="12192000" cy="6510236"/>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808805">
                  <a:extLst>
                    <a:ext uri="{9D8B030D-6E8A-4147-A177-3AD203B41FA5}">
                      <a16:colId xmlns:a16="http://schemas.microsoft.com/office/drawing/2014/main" val="1465796048"/>
                    </a:ext>
                  </a:extLst>
                </a:gridCol>
                <a:gridCol w="2329523">
                  <a:extLst>
                    <a:ext uri="{9D8B030D-6E8A-4147-A177-3AD203B41FA5}">
                      <a16:colId xmlns:a16="http://schemas.microsoft.com/office/drawing/2014/main" val="2565875628"/>
                    </a:ext>
                  </a:extLst>
                </a:gridCol>
                <a:gridCol w="3062688">
                  <a:extLst>
                    <a:ext uri="{9D8B030D-6E8A-4147-A177-3AD203B41FA5}">
                      <a16:colId xmlns:a16="http://schemas.microsoft.com/office/drawing/2014/main" val="2602827899"/>
                    </a:ext>
                  </a:extLst>
                </a:gridCol>
                <a:gridCol w="5990984">
                  <a:extLst>
                    <a:ext uri="{9D8B030D-6E8A-4147-A177-3AD203B41FA5}">
                      <a16:colId xmlns:a16="http://schemas.microsoft.com/office/drawing/2014/main" val="1407265930"/>
                    </a:ext>
                  </a:extLst>
                </a:gridCol>
              </a:tblGrid>
              <a:tr h="475196">
                <a:tc>
                  <a:txBody>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Times New Roman" panose="02020603050405020304" pitchFamily="18" charset="0"/>
                          <a:cs typeface="Times New Roman" panose="02020603050405020304" pitchFamily="18" charset="0"/>
                        </a:rPr>
                        <a:t>   Authors and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Times New Roman" panose="02020603050405020304" pitchFamily="18" charset="0"/>
                          <a:cs typeface="Times New Roman" panose="02020603050405020304" pitchFamily="18" charset="0"/>
                        </a:rPr>
                        <a:t>         Title of the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Times New Roman" panose="02020603050405020304" pitchFamily="18" charset="0"/>
                          <a:cs typeface="Times New Roman" panose="02020603050405020304" pitchFamily="18" charset="0"/>
                        </a:rPr>
                        <a:t>                                  observation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0794554"/>
                  </a:ext>
                </a:extLst>
              </a:tr>
              <a:tr h="914400">
                <a:tc>
                  <a:txBody>
                    <a:bodyPr/>
                    <a:lstStyle/>
                    <a:p>
                      <a:r>
                        <a:rPr lang="en-IN"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Times New Roman" panose="02020603050405020304" pitchFamily="18" charset="0"/>
                          <a:cs typeface="Times New Roman" panose="02020603050405020304" pitchFamily="18" charset="0"/>
                        </a:rPr>
                        <a:t>   Zeng et al.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Network-based prediction of drug-target interactions using random forest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Applied Random Forests to predict DTIs by leveraging network-based features, demonstrating the effectiveness of ensemble methods in DTI prediction.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3542667"/>
                  </a:ext>
                </a:extLst>
              </a:tr>
              <a:tr h="914400">
                <a:tc>
                  <a:txBody>
                    <a:bodyPr/>
                    <a:lstStyle/>
                    <a:p>
                      <a:r>
                        <a:rPr lang="en-IN"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Times New Roman" panose="02020603050405020304" pitchFamily="18" charset="0"/>
                          <a:cs typeface="Times New Roman" panose="02020603050405020304" pitchFamily="18" charset="0"/>
                        </a:rPr>
                        <a:t>Wen et al. (2017)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Times New Roman" panose="02020603050405020304" pitchFamily="18" charset="0"/>
                          <a:cs typeface="Times New Roman" panose="02020603050405020304" pitchFamily="18" charset="0"/>
                        </a:rPr>
                        <a:t>Deep-learning-based drug-target interaction 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Applied deep learning techniques to DTI prediction, achieving better performance compared to traditional methods. Highlighted deep learning’s potential</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3135475"/>
                  </a:ext>
                </a:extLst>
              </a:tr>
              <a:tr h="1188720">
                <a:tc>
                  <a:txBody>
                    <a:bodyPr/>
                    <a:lstStyle/>
                    <a:p>
                      <a:r>
                        <a:rPr lang="en-IN"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rPr>
                        <a:t>Mei et al. (2013)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Drug-target interaction prediction by learning from local information and neighbors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Focused on local information and neighbor-based learning for predicting DTIs, showing the importance of local structure in DTI networks.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206551"/>
                  </a:ext>
                </a:extLst>
              </a:tr>
              <a:tr h="1188720">
                <a:tc>
                  <a:txBody>
                    <a:bodyPr/>
                    <a:lstStyle/>
                    <a:p>
                      <a:r>
                        <a:rPr lang="en-IN" dirty="0">
                          <a:latin typeface="Times New Roman" panose="02020603050405020304" pitchFamily="18" charset="0"/>
                          <a:cs typeface="Times New Roman" panose="02020603050405020304" pitchFamily="18" charset="0"/>
                        </a:rPr>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Times New Roman" panose="02020603050405020304" pitchFamily="18" charset="0"/>
                          <a:cs typeface="Times New Roman" panose="02020603050405020304" pitchFamily="18" charset="0"/>
                        </a:rPr>
                        <a:t>Rifat et al.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Prediction of drug-target interactions using machine learning methods and ensemble learning</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Compared multiple machine learning models, including Random Forest, showing that ensemble learning approaches generally perform better for DTI prediction.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625021"/>
                  </a:ext>
                </a:extLst>
              </a:tr>
              <a:tr h="914400">
                <a:tc>
                  <a:txBody>
                    <a:bodyPr/>
                    <a:lstStyle/>
                    <a:p>
                      <a:r>
                        <a:rPr lang="en-IN" dirty="0">
                          <a:latin typeface="Times New Roman" panose="02020603050405020304" pitchFamily="18"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Times New Roman" panose="02020603050405020304" pitchFamily="18" charset="0"/>
                          <a:cs typeface="Times New Roman" panose="02020603050405020304" pitchFamily="18" charset="0"/>
                        </a:rPr>
                        <a:t>Chen et al. (2016)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WNN-DTI: Weighted Nearest Neighbor Profiles for Drug-Target Interaction Prediction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Developed WNN-DTI, a weighted nearest neighbor method, which outperformed several traditional machine learning models in predicting DTIs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7136806"/>
                  </a:ext>
                </a:extLst>
              </a:tr>
              <a:tr h="914400">
                <a:tc>
                  <a:txBody>
                    <a:bodyPr/>
                    <a:lstStyle/>
                    <a:p>
                      <a:r>
                        <a:rPr lang="en-IN" dirty="0">
                          <a:latin typeface="Times New Roman" panose="02020603050405020304" pitchFamily="18" charset="0"/>
                          <a:cs typeface="Times New Roman" panose="02020603050405020304" pitchFamily="18" charset="0"/>
                        </a:rPr>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a:latin typeface="Times New Roman" panose="02020603050405020304" pitchFamily="18" charset="0"/>
                          <a:cs typeface="Times New Roman" panose="02020603050405020304" pitchFamily="18" charset="0"/>
                        </a:rPr>
                        <a:t>Öztürk</a:t>
                      </a:r>
                      <a:r>
                        <a:rPr lang="en-IN" dirty="0">
                          <a:latin typeface="Times New Roman" panose="02020603050405020304" pitchFamily="18" charset="0"/>
                          <a:cs typeface="Times New Roman" panose="02020603050405020304" pitchFamily="18" charset="0"/>
                        </a:rPr>
                        <a:t> et al.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DeepDTA</a:t>
                      </a:r>
                      <a:r>
                        <a:rPr lang="en-US" dirty="0">
                          <a:latin typeface="Times New Roman" panose="02020603050405020304" pitchFamily="18" charset="0"/>
                          <a:cs typeface="Times New Roman" panose="02020603050405020304" pitchFamily="18" charset="0"/>
                        </a:rPr>
                        <a:t>: deep drug-target binding affinity prediction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Focused on predicting binding affinity, introducing a novel approach for continuous DTI prediction rather than binary classification</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7757690"/>
                  </a:ext>
                </a:extLst>
              </a:tr>
            </a:tbl>
          </a:graphicData>
        </a:graphic>
      </p:graphicFrame>
      <p:sp>
        <p:nvSpPr>
          <p:cNvPr id="5" name="TextBox 4">
            <a:extLst>
              <a:ext uri="{FF2B5EF4-FFF2-40B4-BE49-F238E27FC236}">
                <a16:creationId xmlns:a16="http://schemas.microsoft.com/office/drawing/2014/main" id="{5A395D4F-C647-DD79-CB97-F1B883C38602}"/>
              </a:ext>
            </a:extLst>
          </p:cNvPr>
          <p:cNvSpPr txBox="1"/>
          <p:nvPr/>
        </p:nvSpPr>
        <p:spPr>
          <a:xfrm>
            <a:off x="3623187" y="221225"/>
            <a:ext cx="3731342" cy="369332"/>
          </a:xfrm>
          <a:prstGeom prst="rect">
            <a:avLst/>
          </a:prstGeom>
          <a:noFill/>
        </p:spPr>
        <p:txBody>
          <a:bodyPr wrap="square" rtlCol="0">
            <a:spAutoFit/>
          </a:bodyPr>
          <a:lstStyle/>
          <a:p>
            <a:pPr algn="ctr"/>
            <a:r>
              <a:rPr lang="en-IN"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pic>
        <p:nvPicPr>
          <p:cNvPr id="6" name="Picture 5">
            <a:extLst>
              <a:ext uri="{FF2B5EF4-FFF2-40B4-BE49-F238E27FC236}">
                <a16:creationId xmlns:a16="http://schemas.microsoft.com/office/drawing/2014/main" id="{6D2C4E9C-2AA1-AE71-111D-9F049E041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6760" y="-80652"/>
            <a:ext cx="943898" cy="973086"/>
          </a:xfrm>
          <a:prstGeom prst="rect">
            <a:avLst/>
          </a:prstGeom>
          <a:ln>
            <a:noFill/>
          </a:ln>
          <a:effectLst>
            <a:softEdge rad="112500"/>
          </a:effectLst>
        </p:spPr>
      </p:pic>
    </p:spTree>
    <p:extLst>
      <p:ext uri="{BB962C8B-B14F-4D97-AF65-F5344CB8AC3E}">
        <p14:creationId xmlns:p14="http://schemas.microsoft.com/office/powerpoint/2010/main" val="346490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36DF9B-6AB5-B100-07E0-4749BCEA85FC}"/>
              </a:ext>
            </a:extLst>
          </p:cNvPr>
          <p:cNvSpPr txBox="1"/>
          <p:nvPr/>
        </p:nvSpPr>
        <p:spPr>
          <a:xfrm>
            <a:off x="1327355" y="729735"/>
            <a:ext cx="7993626" cy="369332"/>
          </a:xfrm>
          <a:prstGeom prst="rect">
            <a:avLst/>
          </a:prstGeom>
          <a:noFill/>
        </p:spPr>
        <p:txBody>
          <a:bodyPr wrap="square" rtlCol="0">
            <a:sp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FE08CFB6-6148-0873-8ACA-7F939C960049}"/>
              </a:ext>
            </a:extLst>
          </p:cNvPr>
          <p:cNvSpPr txBox="1"/>
          <p:nvPr/>
        </p:nvSpPr>
        <p:spPr>
          <a:xfrm>
            <a:off x="1179871" y="1209368"/>
            <a:ext cx="8141110" cy="2118978"/>
          </a:xfrm>
          <a:prstGeom prst="rect">
            <a:avLst/>
          </a:prstGeom>
          <a:noFill/>
        </p:spPr>
        <p:txBody>
          <a:bodyPr wrap="square" rtlCol="0">
            <a:spAutoFit/>
          </a:bodyPr>
          <a:lstStyle/>
          <a:p>
            <a:pPr>
              <a:lnSpc>
                <a:spcPct val="150000"/>
              </a:lnSpc>
            </a:pPr>
            <a:r>
              <a:rPr lang="en-US" dirty="0"/>
              <a:t>Our machine learning  model effectively predicted drug-target interactions using a small synthetic dataset. The model identified key features influencing interactions and demonstrated potential for accelerating drug discovery. For better results, expanding the dataset and exploring advanced methods are recommended</a:t>
            </a:r>
            <a:endParaRPr lang="en-IN" dirty="0"/>
          </a:p>
        </p:txBody>
      </p:sp>
      <p:pic>
        <p:nvPicPr>
          <p:cNvPr id="6" name="Picture 5">
            <a:extLst>
              <a:ext uri="{FF2B5EF4-FFF2-40B4-BE49-F238E27FC236}">
                <a16:creationId xmlns:a16="http://schemas.microsoft.com/office/drawing/2014/main" id="{35B1071A-A5F0-FCDA-A481-83DB8DDB0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72" y="-10060"/>
            <a:ext cx="1219428" cy="1219428"/>
          </a:xfrm>
          <a:prstGeom prst="rect">
            <a:avLst/>
          </a:prstGeom>
          <a:ln>
            <a:noFill/>
          </a:ln>
          <a:effectLst>
            <a:softEdge rad="112500"/>
          </a:effectLst>
        </p:spPr>
      </p:pic>
    </p:spTree>
    <p:extLst>
      <p:ext uri="{BB962C8B-B14F-4D97-AF65-F5344CB8AC3E}">
        <p14:creationId xmlns:p14="http://schemas.microsoft.com/office/powerpoint/2010/main" val="41414589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E53E6EEA5B4546A8CC8BC534EFB692" ma:contentTypeVersion="5" ma:contentTypeDescription="Create a new document." ma:contentTypeScope="" ma:versionID="3d40b5757003d1040efefe439011892a">
  <xsd:schema xmlns:xsd="http://www.w3.org/2001/XMLSchema" xmlns:xs="http://www.w3.org/2001/XMLSchema" xmlns:p="http://schemas.microsoft.com/office/2006/metadata/properties" xmlns:ns3="33376fa5-4a30-4501-8feb-46da47a51c83" targetNamespace="http://schemas.microsoft.com/office/2006/metadata/properties" ma:root="true" ma:fieldsID="a0a6939316f4013113941e386229606e" ns3:_="">
    <xsd:import namespace="33376fa5-4a30-4501-8feb-46da47a51c8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376fa5-4a30-4501-8feb-46da47a51c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3376fa5-4a30-4501-8feb-46da47a51c83" xsi:nil="true"/>
  </documentManagement>
</p:properties>
</file>

<file path=customXml/itemProps1.xml><?xml version="1.0" encoding="utf-8"?>
<ds:datastoreItem xmlns:ds="http://schemas.openxmlformats.org/officeDocument/2006/customXml" ds:itemID="{D58D4D70-2058-4C3F-804A-4BB4D3546C5E}">
  <ds:schemaRefs>
    <ds:schemaRef ds:uri="http://schemas.microsoft.com/sharepoint/v3/contenttype/forms"/>
  </ds:schemaRefs>
</ds:datastoreItem>
</file>

<file path=customXml/itemProps2.xml><?xml version="1.0" encoding="utf-8"?>
<ds:datastoreItem xmlns:ds="http://schemas.openxmlformats.org/officeDocument/2006/customXml" ds:itemID="{98D8FFA7-6344-4D67-B624-18CF3B7693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376fa5-4a30-4501-8feb-46da47a51c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8198EE-82CC-412F-A588-B9A96A88A3BB}">
  <ds:schemaRefs>
    <ds:schemaRef ds:uri="http://purl.org/dc/dcmitype/"/>
    <ds:schemaRef ds:uri="http://purl.org/dc/term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33376fa5-4a30-4501-8feb-46da47a51c8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176</TotalTime>
  <Words>631</Words>
  <Application>Microsoft Office PowerPoint</Application>
  <PresentationFormat>Widescreen</PresentationFormat>
  <Paragraphs>56</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Malapati Kalyan Rohit-[CB.SC.U4AIE23318]</dc:creator>
  <cp:lastModifiedBy>Malapati Kalyan Rohit-[CB.SC.U4AIE23318]</cp:lastModifiedBy>
  <cp:revision>1</cp:revision>
  <dcterms:created xsi:type="dcterms:W3CDTF">2024-08-18T13:27:08Z</dcterms:created>
  <dcterms:modified xsi:type="dcterms:W3CDTF">2024-08-19T06:50:30Z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0x01010041E53E6EEA5B4546A8CC8BC534EFB692</vt:lpwstr>
  </property>
</Properties>
</file>