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80" r:id="rId3"/>
    <p:sldId id="265" r:id="rId4"/>
    <p:sldId id="277" r:id="rId5"/>
    <p:sldId id="268" r:id="rId6"/>
    <p:sldId id="269" r:id="rId7"/>
    <p:sldId id="270" r:id="rId8"/>
    <p:sldId id="267" r:id="rId9"/>
    <p:sldId id="275" r:id="rId10"/>
    <p:sldId id="271" r:id="rId11"/>
    <p:sldId id="278" r:id="rId12"/>
    <p:sldId id="279" r:id="rId13"/>
    <p:sldId id="276"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46807-ADCC-44B9-B44E-DCEFE798095A}" type="datetimeFigureOut">
              <a:rPr lang="en-US" smtClean="0"/>
              <a:pPr/>
              <a:t>17-May-19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3771A-DDAE-4737-9AA2-0071666531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0ADFA25-9E2F-4D59-AF3E-71465B367B1F}" type="datetime1">
              <a:rPr lang="en-US" smtClean="0"/>
              <a:pPr/>
              <a:t>17-May-19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117493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C7502-8F17-4ECB-9CC5-9FCE25551411}" type="datetime1">
              <a:rPr lang="en-US" smtClean="0"/>
              <a:pPr/>
              <a:t>17-May-19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15777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3F322C-C289-42CA-AD00-EF76B0FC1E29}" type="datetime1">
              <a:rPr lang="en-US" smtClean="0"/>
              <a:pPr/>
              <a:t>17-May-19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342782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4D5897-E9EE-401E-BC71-162569884B57}" type="datetime1">
              <a:rPr lang="en-US" smtClean="0"/>
              <a:pPr/>
              <a:t>17-May-19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65136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353800-8BB1-4903-AB4C-82E442F68555}" type="datetime1">
              <a:rPr lang="en-US" smtClean="0"/>
              <a:pPr/>
              <a:t>17-May-19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112895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02E1D7-9E05-4912-97E0-4831962DCBC2}" type="datetime1">
              <a:rPr lang="en-US" smtClean="0"/>
              <a:pPr/>
              <a:t>17-May-19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148799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70B284-63B3-4B49-91EF-FE162087C327}" type="datetime1">
              <a:rPr lang="en-US" smtClean="0"/>
              <a:pPr/>
              <a:t>17-May-19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230189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3A8244-EBA1-47C9-98E0-AAA5DF841AE3}" type="datetime1">
              <a:rPr lang="en-US" smtClean="0"/>
              <a:pPr/>
              <a:t>17-May-19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15852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9A068-CB05-4914-91C0-2B6A58BDD730}" type="datetime1">
              <a:rPr lang="en-US" smtClean="0"/>
              <a:pPr/>
              <a:t>17-May-19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225383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414F0FA-BFE0-481E-AFD8-12060D3AD7D4}" type="datetime1">
              <a:rPr lang="en-US" smtClean="0"/>
              <a:pPr/>
              <a:t>17-May-19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251214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65F87AF-AE2A-4D5A-85BC-0660BFC9D0AF}" type="datetime1">
              <a:rPr lang="en-US" smtClean="0"/>
              <a:pPr/>
              <a:t>17-May-19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374474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4EC8DE9-AF4C-4881-81CE-14B265CAEF0E}" type="datetime1">
              <a:rPr lang="en-US" smtClean="0"/>
              <a:pPr/>
              <a:t>17-May-19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3B6CEF-1583-47EB-B735-F0A464E3CB46}" type="slidenum">
              <a:rPr lang="en-US" smtClean="0"/>
              <a:pPr/>
              <a:t>‹#›</a:t>
            </a:fld>
            <a:endParaRPr lang="en-US"/>
          </a:p>
        </p:txBody>
      </p:sp>
    </p:spTree>
    <p:extLst>
      <p:ext uri="{BB962C8B-B14F-4D97-AF65-F5344CB8AC3E}">
        <p14:creationId xmlns:p14="http://schemas.microsoft.com/office/powerpoint/2010/main" xmlns="" val="8351386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4013"/>
            <a:ext cx="7772400" cy="1165225"/>
          </a:xfrm>
        </p:spPr>
        <p:txBody>
          <a:bodyPr>
            <a:normAutofit/>
          </a:bodyPr>
          <a:lstStyle/>
          <a:p>
            <a:r>
              <a:rPr lang="en-US" sz="2000" b="1" dirty="0" smtClean="0">
                <a:solidFill>
                  <a:srgbClr val="FF0000"/>
                </a:solidFill>
                <a:latin typeface="Times New Roman" pitchFamily="18" charset="0"/>
                <a:cs typeface="Times New Roman" pitchFamily="18" charset="0"/>
              </a:rPr>
              <a:t>SDM COLLEGE OF ENGINEERING AND TECHNOLOGY</a:t>
            </a:r>
            <a:endParaRPr lang="en-US" sz="2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4114800"/>
            <a:ext cx="6172200" cy="2514600"/>
          </a:xfrm>
        </p:spPr>
        <p:txBody>
          <a:bodyPr>
            <a:normAutofit/>
          </a:bodyPr>
          <a:lstStyle/>
          <a:p>
            <a:r>
              <a:rPr lang="en-US" b="1" dirty="0" smtClean="0">
                <a:latin typeface="Times New Roman" pitchFamily="18" charset="0"/>
                <a:cs typeface="Times New Roman" pitchFamily="18" charset="0"/>
              </a:rPr>
              <a:t>Presented by:</a:t>
            </a:r>
          </a:p>
          <a:p>
            <a:r>
              <a:rPr lang="en-US" sz="1700" b="1" dirty="0" err="1" smtClean="0">
                <a:solidFill>
                  <a:schemeClr val="bg2">
                    <a:lumMod val="10000"/>
                  </a:schemeClr>
                </a:solidFill>
                <a:latin typeface="Times New Roman" pitchFamily="18" charset="0"/>
                <a:cs typeface="Times New Roman" pitchFamily="18" charset="0"/>
              </a:rPr>
              <a:t>Nalini</a:t>
            </a:r>
            <a:r>
              <a:rPr lang="en-US" sz="1700" b="1" dirty="0" smtClean="0">
                <a:solidFill>
                  <a:schemeClr val="bg2">
                    <a:lumMod val="10000"/>
                  </a:schemeClr>
                </a:solidFill>
                <a:latin typeface="Times New Roman" pitchFamily="18" charset="0"/>
                <a:cs typeface="Times New Roman" pitchFamily="18" charset="0"/>
              </a:rPr>
              <a:t> G </a:t>
            </a:r>
            <a:r>
              <a:rPr lang="en-US" sz="1700" b="1" dirty="0" smtClean="0">
                <a:solidFill>
                  <a:schemeClr val="bg2">
                    <a:lumMod val="10000"/>
                  </a:schemeClr>
                </a:solidFill>
                <a:latin typeface="Times New Roman" pitchFamily="18" charset="0"/>
                <a:cs typeface="Times New Roman" pitchFamily="18" charset="0"/>
              </a:rPr>
              <a:t>L                2SD16IS030</a:t>
            </a:r>
            <a:endParaRPr lang="en-US" sz="1700" b="1" dirty="0" smtClean="0">
              <a:solidFill>
                <a:schemeClr val="bg2">
                  <a:lumMod val="10000"/>
                </a:schemeClr>
              </a:solidFill>
              <a:latin typeface="Times New Roman" pitchFamily="18" charset="0"/>
              <a:cs typeface="Times New Roman" pitchFamily="18" charset="0"/>
            </a:endParaRPr>
          </a:p>
          <a:p>
            <a:r>
              <a:rPr lang="en-US" sz="1700" b="1" dirty="0" err="1" smtClean="0">
                <a:solidFill>
                  <a:schemeClr val="bg2">
                    <a:lumMod val="10000"/>
                  </a:schemeClr>
                </a:solidFill>
                <a:latin typeface="Times New Roman" pitchFamily="18" charset="0"/>
                <a:cs typeface="Times New Roman" pitchFamily="18" charset="0"/>
              </a:rPr>
              <a:t>Teja</a:t>
            </a:r>
            <a:r>
              <a:rPr lang="en-US" sz="1700" b="1" dirty="0" smtClean="0">
                <a:solidFill>
                  <a:schemeClr val="bg2">
                    <a:lumMod val="10000"/>
                  </a:schemeClr>
                </a:solidFill>
                <a:latin typeface="Times New Roman" pitchFamily="18" charset="0"/>
                <a:cs typeface="Times New Roman" pitchFamily="18" charset="0"/>
              </a:rPr>
              <a:t> </a:t>
            </a:r>
            <a:r>
              <a:rPr lang="en-US" sz="1700" b="1" dirty="0" err="1" smtClean="0">
                <a:solidFill>
                  <a:schemeClr val="bg2">
                    <a:lumMod val="10000"/>
                  </a:schemeClr>
                </a:solidFill>
                <a:latin typeface="Times New Roman" pitchFamily="18" charset="0"/>
                <a:cs typeface="Times New Roman" pitchFamily="18" charset="0"/>
              </a:rPr>
              <a:t>Bhat</a:t>
            </a:r>
            <a:r>
              <a:rPr lang="en-US" sz="1700" b="1" dirty="0" smtClean="0">
                <a:solidFill>
                  <a:schemeClr val="bg2">
                    <a:lumMod val="10000"/>
                  </a:schemeClr>
                </a:solidFill>
                <a:latin typeface="Times New Roman" pitchFamily="18" charset="0"/>
                <a:cs typeface="Times New Roman" pitchFamily="18" charset="0"/>
              </a:rPr>
              <a:t>                  2SD16IS058</a:t>
            </a:r>
            <a:endParaRPr lang="en-US" sz="1700" b="1" dirty="0" smtClean="0">
              <a:solidFill>
                <a:schemeClr val="bg2">
                  <a:lumMod val="10000"/>
                </a:schemeClr>
              </a:solidFill>
              <a:latin typeface="Times New Roman" pitchFamily="18" charset="0"/>
              <a:cs typeface="Times New Roman" pitchFamily="18" charset="0"/>
            </a:endParaRPr>
          </a:p>
          <a:p>
            <a:r>
              <a:rPr lang="en-US" sz="1700" b="1" dirty="0" err="1" smtClean="0">
                <a:solidFill>
                  <a:schemeClr val="bg2">
                    <a:lumMod val="10000"/>
                  </a:schemeClr>
                </a:solidFill>
                <a:latin typeface="Times New Roman" pitchFamily="18" charset="0"/>
                <a:cs typeface="Times New Roman" pitchFamily="18" charset="0"/>
              </a:rPr>
              <a:t>Ashita</a:t>
            </a:r>
            <a:r>
              <a:rPr lang="en-US" sz="1700" b="1" dirty="0" smtClean="0">
                <a:solidFill>
                  <a:schemeClr val="bg2">
                    <a:lumMod val="10000"/>
                  </a:schemeClr>
                </a:solidFill>
                <a:latin typeface="Times New Roman" pitchFamily="18" charset="0"/>
                <a:cs typeface="Times New Roman" pitchFamily="18" charset="0"/>
              </a:rPr>
              <a:t> H </a:t>
            </a:r>
            <a:r>
              <a:rPr lang="en-US" sz="1700" b="1" dirty="0" smtClean="0">
                <a:solidFill>
                  <a:schemeClr val="bg2">
                    <a:lumMod val="10000"/>
                  </a:schemeClr>
                </a:solidFill>
                <a:latin typeface="Times New Roman" pitchFamily="18" charset="0"/>
                <a:cs typeface="Times New Roman" pitchFamily="18" charset="0"/>
              </a:rPr>
              <a:t>K               2SD16IS013</a:t>
            </a:r>
            <a:endParaRPr lang="en-US" sz="1700" b="1" dirty="0" smtClean="0">
              <a:solidFill>
                <a:schemeClr val="bg2">
                  <a:lumMod val="10000"/>
                </a:schemeClr>
              </a:solidFill>
              <a:latin typeface="Times New Roman" pitchFamily="18" charset="0"/>
              <a:cs typeface="Times New Roman" pitchFamily="18" charset="0"/>
            </a:endParaRPr>
          </a:p>
          <a:p>
            <a:endParaRPr lang="en-US" sz="1700" b="1" dirty="0" smtClean="0">
              <a:solidFill>
                <a:schemeClr val="bg2">
                  <a:lumMod val="10000"/>
                </a:schemeClr>
              </a:solidFill>
              <a:latin typeface="Times New Roman" pitchFamily="18" charset="0"/>
              <a:cs typeface="Times New Roman" pitchFamily="18" charset="0"/>
            </a:endParaRPr>
          </a:p>
          <a:p>
            <a:r>
              <a:rPr lang="en-US" sz="2000" b="1" dirty="0" smtClean="0">
                <a:solidFill>
                  <a:schemeClr val="bg2">
                    <a:lumMod val="10000"/>
                  </a:schemeClr>
                </a:solidFill>
                <a:latin typeface="Times New Roman" pitchFamily="18" charset="0"/>
                <a:cs typeface="Times New Roman" pitchFamily="18" charset="0"/>
              </a:rPr>
              <a:t>Under the guidance of:</a:t>
            </a:r>
          </a:p>
          <a:p>
            <a:r>
              <a:rPr lang="en-US" sz="2000" b="1" dirty="0" smtClean="0">
                <a:solidFill>
                  <a:schemeClr val="bg2">
                    <a:lumMod val="10000"/>
                  </a:schemeClr>
                </a:solidFill>
                <a:latin typeface="Times New Roman" pitchFamily="18" charset="0"/>
                <a:cs typeface="Times New Roman" pitchFamily="18" charset="0"/>
              </a:rPr>
              <a:t>Dr</a:t>
            </a:r>
            <a:r>
              <a:rPr lang="en-US" sz="2000" b="1" dirty="0" smtClean="0">
                <a:solidFill>
                  <a:schemeClr val="bg2">
                    <a:lumMod val="10000"/>
                  </a:schemeClr>
                </a:solidFill>
                <a:latin typeface="Times New Roman" pitchFamily="18" charset="0"/>
                <a:cs typeface="Times New Roman" pitchFamily="18" charset="0"/>
              </a:rPr>
              <a:t>. </a:t>
            </a:r>
            <a:r>
              <a:rPr lang="en-US" sz="2000" b="1" dirty="0" smtClean="0">
                <a:solidFill>
                  <a:schemeClr val="bg2">
                    <a:lumMod val="10000"/>
                  </a:schemeClr>
                </a:solidFill>
                <a:latin typeface="Times New Roman" pitchFamily="18" charset="0"/>
                <a:cs typeface="Times New Roman" pitchFamily="18" charset="0"/>
              </a:rPr>
              <a:t>Anita </a:t>
            </a:r>
            <a:r>
              <a:rPr lang="en-US" sz="2000" b="1" dirty="0" err="1" smtClean="0">
                <a:solidFill>
                  <a:schemeClr val="bg2">
                    <a:lumMod val="10000"/>
                  </a:schemeClr>
                </a:solidFill>
                <a:latin typeface="Times New Roman" pitchFamily="18" charset="0"/>
                <a:cs typeface="Times New Roman" pitchFamily="18" charset="0"/>
              </a:rPr>
              <a:t>Dixixt</a:t>
            </a:r>
            <a:endParaRPr lang="en-US" sz="2000" b="1" dirty="0" smtClean="0">
              <a:solidFill>
                <a:schemeClr val="bg2">
                  <a:lumMod val="10000"/>
                </a:schemeClr>
              </a:solidFill>
            </a:endParaRPr>
          </a:p>
          <a:p>
            <a:endParaRPr lang="en-US" sz="18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473B6CEF-1583-47EB-B735-F0A464E3CB46}" type="slidenum">
              <a:rPr lang="en-US" smtClean="0"/>
              <a:pPr/>
              <a:t>1</a:t>
            </a:fld>
            <a:endParaRPr lang="en-US"/>
          </a:p>
        </p:txBody>
      </p:sp>
      <p:pic>
        <p:nvPicPr>
          <p:cNvPr id="1026" name="Picture 2" descr="C:\Users\user\Pictures\sdm_logo.png"/>
          <p:cNvPicPr>
            <a:picLocks noChangeAspect="1" noChangeArrowheads="1"/>
          </p:cNvPicPr>
          <p:nvPr/>
        </p:nvPicPr>
        <p:blipFill>
          <a:blip r:embed="rId2" cstate="print"/>
          <a:srcRect/>
          <a:stretch>
            <a:fillRect/>
          </a:stretch>
        </p:blipFill>
        <p:spPr bwMode="auto">
          <a:xfrm>
            <a:off x="3581399" y="838200"/>
            <a:ext cx="1645441" cy="1524000"/>
          </a:xfrm>
          <a:prstGeom prst="rect">
            <a:avLst/>
          </a:prstGeom>
          <a:noFill/>
        </p:spPr>
      </p:pic>
      <p:sp>
        <p:nvSpPr>
          <p:cNvPr id="5" name="TextBox 4"/>
          <p:cNvSpPr txBox="1"/>
          <p:nvPr/>
        </p:nvSpPr>
        <p:spPr>
          <a:xfrm>
            <a:off x="914400" y="2453219"/>
            <a:ext cx="7315200" cy="2308324"/>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Department of Information Science and Engineering</a:t>
            </a:r>
          </a:p>
          <a:p>
            <a:pPr algn="ctr"/>
            <a:endParaRPr lang="en-US" sz="2400" dirty="0" smtClean="0">
              <a:solidFill>
                <a:schemeClr val="accent1">
                  <a:lumMod val="75000"/>
                </a:schemeClr>
              </a:solidFill>
              <a:latin typeface="Times New Roman" pitchFamily="18" charset="0"/>
              <a:cs typeface="Times New Roman" pitchFamily="18" charset="0"/>
            </a:endParaRPr>
          </a:p>
          <a:p>
            <a:pPr algn="ctr"/>
            <a:r>
              <a:rPr lang="en-US" sz="2400" b="1" i="1" u="sng" dirty="0" smtClean="0">
                <a:solidFill>
                  <a:srgbClr val="FF0000"/>
                </a:solidFill>
                <a:latin typeface="Times New Roman" pitchFamily="18" charset="0"/>
                <a:cs typeface="Times New Roman" pitchFamily="18" charset="0"/>
              </a:rPr>
              <a:t>TOPIC</a:t>
            </a:r>
            <a:r>
              <a:rPr lang="en-US" sz="2400" b="1" i="1" dirty="0" smtClean="0">
                <a:solidFill>
                  <a:srgbClr val="FF0000"/>
                </a:solidFill>
                <a:latin typeface="Times New Roman" pitchFamily="18" charset="0"/>
                <a:cs typeface="Times New Roman" pitchFamily="18" charset="0"/>
              </a:rPr>
              <a:t> :PREDICTION OF CURRENCY  EXCHANGE RATE</a:t>
            </a:r>
          </a:p>
          <a:p>
            <a:pPr algn="ctr"/>
            <a:endParaRPr lang="en-US" sz="2400" b="1" i="1" dirty="0" smtClean="0">
              <a:solidFill>
                <a:srgbClr val="FF0000"/>
              </a:solidFill>
              <a:latin typeface="Times New Roman" pitchFamily="18" charset="0"/>
              <a:cs typeface="Times New Roman" pitchFamily="18" charset="0"/>
            </a:endParaRPr>
          </a:p>
          <a:p>
            <a:pPr algn="ctr"/>
            <a:endParaRPr lang="en-US" sz="2400" b="1" i="1" dirty="0">
              <a:solidFill>
                <a:schemeClr val="accent6">
                  <a:lumMod val="75000"/>
                </a:schemeClr>
              </a:solidFill>
              <a:latin typeface="Times New Roman" pitchFamily="18" charset="0"/>
              <a:cs typeface="Times New Roman" pitchFamily="18" charset="0"/>
            </a:endParaRPr>
          </a:p>
        </p:txBody>
      </p:sp>
      <p:sp>
        <p:nvSpPr>
          <p:cNvPr id="6" name="Subtitle 2"/>
          <p:cNvSpPr txBox="1">
            <a:spLocks/>
          </p:cNvSpPr>
          <p:nvPr/>
        </p:nvSpPr>
        <p:spPr>
          <a:xfrm>
            <a:off x="1143000" y="3891398"/>
            <a:ext cx="7086600" cy="2133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b="1" dirty="0" smtClean="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How to solve the </a:t>
            </a:r>
            <a:r>
              <a:rPr lang="en-US" sz="4400" b="1" dirty="0" smtClean="0"/>
              <a:t>problem?</a:t>
            </a:r>
            <a:endParaRPr lang="en-US" sz="4400" b="1" dirty="0"/>
          </a:p>
        </p:txBody>
      </p:sp>
      <p:sp>
        <p:nvSpPr>
          <p:cNvPr id="3" name="Content Placeholder 2"/>
          <p:cNvSpPr>
            <a:spLocks noGrp="1"/>
          </p:cNvSpPr>
          <p:nvPr>
            <p:ph idx="1"/>
          </p:nvPr>
        </p:nvSpPr>
        <p:spPr/>
        <p:txBody>
          <a:bodyPr/>
          <a:lstStyle/>
          <a:p>
            <a:pPr>
              <a:buNone/>
            </a:pPr>
            <a:r>
              <a:rPr lang="en-US" b="1" dirty="0" smtClean="0"/>
              <a:t> </a:t>
            </a:r>
            <a:r>
              <a:rPr lang="en-US" sz="3200" b="1" dirty="0" smtClean="0"/>
              <a:t>Language used:</a:t>
            </a:r>
            <a:endParaRPr lang="en-US" sz="3200" dirty="0" smtClean="0"/>
          </a:p>
          <a:p>
            <a:pPr lvl="0"/>
            <a:r>
              <a:rPr lang="en-US" sz="3200" dirty="0" smtClean="0"/>
              <a:t>R language</a:t>
            </a:r>
          </a:p>
          <a:p>
            <a:pPr>
              <a:buNone/>
            </a:pPr>
            <a:endParaRPr lang="en-US" sz="3200" dirty="0" smtClean="0"/>
          </a:p>
          <a:p>
            <a:pPr>
              <a:buNone/>
            </a:pPr>
            <a:r>
              <a:rPr lang="en-US" sz="3200" b="1" dirty="0" smtClean="0"/>
              <a:t>   Tools used:         </a:t>
            </a:r>
            <a:r>
              <a:rPr lang="en-US" sz="3200" dirty="0" smtClean="0"/>
              <a:t> </a:t>
            </a:r>
            <a:endParaRPr lang="en-US" sz="3200" dirty="0" smtClean="0"/>
          </a:p>
          <a:p>
            <a:pPr lvl="0">
              <a:buNone/>
            </a:pPr>
            <a:r>
              <a:rPr lang="en-US" sz="3200" dirty="0" smtClean="0"/>
              <a:t>-ARIMA modeling function in R</a:t>
            </a:r>
          </a:p>
          <a:p>
            <a:pPr lvl="0">
              <a:buNone/>
            </a:pPr>
            <a:r>
              <a:rPr lang="en-US" sz="3200" dirty="0" smtClean="0"/>
              <a:t>-Forecasting packages in R</a:t>
            </a:r>
          </a:p>
          <a:p>
            <a:pPr>
              <a:buNone/>
            </a:pPr>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10</a:t>
            </a:fld>
            <a:endParaRPr 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ADVANTAGES</a:t>
            </a:r>
            <a:endParaRPr lang="en-US" sz="4000" b="1" dirty="0"/>
          </a:p>
        </p:txBody>
      </p:sp>
      <p:sp>
        <p:nvSpPr>
          <p:cNvPr id="3" name="Content Placeholder 2"/>
          <p:cNvSpPr>
            <a:spLocks noGrp="1"/>
          </p:cNvSpPr>
          <p:nvPr>
            <p:ph idx="1"/>
          </p:nvPr>
        </p:nvSpPr>
        <p:spPr/>
        <p:txBody>
          <a:bodyPr/>
          <a:lstStyle/>
          <a:p>
            <a:r>
              <a:rPr lang="en-US" dirty="0" smtClean="0"/>
              <a:t> Forecasting the </a:t>
            </a:r>
            <a:r>
              <a:rPr lang="en-US" dirty="0" smtClean="0"/>
              <a:t>exchange rate, firms will always know the </a:t>
            </a:r>
            <a:r>
              <a:rPr lang="en-US" dirty="0" smtClean="0"/>
              <a:t> exchange </a:t>
            </a:r>
            <a:r>
              <a:rPr lang="en-US" dirty="0" smtClean="0"/>
              <a:t>rate and this is making trade and investment less risky.</a:t>
            </a:r>
          </a:p>
          <a:p>
            <a:pPr>
              <a:buNone/>
            </a:pPr>
            <a:endParaRPr lang="en-US" dirty="0" smtClean="0"/>
          </a:p>
          <a:p>
            <a:pPr>
              <a:buNone/>
            </a:pPr>
            <a:r>
              <a:rPr lang="en-US" dirty="0" smtClean="0"/>
              <a:t>  -Helps in online trading</a:t>
            </a:r>
          </a:p>
          <a:p>
            <a:pPr>
              <a:buNone/>
            </a:pPr>
            <a:endParaRPr lang="en-US" dirty="0" smtClean="0"/>
          </a:p>
          <a:p>
            <a:pPr>
              <a:buNone/>
            </a:pPr>
            <a:r>
              <a:rPr lang="en-US" dirty="0" smtClean="0"/>
              <a:t> </a:t>
            </a:r>
            <a:r>
              <a:rPr lang="en-US" dirty="0" smtClean="0"/>
              <a:t> -Helps for business purposes.</a:t>
            </a:r>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3600" b="1" dirty="0" smtClean="0"/>
              <a:t>DISADVANTAGES</a:t>
            </a:r>
            <a:endParaRPr lang="en-US" sz="3600" b="1" dirty="0"/>
          </a:p>
        </p:txBody>
      </p:sp>
      <p:sp>
        <p:nvSpPr>
          <p:cNvPr id="3" name="Content Placeholder 2"/>
          <p:cNvSpPr>
            <a:spLocks noGrp="1"/>
          </p:cNvSpPr>
          <p:nvPr>
            <p:ph idx="1"/>
          </p:nvPr>
        </p:nvSpPr>
        <p:spPr/>
        <p:txBody>
          <a:bodyPr/>
          <a:lstStyle/>
          <a:p>
            <a:r>
              <a:rPr lang="en-US" dirty="0" smtClean="0"/>
              <a:t>If the model fails to predict with more accuracy , then the predicted values will have large difference when compared to actual value.</a:t>
            </a:r>
          </a:p>
          <a:p>
            <a:pPr>
              <a:buNone/>
            </a:pPr>
            <a:endParaRPr lang="en-US" dirty="0" smtClean="0"/>
          </a:p>
          <a:p>
            <a:pPr>
              <a:buNone/>
            </a:pPr>
            <a:r>
              <a:rPr lang="en-US" dirty="0" smtClean="0"/>
              <a:t>-This might misguide the investors and business people.</a:t>
            </a:r>
          </a:p>
        </p:txBody>
      </p:sp>
      <p:sp>
        <p:nvSpPr>
          <p:cNvPr id="4" name="Slide Number Placeholder 3"/>
          <p:cNvSpPr>
            <a:spLocks noGrp="1"/>
          </p:cNvSpPr>
          <p:nvPr>
            <p:ph type="sldNum" sz="quarter" idx="12"/>
          </p:nvPr>
        </p:nvSpPr>
        <p:spPr/>
        <p:txBody>
          <a:bodyPr/>
          <a:lstStyle/>
          <a:p>
            <a:fld id="{473B6CEF-1583-47EB-B735-F0A464E3CB46}"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                          CONCLUSION</a:t>
            </a:r>
            <a:endParaRPr lang="en-US" sz="3600" b="1" dirty="0"/>
          </a:p>
        </p:txBody>
      </p:sp>
      <p:sp>
        <p:nvSpPr>
          <p:cNvPr id="3" name="Content Placeholder 2"/>
          <p:cNvSpPr>
            <a:spLocks noGrp="1"/>
          </p:cNvSpPr>
          <p:nvPr>
            <p:ph idx="1"/>
          </p:nvPr>
        </p:nvSpPr>
        <p:spPr/>
        <p:txBody>
          <a:bodyPr>
            <a:normAutofit/>
          </a:bodyPr>
          <a:lstStyle/>
          <a:p>
            <a:pPr>
              <a:buNone/>
            </a:pPr>
            <a:r>
              <a:rPr lang="en-US" dirty="0" smtClean="0"/>
              <a:t>   This </a:t>
            </a:r>
            <a:r>
              <a:rPr lang="en-US" dirty="0" smtClean="0"/>
              <a:t>project is developing an accurate model which would help in forecasting the currency exchange rate</a:t>
            </a:r>
            <a:r>
              <a:rPr lang="en-US" dirty="0" smtClean="0"/>
              <a:t>.</a:t>
            </a:r>
          </a:p>
          <a:p>
            <a:pPr>
              <a:buNone/>
            </a:pPr>
            <a:r>
              <a:rPr lang="en-US" dirty="0" smtClean="0"/>
              <a:t> </a:t>
            </a:r>
            <a:r>
              <a:rPr lang="en-US" dirty="0" smtClean="0"/>
              <a:t> </a:t>
            </a:r>
          </a:p>
          <a:p>
            <a:pPr>
              <a:buNone/>
            </a:pPr>
            <a:r>
              <a:rPr lang="en-US" dirty="0" smtClean="0"/>
              <a:t> </a:t>
            </a:r>
            <a:r>
              <a:rPr lang="en-US" dirty="0" smtClean="0"/>
              <a:t>  </a:t>
            </a:r>
            <a:r>
              <a:rPr lang="en-US" dirty="0" smtClean="0"/>
              <a:t>We have predicted the foreign currency exchange rate efficiently and also in a reliable manner.</a:t>
            </a:r>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13</a:t>
            </a:fld>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                  </a:t>
            </a:r>
            <a:r>
              <a:rPr lang="en-US" dirty="0" smtClean="0"/>
              <a:t>            </a:t>
            </a:r>
            <a:r>
              <a:rPr lang="en-US" sz="4000" b="1" dirty="0" smtClean="0"/>
              <a:t>THANK-YOU</a:t>
            </a:r>
            <a:endParaRPr lang="en-US" sz="4000" b="1"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14</a:t>
            </a:fld>
            <a:endParaRPr 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Contents:</a:t>
            </a:r>
            <a:endParaRPr lang="en-US" sz="4800" b="1" dirty="0"/>
          </a:p>
        </p:txBody>
      </p:sp>
      <p:graphicFrame>
        <p:nvGraphicFramePr>
          <p:cNvPr id="5" name="Content Placeholder 4"/>
          <p:cNvGraphicFramePr>
            <a:graphicFrameLocks noGrp="1"/>
          </p:cNvGraphicFramePr>
          <p:nvPr>
            <p:ph idx="1"/>
          </p:nvPr>
        </p:nvGraphicFramePr>
        <p:xfrm>
          <a:off x="628650" y="1825624"/>
          <a:ext cx="5086350" cy="3736975"/>
        </p:xfrm>
        <a:graphic>
          <a:graphicData uri="http://schemas.openxmlformats.org/drawingml/2006/table">
            <a:tbl>
              <a:tblPr>
                <a:tableStyleId>{073A0DAA-6AF3-43AB-8588-CEC1D06C72B9}</a:tableStyleId>
              </a:tblPr>
              <a:tblGrid>
                <a:gridCol w="970898"/>
                <a:gridCol w="2999643"/>
                <a:gridCol w="1115809"/>
              </a:tblGrid>
              <a:tr h="339725">
                <a:tc>
                  <a:txBody>
                    <a:bodyPr/>
                    <a:lstStyle/>
                    <a:p>
                      <a:r>
                        <a:rPr lang="en-US" b="1" dirty="0" err="1" smtClean="0"/>
                        <a:t>Sl</a:t>
                      </a:r>
                      <a:r>
                        <a:rPr lang="en-US" b="1" baseline="0" dirty="0" smtClean="0"/>
                        <a:t> no.</a:t>
                      </a:r>
                      <a:endParaRPr lang="en-US" b="1" dirty="0"/>
                    </a:p>
                  </a:txBody>
                  <a:tcPr/>
                </a:tc>
                <a:tc>
                  <a:txBody>
                    <a:bodyPr/>
                    <a:lstStyle/>
                    <a:p>
                      <a:r>
                        <a:rPr lang="en-US" b="1" dirty="0" smtClean="0"/>
                        <a:t>Contents</a:t>
                      </a:r>
                      <a:endParaRPr lang="en-US" b="1" dirty="0"/>
                    </a:p>
                  </a:txBody>
                  <a:tcPr/>
                </a:tc>
                <a:tc>
                  <a:txBody>
                    <a:bodyPr/>
                    <a:lstStyle/>
                    <a:p>
                      <a:r>
                        <a:rPr lang="en-US" b="1" dirty="0" smtClean="0"/>
                        <a:t>Slide no.</a:t>
                      </a:r>
                      <a:endParaRPr lang="en-US" b="1" dirty="0"/>
                    </a:p>
                  </a:txBody>
                  <a:tcPr/>
                </a:tc>
              </a:tr>
              <a:tr h="339725">
                <a:tc>
                  <a:txBody>
                    <a:bodyPr/>
                    <a:lstStyle/>
                    <a:p>
                      <a:r>
                        <a:rPr lang="en-US" dirty="0" smtClean="0"/>
                        <a:t>1</a:t>
                      </a:r>
                      <a:endParaRPr lang="en-US" dirty="0"/>
                    </a:p>
                  </a:txBody>
                  <a:tcPr/>
                </a:tc>
                <a:tc>
                  <a:txBody>
                    <a:bodyPr/>
                    <a:lstStyle/>
                    <a:p>
                      <a:r>
                        <a:rPr lang="en-US" dirty="0" smtClean="0"/>
                        <a:t>Introduction</a:t>
                      </a:r>
                      <a:endParaRPr lang="en-US" dirty="0"/>
                    </a:p>
                  </a:txBody>
                  <a:tcPr/>
                </a:tc>
                <a:tc>
                  <a:txBody>
                    <a:bodyPr/>
                    <a:lstStyle/>
                    <a:p>
                      <a:r>
                        <a:rPr lang="en-US" dirty="0" smtClean="0"/>
                        <a:t>3</a:t>
                      </a:r>
                      <a:endParaRPr lang="en-US" dirty="0"/>
                    </a:p>
                  </a:txBody>
                  <a:tcPr/>
                </a:tc>
              </a:tr>
              <a:tr h="339725">
                <a:tc>
                  <a:txBody>
                    <a:bodyPr/>
                    <a:lstStyle/>
                    <a:p>
                      <a:r>
                        <a:rPr lang="en-US" dirty="0" smtClean="0"/>
                        <a:t>2</a:t>
                      </a:r>
                      <a:endParaRPr lang="en-US" dirty="0"/>
                    </a:p>
                  </a:txBody>
                  <a:tcPr/>
                </a:tc>
                <a:tc>
                  <a:txBody>
                    <a:bodyPr/>
                    <a:lstStyle/>
                    <a:p>
                      <a:r>
                        <a:rPr lang="en-US" dirty="0" smtClean="0"/>
                        <a:t>Objectives</a:t>
                      </a:r>
                      <a:endParaRPr lang="en-US" dirty="0"/>
                    </a:p>
                  </a:txBody>
                  <a:tcPr/>
                </a:tc>
                <a:tc>
                  <a:txBody>
                    <a:bodyPr/>
                    <a:lstStyle/>
                    <a:p>
                      <a:r>
                        <a:rPr lang="en-US" dirty="0" smtClean="0"/>
                        <a:t>5</a:t>
                      </a:r>
                      <a:endParaRPr lang="en-US" dirty="0"/>
                    </a:p>
                  </a:txBody>
                  <a:tcPr/>
                </a:tc>
              </a:tr>
              <a:tr h="339725">
                <a:tc>
                  <a:txBody>
                    <a:bodyPr/>
                    <a:lstStyle/>
                    <a:p>
                      <a:r>
                        <a:rPr lang="en-US" dirty="0" smtClean="0"/>
                        <a:t>3</a:t>
                      </a:r>
                      <a:endParaRPr lang="en-US" dirty="0"/>
                    </a:p>
                  </a:txBody>
                  <a:tcPr/>
                </a:tc>
                <a:tc>
                  <a:txBody>
                    <a:bodyPr/>
                    <a:lstStyle/>
                    <a:p>
                      <a:r>
                        <a:rPr lang="en-US" dirty="0" smtClean="0"/>
                        <a:t>Literature survey</a:t>
                      </a:r>
                      <a:endParaRPr lang="en-US" dirty="0"/>
                    </a:p>
                  </a:txBody>
                  <a:tcPr/>
                </a:tc>
                <a:tc>
                  <a:txBody>
                    <a:bodyPr/>
                    <a:lstStyle/>
                    <a:p>
                      <a:r>
                        <a:rPr lang="en-US" dirty="0" smtClean="0"/>
                        <a:t>6</a:t>
                      </a:r>
                      <a:endParaRPr lang="en-US" dirty="0"/>
                    </a:p>
                  </a:txBody>
                  <a:tcPr/>
                </a:tc>
              </a:tr>
              <a:tr h="339725">
                <a:tc>
                  <a:txBody>
                    <a:bodyPr/>
                    <a:lstStyle/>
                    <a:p>
                      <a:r>
                        <a:rPr lang="en-US" dirty="0" smtClean="0"/>
                        <a:t>4</a:t>
                      </a:r>
                      <a:endParaRPr lang="en-US" dirty="0"/>
                    </a:p>
                  </a:txBody>
                  <a:tcPr/>
                </a:tc>
                <a:tc>
                  <a:txBody>
                    <a:bodyPr/>
                    <a:lstStyle/>
                    <a:p>
                      <a:r>
                        <a:rPr lang="en-US" dirty="0" smtClean="0"/>
                        <a:t>Purpose</a:t>
                      </a:r>
                      <a:endParaRPr lang="en-US" dirty="0"/>
                    </a:p>
                  </a:txBody>
                  <a:tcPr/>
                </a:tc>
                <a:tc>
                  <a:txBody>
                    <a:bodyPr/>
                    <a:lstStyle/>
                    <a:p>
                      <a:r>
                        <a:rPr lang="en-US" dirty="0" smtClean="0"/>
                        <a:t>7</a:t>
                      </a:r>
                      <a:endParaRPr lang="en-US" dirty="0"/>
                    </a:p>
                  </a:txBody>
                  <a:tcPr/>
                </a:tc>
              </a:tr>
              <a:tr h="339725">
                <a:tc>
                  <a:txBody>
                    <a:bodyPr/>
                    <a:lstStyle/>
                    <a:p>
                      <a:r>
                        <a:rPr lang="en-US" dirty="0" smtClean="0"/>
                        <a:t>5</a:t>
                      </a:r>
                      <a:endParaRPr lang="en-US" dirty="0"/>
                    </a:p>
                  </a:txBody>
                  <a:tcPr/>
                </a:tc>
                <a:tc>
                  <a:txBody>
                    <a:bodyPr/>
                    <a:lstStyle/>
                    <a:p>
                      <a:r>
                        <a:rPr lang="en-US" dirty="0" smtClean="0"/>
                        <a:t>Implementation</a:t>
                      </a:r>
                      <a:endParaRPr lang="en-US" dirty="0"/>
                    </a:p>
                  </a:txBody>
                  <a:tcPr/>
                </a:tc>
                <a:tc>
                  <a:txBody>
                    <a:bodyPr/>
                    <a:lstStyle/>
                    <a:p>
                      <a:r>
                        <a:rPr lang="en-US" dirty="0" smtClean="0"/>
                        <a:t>8</a:t>
                      </a:r>
                      <a:endParaRPr lang="en-US" dirty="0"/>
                    </a:p>
                  </a:txBody>
                  <a:tcPr/>
                </a:tc>
              </a:tr>
              <a:tr h="339725">
                <a:tc>
                  <a:txBody>
                    <a:bodyPr/>
                    <a:lstStyle/>
                    <a:p>
                      <a:r>
                        <a:rPr lang="en-US" dirty="0" smtClean="0"/>
                        <a:t>6</a:t>
                      </a:r>
                      <a:endParaRPr lang="en-US" dirty="0"/>
                    </a:p>
                  </a:txBody>
                  <a:tcPr/>
                </a:tc>
                <a:tc>
                  <a:txBody>
                    <a:bodyPr/>
                    <a:lstStyle/>
                    <a:p>
                      <a:r>
                        <a:rPr lang="en-US" dirty="0" smtClean="0"/>
                        <a:t>Methodology</a:t>
                      </a:r>
                      <a:endParaRPr lang="en-US" dirty="0"/>
                    </a:p>
                  </a:txBody>
                  <a:tcPr/>
                </a:tc>
                <a:tc>
                  <a:txBody>
                    <a:bodyPr/>
                    <a:lstStyle/>
                    <a:p>
                      <a:r>
                        <a:rPr lang="en-US" dirty="0" smtClean="0"/>
                        <a:t>9</a:t>
                      </a:r>
                      <a:endParaRPr lang="en-US" dirty="0"/>
                    </a:p>
                  </a:txBody>
                  <a:tcPr/>
                </a:tc>
              </a:tr>
              <a:tr h="339725">
                <a:tc>
                  <a:txBody>
                    <a:bodyPr/>
                    <a:lstStyle/>
                    <a:p>
                      <a:r>
                        <a:rPr lang="en-US" dirty="0" smtClean="0"/>
                        <a:t>7</a:t>
                      </a:r>
                      <a:endParaRPr lang="en-US" dirty="0"/>
                    </a:p>
                  </a:txBody>
                  <a:tcPr/>
                </a:tc>
                <a:tc>
                  <a:txBody>
                    <a:bodyPr/>
                    <a:lstStyle/>
                    <a:p>
                      <a:r>
                        <a:rPr lang="en-US" dirty="0" smtClean="0"/>
                        <a:t>How to solve the problem?</a:t>
                      </a:r>
                      <a:endParaRPr lang="en-US" dirty="0"/>
                    </a:p>
                  </a:txBody>
                  <a:tcPr/>
                </a:tc>
                <a:tc>
                  <a:txBody>
                    <a:bodyPr/>
                    <a:lstStyle/>
                    <a:p>
                      <a:r>
                        <a:rPr lang="en-US" dirty="0" smtClean="0"/>
                        <a:t>10</a:t>
                      </a:r>
                      <a:endParaRPr lang="en-US" dirty="0"/>
                    </a:p>
                  </a:txBody>
                  <a:tcPr/>
                </a:tc>
              </a:tr>
              <a:tr h="339725">
                <a:tc>
                  <a:txBody>
                    <a:bodyPr/>
                    <a:lstStyle/>
                    <a:p>
                      <a:r>
                        <a:rPr lang="en-US" dirty="0" smtClean="0"/>
                        <a:t>8</a:t>
                      </a:r>
                      <a:endParaRPr lang="en-US" dirty="0"/>
                    </a:p>
                  </a:txBody>
                  <a:tcPr/>
                </a:tc>
                <a:tc>
                  <a:txBody>
                    <a:bodyPr/>
                    <a:lstStyle/>
                    <a:p>
                      <a:r>
                        <a:rPr lang="en-US" dirty="0" smtClean="0"/>
                        <a:t>Advantages</a:t>
                      </a:r>
                      <a:endParaRPr lang="en-US" dirty="0"/>
                    </a:p>
                  </a:txBody>
                  <a:tcPr/>
                </a:tc>
                <a:tc>
                  <a:txBody>
                    <a:bodyPr/>
                    <a:lstStyle/>
                    <a:p>
                      <a:r>
                        <a:rPr lang="en-US" dirty="0" smtClean="0"/>
                        <a:t>11</a:t>
                      </a:r>
                      <a:endParaRPr lang="en-US" dirty="0"/>
                    </a:p>
                  </a:txBody>
                  <a:tcPr/>
                </a:tc>
              </a:tr>
              <a:tr h="339725">
                <a:tc>
                  <a:txBody>
                    <a:bodyPr/>
                    <a:lstStyle/>
                    <a:p>
                      <a:r>
                        <a:rPr lang="en-US" dirty="0" smtClean="0"/>
                        <a:t>9</a:t>
                      </a:r>
                      <a:endParaRPr lang="en-US" dirty="0"/>
                    </a:p>
                  </a:txBody>
                  <a:tcPr/>
                </a:tc>
                <a:tc>
                  <a:txBody>
                    <a:bodyPr/>
                    <a:lstStyle/>
                    <a:p>
                      <a:r>
                        <a:rPr lang="en-US" dirty="0" smtClean="0"/>
                        <a:t>Disadvantages</a:t>
                      </a:r>
                      <a:endParaRPr lang="en-US" dirty="0"/>
                    </a:p>
                  </a:txBody>
                  <a:tcPr/>
                </a:tc>
                <a:tc>
                  <a:txBody>
                    <a:bodyPr/>
                    <a:lstStyle/>
                    <a:p>
                      <a:r>
                        <a:rPr lang="en-US" dirty="0" smtClean="0"/>
                        <a:t>12</a:t>
                      </a:r>
                      <a:endParaRPr lang="en-US" dirty="0"/>
                    </a:p>
                  </a:txBody>
                  <a:tcPr/>
                </a:tc>
              </a:tr>
              <a:tr h="339725">
                <a:tc>
                  <a:txBody>
                    <a:bodyPr/>
                    <a:lstStyle/>
                    <a:p>
                      <a:r>
                        <a:rPr lang="en-US" dirty="0" smtClean="0"/>
                        <a:t>10</a:t>
                      </a:r>
                      <a:endParaRPr lang="en-US" dirty="0"/>
                    </a:p>
                  </a:txBody>
                  <a:tcPr/>
                </a:tc>
                <a:tc>
                  <a:txBody>
                    <a:bodyPr/>
                    <a:lstStyle/>
                    <a:p>
                      <a:r>
                        <a:rPr lang="en-US" dirty="0" smtClean="0"/>
                        <a:t>Conclusion</a:t>
                      </a:r>
                      <a:endParaRPr lang="en-US" dirty="0"/>
                    </a:p>
                  </a:txBody>
                  <a:tcPr/>
                </a:tc>
                <a:tc>
                  <a:txBody>
                    <a:bodyPr/>
                    <a:lstStyle/>
                    <a:p>
                      <a:r>
                        <a:rPr lang="en-US" dirty="0" smtClean="0"/>
                        <a:t>13</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473B6CEF-1583-47EB-B735-F0A464E3CB4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28650" y="1600200"/>
            <a:ext cx="7886700" cy="4576763"/>
          </a:xfrm>
        </p:spPr>
        <p:txBody>
          <a:bodyPr>
            <a:normAutofit/>
          </a:bodyPr>
          <a:lstStyle/>
          <a:p>
            <a:r>
              <a:rPr lang="en-US" dirty="0" smtClean="0"/>
              <a:t>In order to use the money efficiently, countries and their people have started to invest in several businesses. </a:t>
            </a:r>
            <a:endParaRPr lang="en-US" dirty="0" smtClean="0"/>
          </a:p>
          <a:p>
            <a:endParaRPr lang="en-US" dirty="0" smtClean="0"/>
          </a:p>
          <a:p>
            <a:r>
              <a:rPr lang="en-US" dirty="0" smtClean="0"/>
              <a:t>While </a:t>
            </a:r>
            <a:r>
              <a:rPr lang="en-US" dirty="0" smtClean="0"/>
              <a:t>investing, they have also started to invest in other countries and shares which mainly depend on the currency exchange rate. </a:t>
            </a:r>
            <a:endParaRPr lang="en-US" dirty="0" smtClean="0"/>
          </a:p>
          <a:p>
            <a:pPr>
              <a:buNone/>
            </a:pPr>
            <a:endParaRPr lang="en-US" dirty="0" smtClean="0"/>
          </a:p>
          <a:p>
            <a:r>
              <a:rPr lang="en-US" dirty="0" smtClean="0"/>
              <a:t>What is an exchange rate?</a:t>
            </a:r>
          </a:p>
          <a:p>
            <a:pPr>
              <a:buNone/>
            </a:pPr>
            <a:r>
              <a:rPr lang="en-US" dirty="0" smtClean="0"/>
              <a:t>-</a:t>
            </a:r>
            <a:r>
              <a:rPr lang="en-US" sz="1800" dirty="0" smtClean="0"/>
              <a:t>An exchange rate is the value of one nation's currency versus the currency of another nation or economic zone (An exchange rate, is the price of one currency expressed in terms of another currency). </a:t>
            </a:r>
            <a:endParaRPr lang="en-US" sz="1800" dirty="0" smtClean="0"/>
          </a:p>
          <a:p>
            <a:pPr>
              <a:buNone/>
            </a:pPr>
            <a:endParaRPr lang="en-US" sz="1800" dirty="0" smtClean="0"/>
          </a:p>
        </p:txBody>
      </p:sp>
      <p:sp>
        <p:nvSpPr>
          <p:cNvPr id="4" name="Slide Number Placeholder 3"/>
          <p:cNvSpPr>
            <a:spLocks noGrp="1"/>
          </p:cNvSpPr>
          <p:nvPr>
            <p:ph type="sldNum" sz="quarter" idx="12"/>
          </p:nvPr>
        </p:nvSpPr>
        <p:spPr/>
        <p:txBody>
          <a:bodyPr/>
          <a:lstStyle/>
          <a:p>
            <a:fld id="{473B6CEF-1583-47EB-B735-F0A464E3CB46}" type="slidenum">
              <a:rPr lang="en-US" smtClean="0"/>
              <a:pPr/>
              <a:t>3</a:t>
            </a:fld>
            <a:endParaRPr lang="en-US"/>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Predicting the foreign exchange rate gives the investor an extra edge in making their investment in a better way. </a:t>
            </a:r>
          </a:p>
          <a:p>
            <a:endParaRPr lang="en-US" dirty="0" smtClean="0"/>
          </a:p>
          <a:p>
            <a:r>
              <a:rPr lang="en-US" dirty="0" smtClean="0"/>
              <a:t>Thus, exchange rate forecasting is very important to evaluate the benefits and risks attached to the international business environment. </a:t>
            </a:r>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The core objective of this project is to develop an accurate model which would help in forecasting the currency exchange rate</a:t>
            </a:r>
            <a:r>
              <a:rPr lang="en-US" dirty="0" smtClean="0"/>
              <a:t>.</a:t>
            </a:r>
          </a:p>
          <a:p>
            <a:endParaRPr lang="en-US" dirty="0" smtClean="0"/>
          </a:p>
          <a:p>
            <a:r>
              <a:rPr lang="en-US" dirty="0" smtClean="0"/>
              <a:t>The technical objectives will be implemented in R. The system must be able to forecast the selected currency exchange price based on the historical data input into the system using our developed models</a:t>
            </a:r>
            <a:r>
              <a:rPr lang="en-US" dirty="0" smtClean="0"/>
              <a:t>.</a:t>
            </a:r>
          </a:p>
          <a:p>
            <a:pPr>
              <a:buNone/>
            </a:pPr>
            <a:endParaRPr lang="en-US" dirty="0" smtClean="0"/>
          </a:p>
          <a:p>
            <a:r>
              <a:rPr lang="en-US" dirty="0" smtClean="0"/>
              <a:t>To understand </a:t>
            </a:r>
            <a:r>
              <a:rPr lang="en-US" dirty="0" smtClean="0"/>
              <a:t>the exchange rate prediction mechanisms</a:t>
            </a:r>
            <a:r>
              <a:rPr lang="en-US" dirty="0" smtClean="0"/>
              <a:t>.</a:t>
            </a:r>
          </a:p>
          <a:p>
            <a:pPr>
              <a:buNone/>
            </a:pPr>
            <a:endParaRPr lang="en-US" dirty="0" smtClean="0"/>
          </a:p>
          <a:p>
            <a:pPr lvl="0"/>
            <a:r>
              <a:rPr lang="en-US" dirty="0" smtClean="0"/>
              <a:t>Comparing the accuracy of the independent model verses the proposed prediction model  gives the efficient prediction model.</a:t>
            </a:r>
          </a:p>
          <a:p>
            <a:endParaRPr lang="en-US" dirty="0" smtClean="0"/>
          </a:p>
        </p:txBody>
      </p:sp>
      <p:sp>
        <p:nvSpPr>
          <p:cNvPr id="4" name="Slide Number Placeholder 3"/>
          <p:cNvSpPr>
            <a:spLocks noGrp="1"/>
          </p:cNvSpPr>
          <p:nvPr>
            <p:ph type="sldNum" sz="quarter" idx="12"/>
          </p:nvPr>
        </p:nvSpPr>
        <p:spPr/>
        <p:txBody>
          <a:bodyPr/>
          <a:lstStyle/>
          <a:p>
            <a:fld id="{473B6CEF-1583-47EB-B735-F0A464E3CB46}" type="slidenum">
              <a:rPr lang="en-US" smtClean="0"/>
              <a:pPr/>
              <a:t>5</a:t>
            </a:fld>
            <a:endParaRPr lang="en-US"/>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lnSpcReduction="10000"/>
          </a:bodyPr>
          <a:lstStyle/>
          <a:p>
            <a:pPr marL="0" indent="0"/>
            <a:r>
              <a:rPr lang="en-US" dirty="0" smtClean="0"/>
              <a:t>The foreign exchange market is the backbone of international trade and global investing. </a:t>
            </a:r>
            <a:endParaRPr lang="en-US" dirty="0" smtClean="0"/>
          </a:p>
          <a:p>
            <a:pPr marL="0" indent="0"/>
            <a:endParaRPr lang="en-US" dirty="0" smtClean="0"/>
          </a:p>
          <a:p>
            <a:pPr marL="0" indent="0"/>
            <a:r>
              <a:rPr lang="en-US" dirty="0" smtClean="0"/>
              <a:t>In today's global economy, accuracy in forecasting the foreign exchange rate or at least predicting the trend correctly is of crucial importance for any future investment. </a:t>
            </a:r>
            <a:endParaRPr lang="en-US" dirty="0" smtClean="0"/>
          </a:p>
          <a:p>
            <a:pPr marL="0" indent="0">
              <a:buNone/>
            </a:pPr>
            <a:endParaRPr lang="en-US" dirty="0" smtClean="0"/>
          </a:p>
          <a:p>
            <a:pPr marL="0" indent="0"/>
            <a:r>
              <a:rPr lang="en-US" dirty="0" smtClean="0"/>
              <a:t>Forecasting </a:t>
            </a:r>
            <a:r>
              <a:rPr lang="en-US" dirty="0" smtClean="0"/>
              <a:t>the foreign exchange rate in an accurate way is really important so that we do not provide a false information to the investors. </a:t>
            </a:r>
            <a:endParaRPr lang="en-US" dirty="0" smtClean="0"/>
          </a:p>
          <a:p>
            <a:pPr marL="0" indent="0">
              <a:buNone/>
            </a:pPr>
            <a:r>
              <a:rPr lang="en-US" b="1" u="sng" dirty="0" smtClean="0"/>
              <a:t>References:</a:t>
            </a:r>
          </a:p>
          <a:p>
            <a:pPr marL="0" indent="0">
              <a:buNone/>
            </a:pPr>
            <a:r>
              <a:rPr lang="en-US" sz="1500" dirty="0" err="1" smtClean="0"/>
              <a:t>Geetha</a:t>
            </a:r>
            <a:r>
              <a:rPr lang="en-US" sz="1500" dirty="0" smtClean="0"/>
              <a:t>, A., and G. M. </a:t>
            </a:r>
            <a:r>
              <a:rPr lang="en-US" sz="1500" dirty="0" err="1" smtClean="0"/>
              <a:t>Nasira</a:t>
            </a:r>
            <a:r>
              <a:rPr lang="en-US" sz="1500" dirty="0" smtClean="0"/>
              <a:t>. “Time series modeling and forecasting: Tropical cyclone              prediction using ARIMA model”, ​2016 3rd International Conference on Computing for           Sustainable Global Development (</a:t>
            </a:r>
            <a:r>
              <a:rPr lang="en-US" sz="1500" dirty="0" err="1" smtClean="0"/>
              <a:t>INDIACom</a:t>
            </a:r>
            <a:r>
              <a:rPr lang="en-US" sz="1500" dirty="0" smtClean="0"/>
              <a:t>) , IEEE, 2016.</a:t>
            </a:r>
          </a:p>
          <a:p>
            <a:pPr marL="0" indent="0">
              <a:buNone/>
            </a:pPr>
            <a:endParaRPr lang="en-US" b="1" u="sng" dirty="0" smtClean="0"/>
          </a:p>
          <a:p>
            <a:pPr marL="0" indent="0">
              <a:buNone/>
            </a:pPr>
            <a:endParaRPr lang="en-IN" b="1" u="sng" dirty="0"/>
          </a:p>
          <a:p>
            <a:pPr marL="0" indent="0">
              <a:buNone/>
            </a:pPr>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6</a:t>
            </a:fld>
            <a:endParaRPr lang="en-US"/>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a:bodyPr>
          <a:lstStyle/>
          <a:p>
            <a:r>
              <a:rPr lang="en-US" dirty="0" smtClean="0"/>
              <a:t>The model is able to produce an accurate prediction for short-term and also had other advantages like reduced running time, suitable for large </a:t>
            </a:r>
            <a:r>
              <a:rPr lang="en-US" dirty="0" smtClean="0"/>
              <a:t>data</a:t>
            </a:r>
          </a:p>
          <a:p>
            <a:pPr>
              <a:buNone/>
            </a:pPr>
            <a:endParaRPr lang="en-US" dirty="0" smtClean="0"/>
          </a:p>
          <a:p>
            <a:r>
              <a:rPr lang="en-US" dirty="0" smtClean="0"/>
              <a:t>To make trade and investment less risky</a:t>
            </a:r>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7</a:t>
            </a:fld>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IMPLEMENTATION</a:t>
            </a:r>
            <a:endParaRPr lang="en-US" dirty="0"/>
          </a:p>
        </p:txBody>
      </p:sp>
      <p:sp>
        <p:nvSpPr>
          <p:cNvPr id="4" name="Slide Number Placeholder 3"/>
          <p:cNvSpPr>
            <a:spLocks noGrp="1"/>
          </p:cNvSpPr>
          <p:nvPr>
            <p:ph type="sldNum" sz="quarter" idx="12"/>
          </p:nvPr>
        </p:nvSpPr>
        <p:spPr/>
        <p:txBody>
          <a:bodyPr/>
          <a:lstStyle/>
          <a:p>
            <a:fld id="{473B6CEF-1583-47EB-B735-F0A464E3CB46}" type="slidenum">
              <a:rPr lang="en-US" smtClean="0"/>
              <a:pPr/>
              <a:t>8</a:t>
            </a:fld>
            <a:endParaRPr lang="en-US"/>
          </a:p>
        </p:txBody>
      </p:sp>
      <p:sp>
        <p:nvSpPr>
          <p:cNvPr id="5" name="Content Placeholder 4"/>
          <p:cNvSpPr>
            <a:spLocks noGrp="1"/>
          </p:cNvSpPr>
          <p:nvPr>
            <p:ph idx="1"/>
          </p:nvPr>
        </p:nvSpPr>
        <p:spPr>
          <a:xfrm>
            <a:off x="609600" y="1219200"/>
            <a:ext cx="7886700" cy="5638800"/>
          </a:xfrm>
        </p:spPr>
        <p:txBody>
          <a:bodyPr>
            <a:normAutofit/>
          </a:bodyPr>
          <a:lstStyle/>
          <a:p>
            <a:r>
              <a:rPr lang="en-US" sz="2000" dirty="0" smtClean="0"/>
              <a:t>There are R scripts to run the </a:t>
            </a:r>
            <a:r>
              <a:rPr lang="en-US" sz="2000" dirty="0" smtClean="0"/>
              <a:t>ARIMA(Auto Regressive Integrated </a:t>
            </a:r>
            <a:r>
              <a:rPr lang="en-US" sz="2000" dirty="0" smtClean="0"/>
              <a:t>M</a:t>
            </a:r>
            <a:r>
              <a:rPr lang="en-US" sz="2000" dirty="0" smtClean="0"/>
              <a:t>oving Average) </a:t>
            </a:r>
            <a:r>
              <a:rPr lang="en-US" sz="2000" dirty="0" smtClean="0"/>
              <a:t>model. In this script incoming data is preprocessed and formatted correctly for ARIMA model, from an Excel file. </a:t>
            </a:r>
            <a:endParaRPr lang="en-US" sz="2000" dirty="0" smtClean="0"/>
          </a:p>
          <a:p>
            <a:r>
              <a:rPr lang="en-US" sz="2000" dirty="0" smtClean="0"/>
              <a:t>The </a:t>
            </a:r>
            <a:r>
              <a:rPr lang="en-US" sz="2000" dirty="0" smtClean="0"/>
              <a:t>model is then trained on its respective data. Once trained, the  model can be used to predict the values for the next x amount of days. </a:t>
            </a:r>
          </a:p>
          <a:p>
            <a:pPr>
              <a:buNone/>
            </a:pPr>
            <a:r>
              <a:rPr lang="en-US" sz="3800"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1100" dirty="0" smtClean="0"/>
          </a:p>
          <a:p>
            <a:pPr>
              <a:buNone/>
            </a:pPr>
            <a:endParaRPr lang="en-US" sz="1100" dirty="0" smtClean="0"/>
          </a:p>
          <a:p>
            <a:pPr>
              <a:buNone/>
            </a:pPr>
            <a:endParaRPr lang="en-US" sz="1100" dirty="0" smtClean="0"/>
          </a:p>
          <a:p>
            <a:pPr>
              <a:buNone/>
            </a:pPr>
            <a:r>
              <a:rPr lang="en-US" sz="1100" dirty="0" smtClean="0"/>
              <a:t> </a:t>
            </a:r>
            <a:r>
              <a:rPr lang="en-US" sz="1100" dirty="0" smtClean="0"/>
              <a:t>                                                                                </a:t>
            </a:r>
            <a:r>
              <a:rPr lang="en-US" sz="1400" dirty="0" smtClean="0"/>
              <a:t>Fig 1:  ARIMA flow chart</a:t>
            </a:r>
            <a:endParaRPr lang="en-US" sz="1100" dirty="0"/>
          </a:p>
        </p:txBody>
      </p:sp>
      <p:sp>
        <p:nvSpPr>
          <p:cNvPr id="7" name="Rectangle 6"/>
          <p:cNvSpPr/>
          <p:nvPr/>
        </p:nvSpPr>
        <p:spPr>
          <a:xfrm>
            <a:off x="3200400" y="3200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SET</a:t>
            </a:r>
          </a:p>
          <a:p>
            <a:pPr algn="ctr"/>
            <a:r>
              <a:rPr lang="en-US" dirty="0" smtClean="0"/>
              <a:t>(USD/INR)</a:t>
            </a:r>
            <a:endParaRPr lang="en-US" dirty="0"/>
          </a:p>
        </p:txBody>
      </p:sp>
      <p:sp>
        <p:nvSpPr>
          <p:cNvPr id="8" name="Rectangle 7"/>
          <p:cNvSpPr/>
          <p:nvPr/>
        </p:nvSpPr>
        <p:spPr>
          <a:xfrm>
            <a:off x="3200400" y="4495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ARIMA</a:t>
            </a:r>
            <a:endParaRPr lang="en-US" dirty="0"/>
          </a:p>
        </p:txBody>
      </p:sp>
      <p:sp>
        <p:nvSpPr>
          <p:cNvPr id="9" name="Rectangle 8"/>
          <p:cNvSpPr/>
          <p:nvPr/>
        </p:nvSpPr>
        <p:spPr>
          <a:xfrm>
            <a:off x="3200400" y="57150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cxnSp>
        <p:nvCxnSpPr>
          <p:cNvPr id="25" name="Straight Arrow Connector 24"/>
          <p:cNvCxnSpPr>
            <a:stCxn id="7" idx="2"/>
            <a:endCxn id="8" idx="0"/>
          </p:cNvCxnSpPr>
          <p:nvPr/>
        </p:nvCxnSpPr>
        <p:spPr>
          <a:xfrm rot="5400000">
            <a:off x="3581400" y="4229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9" idx="0"/>
          </p:cNvCxnSpPr>
          <p:nvPr/>
        </p:nvCxnSpPr>
        <p:spPr>
          <a:xfrm rot="16200000" flipH="1">
            <a:off x="3600450" y="54292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55000" lnSpcReduction="20000"/>
          </a:bodyPr>
          <a:lstStyle/>
          <a:p>
            <a:pPr marL="0" indent="0"/>
            <a:r>
              <a:rPr lang="en-US" dirty="0" smtClean="0"/>
              <a:t> </a:t>
            </a:r>
            <a:r>
              <a:rPr lang="en-US" sz="5000" dirty="0" smtClean="0"/>
              <a:t>Collecting </a:t>
            </a:r>
            <a:r>
              <a:rPr lang="en-US" sz="5000" dirty="0" smtClean="0"/>
              <a:t>Input </a:t>
            </a:r>
            <a:r>
              <a:rPr lang="en-US" sz="5000" dirty="0" smtClean="0"/>
              <a:t>Data:</a:t>
            </a:r>
          </a:p>
          <a:p>
            <a:pPr marL="0" indent="0">
              <a:buNone/>
            </a:pPr>
            <a:r>
              <a:rPr lang="en-US" sz="5000" dirty="0" smtClean="0"/>
              <a:t> </a:t>
            </a:r>
            <a:r>
              <a:rPr lang="en-US" sz="5000" dirty="0" smtClean="0"/>
              <a:t>  - Historical rates of currencies are taken.</a:t>
            </a:r>
          </a:p>
          <a:p>
            <a:pPr marL="0" indent="0">
              <a:buNone/>
            </a:pPr>
            <a:endParaRPr lang="en-US" sz="5000" dirty="0" smtClean="0"/>
          </a:p>
          <a:p>
            <a:pPr marL="0" indent="0"/>
            <a:r>
              <a:rPr lang="en-US" sz="5000" dirty="0" smtClean="0"/>
              <a:t> ​Algorithm Design </a:t>
            </a:r>
            <a:r>
              <a:rPr lang="en-US" sz="5000" dirty="0" smtClean="0"/>
              <a:t>:</a:t>
            </a:r>
          </a:p>
          <a:p>
            <a:pPr marL="0" indent="0">
              <a:buNone/>
            </a:pPr>
            <a:r>
              <a:rPr lang="en-US" sz="5000" dirty="0" smtClean="0"/>
              <a:t>-Input </a:t>
            </a:r>
            <a:r>
              <a:rPr lang="en-US" sz="5000" dirty="0" smtClean="0"/>
              <a:t>the </a:t>
            </a:r>
            <a:r>
              <a:rPr lang="en-US" sz="5000" dirty="0" smtClean="0"/>
              <a:t>data set to preprocess data. </a:t>
            </a:r>
          </a:p>
          <a:p>
            <a:pPr marL="0" indent="0">
              <a:buNone/>
            </a:pPr>
            <a:r>
              <a:rPr lang="en-US" sz="5000" dirty="0" smtClean="0"/>
              <a:t>-Fit ARIMA() function to the data .</a:t>
            </a:r>
          </a:p>
          <a:p>
            <a:pPr marL="0" indent="0">
              <a:buNone/>
            </a:pPr>
            <a:r>
              <a:rPr lang="en-US" sz="5000" dirty="0" smtClean="0"/>
              <a:t>-</a:t>
            </a:r>
            <a:r>
              <a:rPr lang="en-US" sz="5000" dirty="0" smtClean="0"/>
              <a:t>Plot the results and compare the results for accuracy.</a:t>
            </a:r>
          </a:p>
          <a:p>
            <a:pPr marL="0" indent="0"/>
            <a:endParaRPr lang="en-US" sz="3300" dirty="0" smtClean="0"/>
          </a:p>
          <a:p>
            <a:pPr marL="0" indent="0"/>
            <a:endParaRPr lang="en-US" dirty="0" smtClean="0"/>
          </a:p>
          <a:p>
            <a:pPr marL="0" indent="0">
              <a:buNone/>
            </a:pPr>
            <a:r>
              <a:rPr lang="en-US" dirty="0" smtClean="0"/>
              <a:t>  </a:t>
            </a:r>
            <a:endParaRPr lang="en-US" dirty="0" smtClean="0"/>
          </a:p>
          <a:p>
            <a:pPr marL="0" indent="0">
              <a:buNone/>
            </a:pPr>
            <a:r>
              <a:rPr lang="en-US" dirty="0" smtClean="0"/>
              <a:t> </a:t>
            </a:r>
          </a:p>
          <a:p>
            <a:pPr marL="0" indent="0">
              <a:buNone/>
            </a:pPr>
            <a:endParaRPr lang="en-US" dirty="0" smtClean="0"/>
          </a:p>
        </p:txBody>
      </p:sp>
      <p:sp>
        <p:nvSpPr>
          <p:cNvPr id="4" name="Slide Number Placeholder 3"/>
          <p:cNvSpPr>
            <a:spLocks noGrp="1"/>
          </p:cNvSpPr>
          <p:nvPr>
            <p:ph type="sldNum" sz="quarter" idx="12"/>
          </p:nvPr>
        </p:nvSpPr>
        <p:spPr/>
        <p:txBody>
          <a:bodyPr/>
          <a:lstStyle/>
          <a:p>
            <a:fld id="{473B6CEF-1583-47EB-B735-F0A464E3CB46}" type="slidenum">
              <a:rPr lang="en-US" smtClean="0"/>
              <a:pPr/>
              <a:t>9</a:t>
            </a:fld>
            <a:endParaRPr 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706</Words>
  <Application>Microsoft Office PowerPoint</Application>
  <PresentationFormat>On-screen Show (4:3)</PresentationFormat>
  <Paragraphs>148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SDM COLLEGE OF ENGINEERING AND TECHNOLOGY</vt:lpstr>
      <vt:lpstr>Contents:</vt:lpstr>
      <vt:lpstr>INTRODUCTION</vt:lpstr>
      <vt:lpstr>Slide 4</vt:lpstr>
      <vt:lpstr>OBJECTIVES</vt:lpstr>
      <vt:lpstr>LITERATURE SURVEY</vt:lpstr>
      <vt:lpstr>PURPOSE</vt:lpstr>
      <vt:lpstr>IMPLEMENTATION</vt:lpstr>
      <vt:lpstr>METHODOLOGY</vt:lpstr>
      <vt:lpstr>How to solve the problem?</vt:lpstr>
      <vt:lpstr>ADVANTAGES</vt:lpstr>
      <vt:lpstr>                      DISADVANTAGES</vt:lpstr>
      <vt:lpstr>                          CONCLUSION</vt:lpstr>
      <vt:lpstr>                              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OF ENGINEERING AND TECHNOLOGY</dc:title>
  <dc:creator>user</dc:creator>
  <cp:lastModifiedBy>Nalini G Lingareddy</cp:lastModifiedBy>
  <cp:revision>44</cp:revision>
  <dcterms:created xsi:type="dcterms:W3CDTF">2018-04-12T08:31:10Z</dcterms:created>
  <dcterms:modified xsi:type="dcterms:W3CDTF">2019-05-17T01:19:47Z</dcterms:modified>
</cp:coreProperties>
</file>