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Black"/>
      <p:bold r:id="rId27"/>
      <p:boldItalic r:id="rId28"/>
    </p:embeddedFont>
    <p:embeddedFont>
      <p:font typeface="Roboto"/>
      <p:regular r:id="rId29"/>
      <p:bold r:id="rId30"/>
      <p:italic r:id="rId31"/>
      <p:boldItalic r:id="rId32"/>
    </p:embeddedFont>
    <p:embeddedFont>
      <p:font typeface="Roboto Medium"/>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lack-boldItalic.fntdata"/><Relationship Id="rId27" Type="http://schemas.openxmlformats.org/officeDocument/2006/relationships/font" Target="fonts/RobotoBlack-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RobotoMedium-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RobotoMedium-italic.fntdata"/><Relationship Id="rId12" Type="http://schemas.openxmlformats.org/officeDocument/2006/relationships/slide" Target="slides/slide7.xml"/><Relationship Id="rId34" Type="http://schemas.openxmlformats.org/officeDocument/2006/relationships/font" Target="fonts/RobotoMedium-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RobotoMedium-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4dad5205c4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4dad5205c4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4db15d4c48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4db15d4c4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4db15d4c4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4db15d4c4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8c9b198d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8c9b198d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4db15d4c4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4db15d4c4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8bf86dd751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8bf86dd751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[Slide Title: Design of EfficientFormer]</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EfficientFormer Design Overview: The EfficientFormer architecture is the outcome of a meticulous design process driven by the insights gained from extensive latency analysis.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Components of EfficientFormer:</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i="1" lang="en" sz="1200">
                <a:solidFill>
                  <a:srgbClr val="374151"/>
                </a:solidFill>
                <a:highlight>
                  <a:srgbClr val="F7F7F8"/>
                </a:highlight>
                <a:latin typeface="Roboto"/>
                <a:ea typeface="Roboto"/>
                <a:cs typeface="Roboto"/>
                <a:sym typeface="Roboto"/>
              </a:rPr>
              <a:t>Patch Embedding:</a:t>
            </a:r>
            <a:r>
              <a:rPr lang="en" sz="1200">
                <a:solidFill>
                  <a:srgbClr val="374151"/>
                </a:solidFill>
                <a:highlight>
                  <a:srgbClr val="F7F7F8"/>
                </a:highlight>
                <a:latin typeface="Roboto"/>
                <a:ea typeface="Roboto"/>
                <a:cs typeface="Roboto"/>
                <a:sym typeface="Roboto"/>
              </a:rPr>
              <a:t> EfficientFormer begins with a Patch Embedding process that efficiently converts input images into tokenized representations.</a:t>
            </a:r>
            <a:endParaRPr sz="1200">
              <a:solidFill>
                <a:srgbClr val="374151"/>
              </a:solidFill>
              <a:highlight>
                <a:srgbClr val="F7F7F8"/>
              </a:highlight>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i="1" lang="en" sz="1200">
                <a:solidFill>
                  <a:srgbClr val="374151"/>
                </a:solidFill>
                <a:highlight>
                  <a:srgbClr val="F7F7F8"/>
                </a:highlight>
                <a:latin typeface="Roboto"/>
                <a:ea typeface="Roboto"/>
                <a:cs typeface="Roboto"/>
                <a:sym typeface="Roboto"/>
              </a:rPr>
              <a:t>Meta Transformer Blocks (MB):</a:t>
            </a:r>
            <a:r>
              <a:rPr lang="en" sz="1200">
                <a:solidFill>
                  <a:srgbClr val="374151"/>
                </a:solidFill>
                <a:highlight>
                  <a:srgbClr val="F7F7F8"/>
                </a:highlight>
                <a:latin typeface="Roboto"/>
                <a:ea typeface="Roboto"/>
                <a:cs typeface="Roboto"/>
                <a:sym typeface="Roboto"/>
              </a:rPr>
              <a:t> These constitute the core of the network. MBs are a stack of blocks that handle features of the same spatial size, ensuring efficient processing.</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Dimension-Consistent Design: A central tenet of EfficientFormer is the dimension-consistent design approach. This design strategy partitions the network into a 4D segment and a 3D segment. The 4D partition uses ConvNet-style operations (MB4D), while the 3D partition integrates linear projections and self-attention mechanisms (MHSA) in a 3D tensor.</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Benefits of Dimension-Consistent Design: The dimension-consistent design of EfficientFormer successfully addresses dimension mismatch issues, thus facilitating optimal hardware utilization. It ensures that low-level features are processed efficiently at the beginning, while the model gains access to the global modeling power of MHSA in later stages. This innovative approach distinguishes EfficientFormer from conventional models and is key to its success in real-time applications.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4db15d4c48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4db15d4c48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4db15d4c4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4db15d4c4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4db15d4c48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4db15d4c48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8cd77959c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8cd77959c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4db15d4c48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4db15d4c48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4dad5205c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4dad5205c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4db15d4c48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4db15d4c48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4dad5205c4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4dad5205c4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db15d4c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4db15d4c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4db15d4c4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4db15d4c4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4db15d4c4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4db15d4c4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4db15d4c4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4db15d4c4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8bf86dd75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8bf86dd75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4db15d4c4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4db15d4c4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4db15d4c4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4db15d4c4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arxiv.org/pdf/2206.01191" TargetMode="External"/><Relationship Id="rId4" Type="http://schemas.openxmlformats.org/officeDocument/2006/relationships/hyperlink" Target="https://github.com/snap-research/EfficientFormer" TargetMode="External"/><Relationship Id="rId5" Type="http://schemas.openxmlformats.org/officeDocument/2006/relationships/hyperlink" Target="https://huggingface.co/snap-research/efficientformer-l1-300#direct-us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4" name="Shape 84"/>
        <p:cNvGrpSpPr/>
        <p:nvPr/>
      </p:nvGrpSpPr>
      <p:grpSpPr>
        <a:xfrm>
          <a:off x="0" y="0"/>
          <a:ext cx="0" cy="0"/>
          <a:chOff x="0" y="0"/>
          <a:chExt cx="0" cy="0"/>
        </a:xfrm>
      </p:grpSpPr>
      <p:sp>
        <p:nvSpPr>
          <p:cNvPr id="85" name="Google Shape;85;p13"/>
          <p:cNvSpPr txBox="1"/>
          <p:nvPr>
            <p:ph type="title"/>
          </p:nvPr>
        </p:nvSpPr>
        <p:spPr>
          <a:xfrm>
            <a:off x="311700" y="1960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Things to cover</a:t>
            </a:r>
            <a:endParaRPr b="1"/>
          </a:p>
        </p:txBody>
      </p:sp>
      <p:sp>
        <p:nvSpPr>
          <p:cNvPr id="86" name="Google Shape;86;p13"/>
          <p:cNvSpPr txBox="1"/>
          <p:nvPr>
            <p:ph idx="1" type="body"/>
          </p:nvPr>
        </p:nvSpPr>
        <p:spPr>
          <a:xfrm>
            <a:off x="311700" y="803825"/>
            <a:ext cx="8520600" cy="37650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lang="en"/>
              <a:t>Then the main problem considered in the paper needs to be introduced, with a background of the problem, motivations for the problem (e.g. applications or theoretical contributions) and some details about at least two past works done on the problem (if the problem is new altogether, some past motivations can be provided). Overall this can span 4 to 5 slides.</a:t>
            </a:r>
            <a:endParaRPr/>
          </a:p>
          <a:p>
            <a:pPr indent="-308610" lvl="0" marL="457200" rtl="0" algn="l">
              <a:spcBef>
                <a:spcPts val="0"/>
              </a:spcBef>
              <a:spcAft>
                <a:spcPts val="0"/>
              </a:spcAft>
              <a:buSzPct val="100000"/>
              <a:buChar char="●"/>
            </a:pPr>
            <a:r>
              <a:rPr lang="en"/>
              <a:t>Then the details of the problem considered in the paper need to be provided along with the solution approaches proposed. It would be useful to provide concise, crisp and concrete descriptions (figures, equations, and other illustrations need to be provided aptly) about the problem and methods considered. This can span about 4 to 5 slides.</a:t>
            </a:r>
            <a:endParaRPr/>
          </a:p>
          <a:p>
            <a:pPr indent="-308610" lvl="0" marL="457200" rtl="0" algn="l">
              <a:spcBef>
                <a:spcPts val="0"/>
              </a:spcBef>
              <a:spcAft>
                <a:spcPts val="0"/>
              </a:spcAft>
              <a:buSzPct val="100000"/>
              <a:buChar char="●"/>
            </a:pPr>
            <a:r>
              <a:rPr lang="en"/>
              <a:t>The details of experiments in the paper can be described next. All details about the experiments related to the data sets, data pre-processing, computational framework considered, programming language considered, etc. should be listed. Details of competing methods should also be provided briefly. Importance of the results established in the paper need to be discussed. This can span 2 or 3 slides.</a:t>
            </a:r>
            <a:endParaRPr/>
          </a:p>
          <a:p>
            <a:pPr indent="-308610" lvl="0" marL="457200" rtl="0" algn="l">
              <a:spcBef>
                <a:spcPts val="0"/>
              </a:spcBef>
              <a:spcAft>
                <a:spcPts val="0"/>
              </a:spcAft>
              <a:buSzPct val="100000"/>
              <a:buChar char="●"/>
            </a:pPr>
            <a:r>
              <a:rPr lang="en"/>
              <a:t>The status of work done by the team in replicating the results in the paper (e.g. details of initial experiment setup, status of experiments, results, etc.) should be provided. This can be presented in 2 to 3 slides. The contributions of each team member towards the project should be listed carefully when discussing the work done by the team.</a:t>
            </a:r>
            <a:endParaRPr/>
          </a:p>
          <a:p>
            <a:pPr indent="-308610" lvl="0" marL="457200" rtl="0" algn="l">
              <a:spcBef>
                <a:spcPts val="0"/>
              </a:spcBef>
              <a:spcAft>
                <a:spcPts val="0"/>
              </a:spcAft>
              <a:buSzPct val="100000"/>
              <a:buChar char="●"/>
            </a:pPr>
            <a:r>
              <a:rPr lang="en"/>
              <a:t>The team must provide at least one modification to the work done in the paper which the team will investigate for the final review. This can span around a couple of slides.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2016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Identifying inefficient designs in ViT-based models</a:t>
            </a:r>
            <a:endParaRPr/>
          </a:p>
        </p:txBody>
      </p:sp>
      <p:sp>
        <p:nvSpPr>
          <p:cNvPr id="143" name="Google Shape;143;p22"/>
          <p:cNvSpPr txBox="1"/>
          <p:nvPr>
            <p:ph idx="1" type="body"/>
          </p:nvPr>
        </p:nvSpPr>
        <p:spPr>
          <a:xfrm>
            <a:off x="311700" y="809425"/>
            <a:ext cx="8520600" cy="3759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Observation 3: CONV-BN is more latency-favorable than LN (GN)-Linear and the accuracy drawback is generally acceptable.</a:t>
            </a:r>
            <a:endParaRPr/>
          </a:p>
          <a:p>
            <a:pPr indent="-317500" lvl="1" marL="914400" rtl="0" algn="l">
              <a:spcBef>
                <a:spcPts val="0"/>
              </a:spcBef>
              <a:spcAft>
                <a:spcPts val="0"/>
              </a:spcAft>
              <a:buSzPts val="1400"/>
              <a:buChar char="○"/>
            </a:pPr>
            <a:r>
              <a:rPr lang="en"/>
              <a:t>BN can be folded into the preceding convolution for inference speedup, while dynamic normalizations, such as LN and GN, still collects running statistics at the inference phase, thus contributing to latency</a:t>
            </a:r>
            <a:endParaRPr/>
          </a:p>
          <a:p>
            <a:pPr indent="-342900" lvl="0" marL="457200" rtl="0" algn="l">
              <a:spcBef>
                <a:spcPts val="0"/>
              </a:spcBef>
              <a:spcAft>
                <a:spcPts val="0"/>
              </a:spcAft>
              <a:buSzPts val="1800"/>
              <a:buChar char="●"/>
            </a:pPr>
            <a:r>
              <a:rPr lang="en"/>
              <a:t>Observation 4: The latency of nonlinearity is hardware and compiler dependent.</a:t>
            </a:r>
            <a:endParaRPr/>
          </a:p>
          <a:p>
            <a:pPr indent="-317500" lvl="1" marL="914400" rtl="0" algn="l">
              <a:spcBef>
                <a:spcPts val="0"/>
              </a:spcBef>
              <a:spcAft>
                <a:spcPts val="0"/>
              </a:spcAft>
              <a:buSzPts val="1400"/>
              <a:buChar char="○"/>
            </a:pPr>
            <a:r>
              <a:rPr lang="en"/>
              <a:t>They examined various activation functions, including GeLU, ReLU, and HardSwish.</a:t>
            </a:r>
            <a:endParaRPr/>
          </a:p>
          <a:p>
            <a:pPr indent="-317500" lvl="1" marL="914400" rtl="0" algn="l">
              <a:spcBef>
                <a:spcPts val="0"/>
              </a:spcBef>
              <a:spcAft>
                <a:spcPts val="0"/>
              </a:spcAft>
              <a:buSzPts val="1400"/>
              <a:buChar char="○"/>
            </a:pPr>
            <a:r>
              <a:rPr lang="en"/>
              <a:t>Previous work suggests GeLU is not efficient on hardware and slows down inference.</a:t>
            </a:r>
            <a:endParaRPr/>
          </a:p>
          <a:p>
            <a:pPr indent="-317500" lvl="1" marL="914400" rtl="0" algn="l">
              <a:spcBef>
                <a:spcPts val="0"/>
              </a:spcBef>
              <a:spcAft>
                <a:spcPts val="0"/>
              </a:spcAft>
              <a:buSzPts val="1400"/>
              <a:buChar char="○"/>
            </a:pPr>
            <a:r>
              <a:rPr lang="en"/>
              <a:t>observed GeLU is well supported by iPhone 12 and hardly slower than its counterpart, ReLU. On the contrary, HardSwish is surprisingly slow in our experiments and may not be well supported by the compiler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Solution</a:t>
            </a:r>
            <a:endParaRPr/>
          </a:p>
        </p:txBody>
      </p:sp>
      <p:sp>
        <p:nvSpPr>
          <p:cNvPr id="149" name="Google Shape;149;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EfficientFormer:</a:t>
            </a:r>
            <a:r>
              <a:rPr lang="en"/>
              <a:t> In response to the challenges posed by existing Vision Transformers (ViTs), Introduced "EfficientFormer." </a:t>
            </a:r>
            <a:endParaRPr/>
          </a:p>
          <a:p>
            <a:pPr indent="-342900" lvl="0" marL="457200" rtl="0" algn="l">
              <a:spcBef>
                <a:spcPts val="0"/>
              </a:spcBef>
              <a:spcAft>
                <a:spcPts val="0"/>
              </a:spcAft>
              <a:buSzPts val="1800"/>
              <a:buChar char="●"/>
            </a:pPr>
            <a:r>
              <a:rPr b="1" lang="en"/>
              <a:t>Informed by Latency Analysis:</a:t>
            </a:r>
            <a:r>
              <a:rPr lang="en"/>
              <a:t> The foundation of EfficientFormer is built upon a comprehensive latency analysis. Examined the bottlenecks and inefficiencies in existing transformer-based architectures to identify areas for improvement.</a:t>
            </a:r>
            <a:endParaRPr/>
          </a:p>
          <a:p>
            <a:pPr indent="-342900" lvl="0" marL="457200" rtl="0" algn="l">
              <a:spcBef>
                <a:spcPts val="0"/>
              </a:spcBef>
              <a:spcAft>
                <a:spcPts val="0"/>
              </a:spcAft>
              <a:buSzPts val="1800"/>
              <a:buChar char="●"/>
            </a:pPr>
            <a:r>
              <a:rPr b="1" lang="en"/>
              <a:t>Elimination of Inefficient Operations:</a:t>
            </a:r>
            <a:r>
              <a:rPr lang="en"/>
              <a:t> One of the key tenets of EfficientFormer is the elimination of inefficient operations. Redesigned the architecture to mitigate unnecessary overheads and streamline the model, ensuring that it operates with optimal efficiency.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1575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EfficientFormer's Design Paradigm</a:t>
            </a:r>
            <a:endParaRPr/>
          </a:p>
        </p:txBody>
      </p:sp>
      <p:sp>
        <p:nvSpPr>
          <p:cNvPr id="155" name="Google Shape;155;p24"/>
          <p:cNvSpPr txBox="1"/>
          <p:nvPr>
            <p:ph idx="1" type="body"/>
          </p:nvPr>
        </p:nvSpPr>
        <p:spPr>
          <a:xfrm>
            <a:off x="311700" y="722875"/>
            <a:ext cx="8520600" cy="3846000"/>
          </a:xfrm>
          <a:prstGeom prst="rect">
            <a:avLst/>
          </a:prstGeom>
        </p:spPr>
        <p:txBody>
          <a:bodyPr anchorCtr="0" anchor="t" bIns="91425" lIns="91425" spcFirstLastPara="1" rIns="91425" wrap="square" tIns="91425">
            <a:normAutofit/>
          </a:bodyPr>
          <a:lstStyle/>
          <a:p>
            <a:pPr indent="-327977" lvl="0" marL="457200" rtl="0" algn="l">
              <a:lnSpc>
                <a:spcPct val="95000"/>
              </a:lnSpc>
              <a:spcBef>
                <a:spcPts val="0"/>
              </a:spcBef>
              <a:spcAft>
                <a:spcPts val="0"/>
              </a:spcAft>
              <a:buSzPts val="1565"/>
              <a:buChar char="●"/>
            </a:pPr>
            <a:r>
              <a:rPr lang="en" sz="1565"/>
              <a:t>Dimension-Consistent Design</a:t>
            </a:r>
            <a:endParaRPr sz="1565"/>
          </a:p>
          <a:p>
            <a:pPr indent="-327977" lvl="0" marL="457200" rtl="0" algn="l">
              <a:lnSpc>
                <a:spcPct val="95000"/>
              </a:lnSpc>
              <a:spcBef>
                <a:spcPts val="0"/>
              </a:spcBef>
              <a:spcAft>
                <a:spcPts val="0"/>
              </a:spcAft>
              <a:buSzPts val="1565"/>
              <a:buChar char="●"/>
            </a:pPr>
            <a:r>
              <a:rPr lang="en" sz="1565"/>
              <a:t>Principles and Rationale: The dimension-consistent design paradigm divides the architecture into two partitions, 4D and 3D, to address the dimension mismatch issue. This approach starts with a 4D partition and transitions to a 3D partition as the model progresses. The motivation behind this paradigm is to enable efficient processing of low-level features in the initial stages while taking full advantage of the global modeling power of Multi-Head Self-Attention (MHSA) in later stages.</a:t>
            </a:r>
            <a:endParaRPr sz="1565"/>
          </a:p>
          <a:p>
            <a:pPr indent="-327977" lvl="0" marL="457200" rtl="0" algn="l">
              <a:lnSpc>
                <a:spcPct val="95000"/>
              </a:lnSpc>
              <a:spcBef>
                <a:spcPts val="0"/>
              </a:spcBef>
              <a:spcAft>
                <a:spcPts val="0"/>
              </a:spcAft>
              <a:buSzPts val="1565"/>
              <a:buChar char="●"/>
            </a:pPr>
            <a:r>
              <a:rPr lang="en" sz="1565"/>
              <a:t>Divergence from Existing Designs: EfficientFormer's dimension-consistent design distinguishes it from existing architectures. While prior models often rely solely on 3D partitions, EfficientFormer's hybrid approach, combining 4D and 3D, is tailored for enhanced efficiency without compromising global modeling capabilities.</a:t>
            </a:r>
            <a:endParaRPr sz="1565"/>
          </a:p>
          <a:p>
            <a:pPr indent="0" lvl="0" marL="0" rtl="0" algn="l">
              <a:lnSpc>
                <a:spcPct val="95000"/>
              </a:lnSpc>
              <a:spcBef>
                <a:spcPts val="1200"/>
              </a:spcBef>
              <a:spcAft>
                <a:spcPts val="1200"/>
              </a:spcAft>
              <a:buSzPts val="1018"/>
              <a:buNone/>
            </a:pPr>
            <a:r>
              <a:rPr lang="en" sz="1565"/>
              <a:t>EfficientFormer's unique design paradigm allows it to strike the ideal balance between computational efficiency and performance, setting it apart as a pioneering solution for real-time computer vision.</a:t>
            </a:r>
            <a:endParaRPr sz="1565"/>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2125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EfficientFormer: Overall Architecture</a:t>
            </a:r>
            <a:endParaRPr/>
          </a:p>
        </p:txBody>
      </p:sp>
      <p:sp>
        <p:nvSpPr>
          <p:cNvPr id="161" name="Google Shape;161;p25"/>
          <p:cNvSpPr txBox="1"/>
          <p:nvPr>
            <p:ph idx="1" type="body"/>
          </p:nvPr>
        </p:nvSpPr>
        <p:spPr>
          <a:xfrm>
            <a:off x="410450" y="820325"/>
            <a:ext cx="76134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242424"/>
                </a:solidFill>
                <a:highlight>
                  <a:srgbClr val="FFFFFF"/>
                </a:highlight>
                <a:latin typeface="Georgia"/>
                <a:ea typeface="Georgia"/>
                <a:cs typeface="Georgia"/>
                <a:sym typeface="Georgia"/>
              </a:rPr>
              <a:t>Based on the observations, EfficientFormer is designed.</a:t>
            </a:r>
            <a:endParaRPr/>
          </a:p>
        </p:txBody>
      </p:sp>
      <p:pic>
        <p:nvPicPr>
          <p:cNvPr id="162" name="Google Shape;162;p25"/>
          <p:cNvPicPr preferRelativeResize="0"/>
          <p:nvPr/>
        </p:nvPicPr>
        <p:blipFill>
          <a:blip r:embed="rId3">
            <a:alphaModFix/>
          </a:blip>
          <a:stretch>
            <a:fillRect/>
          </a:stretch>
        </p:blipFill>
        <p:spPr>
          <a:xfrm>
            <a:off x="808650" y="1318950"/>
            <a:ext cx="7162800" cy="2857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178250" y="0"/>
            <a:ext cx="4738200" cy="604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a:t>
            </a:r>
            <a:r>
              <a:rPr lang="en"/>
              <a:t> Architecture</a:t>
            </a:r>
            <a:endParaRPr/>
          </a:p>
        </p:txBody>
      </p:sp>
      <p:sp>
        <p:nvSpPr>
          <p:cNvPr id="168" name="Google Shape;168;p26"/>
          <p:cNvSpPr txBox="1"/>
          <p:nvPr>
            <p:ph idx="1" type="body"/>
          </p:nvPr>
        </p:nvSpPr>
        <p:spPr>
          <a:xfrm>
            <a:off x="318875" y="553075"/>
            <a:ext cx="8709900" cy="4427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From the results of the latency, the PatchEmbed is  two Conv stem 3 x 3 convolution with stride 2</a:t>
            </a:r>
            <a:endParaRPr sz="1500"/>
          </a:p>
          <a:p>
            <a:pPr indent="-323850" lvl="0" marL="457200" rtl="0" algn="l">
              <a:spcBef>
                <a:spcPts val="0"/>
              </a:spcBef>
              <a:spcAft>
                <a:spcPts val="0"/>
              </a:spcAft>
              <a:buSzPts val="1500"/>
              <a:buChar char="●"/>
            </a:pPr>
            <a:r>
              <a:t/>
            </a:r>
            <a:endParaRPr sz="1500"/>
          </a:p>
          <a:p>
            <a:pPr indent="-323850" lvl="0" marL="457200" rtl="0" algn="l">
              <a:spcBef>
                <a:spcPts val="0"/>
              </a:spcBef>
              <a:spcAft>
                <a:spcPts val="0"/>
              </a:spcAft>
              <a:buSzPts val="1500"/>
              <a:buChar char="●"/>
            </a:pPr>
            <a:r>
              <a:rPr lang="en" sz="1500"/>
              <a:t>MB consists of unspecified token mixer (TokenMixer) followed by a MLP block</a:t>
            </a:r>
            <a:endParaRPr sz="1500"/>
          </a:p>
          <a:p>
            <a:pPr indent="0" lvl="0" marL="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The network starts with 4D partition, while 3D partition is applied in the last stages.</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After processing all the MB4D blocks, we perform a one-time reshaping to transform the features size and enter 3D partition. MB3D follows conventional ViT structure</a:t>
            </a:r>
            <a:endParaRPr sz="1500"/>
          </a:p>
          <a:p>
            <a:pPr indent="-323850" lvl="0" marL="457200" rtl="0" algn="l">
              <a:spcBef>
                <a:spcPts val="0"/>
              </a:spcBef>
              <a:spcAft>
                <a:spcPts val="0"/>
              </a:spcAft>
              <a:buSzPts val="1500"/>
              <a:buChar char="●"/>
            </a:pPr>
            <a:r>
              <a:rPr lang="en" sz="1500"/>
              <a:t>MHSA to the last Stages aligns with the intuition that early stages in the networks capture low-level features, while late layers learn long-term dependencies.</a:t>
            </a:r>
            <a:endParaRPr sz="1500"/>
          </a:p>
        </p:txBody>
      </p:sp>
      <p:pic>
        <p:nvPicPr>
          <p:cNvPr id="169" name="Google Shape;169;p26"/>
          <p:cNvPicPr preferRelativeResize="0"/>
          <p:nvPr/>
        </p:nvPicPr>
        <p:blipFill>
          <a:blip r:embed="rId3">
            <a:alphaModFix/>
          </a:blip>
          <a:stretch>
            <a:fillRect/>
          </a:stretch>
        </p:blipFill>
        <p:spPr>
          <a:xfrm>
            <a:off x="2031050" y="947600"/>
            <a:ext cx="3551207" cy="495300"/>
          </a:xfrm>
          <a:prstGeom prst="rect">
            <a:avLst/>
          </a:prstGeom>
          <a:noFill/>
          <a:ln>
            <a:noFill/>
          </a:ln>
        </p:spPr>
      </p:pic>
      <p:pic>
        <p:nvPicPr>
          <p:cNvPr id="170" name="Google Shape;170;p26"/>
          <p:cNvPicPr preferRelativeResize="0"/>
          <p:nvPr/>
        </p:nvPicPr>
        <p:blipFill>
          <a:blip r:embed="rId4">
            <a:alphaModFix/>
          </a:blip>
          <a:stretch>
            <a:fillRect/>
          </a:stretch>
        </p:blipFill>
        <p:spPr>
          <a:xfrm>
            <a:off x="2031050" y="2511100"/>
            <a:ext cx="3609758" cy="740250"/>
          </a:xfrm>
          <a:prstGeom prst="rect">
            <a:avLst/>
          </a:prstGeom>
          <a:noFill/>
          <a:ln>
            <a:noFill/>
          </a:ln>
        </p:spPr>
      </p:pic>
      <p:pic>
        <p:nvPicPr>
          <p:cNvPr id="171" name="Google Shape;171;p26"/>
          <p:cNvPicPr preferRelativeResize="0"/>
          <p:nvPr/>
        </p:nvPicPr>
        <p:blipFill>
          <a:blip r:embed="rId5">
            <a:alphaModFix/>
          </a:blip>
          <a:stretch>
            <a:fillRect/>
          </a:stretch>
        </p:blipFill>
        <p:spPr>
          <a:xfrm>
            <a:off x="1688700" y="1680238"/>
            <a:ext cx="2774136" cy="454650"/>
          </a:xfrm>
          <a:prstGeom prst="rect">
            <a:avLst/>
          </a:prstGeom>
          <a:noFill/>
          <a:ln>
            <a:noFill/>
          </a:ln>
        </p:spPr>
      </p:pic>
      <p:pic>
        <p:nvPicPr>
          <p:cNvPr id="172" name="Google Shape;172;p26"/>
          <p:cNvPicPr preferRelativeResize="0"/>
          <p:nvPr/>
        </p:nvPicPr>
        <p:blipFill>
          <a:blip r:embed="rId6">
            <a:alphaModFix/>
          </a:blip>
          <a:stretch>
            <a:fillRect/>
          </a:stretch>
        </p:blipFill>
        <p:spPr>
          <a:xfrm>
            <a:off x="4572001" y="1759525"/>
            <a:ext cx="2993000" cy="296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11700" y="1682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Classification</a:t>
            </a:r>
            <a:endParaRPr/>
          </a:p>
        </p:txBody>
      </p:sp>
      <p:sp>
        <p:nvSpPr>
          <p:cNvPr id="178" name="Google Shape;178;p27"/>
          <p:cNvSpPr txBox="1"/>
          <p:nvPr>
            <p:ph idx="1" type="body"/>
          </p:nvPr>
        </p:nvSpPr>
        <p:spPr>
          <a:xfrm>
            <a:off x="5328925" y="822775"/>
            <a:ext cx="3503400" cy="34302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018"/>
              <a:buNone/>
            </a:pPr>
            <a:r>
              <a:rPr lang="en" sz="1365"/>
              <a:t>Training on ImageNet-1K: EfficientFormer is rigorously trained on the ImageNet-1K dataset, a standard benchmark for image classification tasks.</a:t>
            </a:r>
            <a:endParaRPr sz="1365"/>
          </a:p>
          <a:p>
            <a:pPr indent="0" lvl="0" marL="0" rtl="0" algn="l">
              <a:lnSpc>
                <a:spcPct val="95000"/>
              </a:lnSpc>
              <a:spcBef>
                <a:spcPts val="1200"/>
              </a:spcBef>
              <a:spcAft>
                <a:spcPts val="1200"/>
              </a:spcAft>
              <a:buSzPts val="1018"/>
              <a:buNone/>
            </a:pPr>
            <a:r>
              <a:rPr lang="en" sz="1365"/>
              <a:t>Training Parameters: Employed the AdamW optimizer, warm-up training for 5 epochs, and a cosine annealing learning rate schedule. The initial learning rate is set to 1e-3, and the minimum learning rate is 1e-5.</a:t>
            </a:r>
            <a:endParaRPr sz="1365"/>
          </a:p>
        </p:txBody>
      </p:sp>
      <p:pic>
        <p:nvPicPr>
          <p:cNvPr id="179" name="Google Shape;179;p27"/>
          <p:cNvPicPr preferRelativeResize="0"/>
          <p:nvPr/>
        </p:nvPicPr>
        <p:blipFill>
          <a:blip r:embed="rId3">
            <a:alphaModFix/>
          </a:blip>
          <a:stretch>
            <a:fillRect/>
          </a:stretch>
        </p:blipFill>
        <p:spPr>
          <a:xfrm>
            <a:off x="0" y="776050"/>
            <a:ext cx="4963501" cy="3610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311700" y="849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 Details</a:t>
            </a:r>
            <a:endParaRPr/>
          </a:p>
        </p:txBody>
      </p:sp>
      <p:sp>
        <p:nvSpPr>
          <p:cNvPr id="185" name="Google Shape;185;p28"/>
          <p:cNvSpPr txBox="1"/>
          <p:nvPr>
            <p:ph idx="1" type="body"/>
          </p:nvPr>
        </p:nvSpPr>
        <p:spPr>
          <a:xfrm>
            <a:off x="93325" y="632050"/>
            <a:ext cx="8520600" cy="4112100"/>
          </a:xfrm>
          <a:prstGeom prst="rect">
            <a:avLst/>
          </a:prstGeom>
        </p:spPr>
        <p:txBody>
          <a:bodyPr anchorCtr="0" anchor="t" bIns="91425" lIns="91425" spcFirstLastPara="1" rIns="91425" wrap="square" tIns="91425">
            <a:noAutofit/>
          </a:bodyPr>
          <a:lstStyle/>
          <a:p>
            <a:pPr indent="-327342" lvl="0" marL="457200" rtl="0" algn="l">
              <a:lnSpc>
                <a:spcPct val="100000"/>
              </a:lnSpc>
              <a:spcBef>
                <a:spcPts val="0"/>
              </a:spcBef>
              <a:spcAft>
                <a:spcPts val="0"/>
              </a:spcAft>
              <a:buSzPts val="1555"/>
              <a:buChar char="●"/>
            </a:pPr>
            <a:r>
              <a:rPr lang="en" sz="1555"/>
              <a:t>Comparison to CNNs</a:t>
            </a:r>
            <a:endParaRPr sz="1555"/>
          </a:p>
          <a:p>
            <a:pPr indent="-327342" lvl="1" marL="914400" rtl="0" algn="l">
              <a:lnSpc>
                <a:spcPct val="100000"/>
              </a:lnSpc>
              <a:spcBef>
                <a:spcPts val="0"/>
              </a:spcBef>
              <a:spcAft>
                <a:spcPts val="0"/>
              </a:spcAft>
              <a:buSzPts val="1555"/>
              <a:buChar char="○"/>
            </a:pPr>
            <a:r>
              <a:rPr lang="en" sz="1555"/>
              <a:t>EfficientFormer demonstrates a better trade-off between accuracy and latency when compared to CNN-based MobileNet</a:t>
            </a:r>
            <a:endParaRPr sz="1555"/>
          </a:p>
          <a:p>
            <a:pPr indent="-327342" lvl="1" marL="914400" rtl="0" algn="l">
              <a:lnSpc>
                <a:spcPct val="100000"/>
              </a:lnSpc>
              <a:spcBef>
                <a:spcPts val="0"/>
              </a:spcBef>
              <a:spcAft>
                <a:spcPts val="0"/>
              </a:spcAft>
              <a:buSzPts val="1555"/>
              <a:buChar char="○"/>
            </a:pPr>
            <a:r>
              <a:rPr lang="en" sz="1555"/>
              <a:t>EfficientFormer-L1 matches the speed of MobileNetV2 1.4 on mobile, while achieving a 4.5% higher top-1 accuracy. On desktop GPUs, EfficientFormer-L1 runs 38% faster than EfficientNet-B0 with a 2.1% higher top-1 accuracy.</a:t>
            </a:r>
            <a:endParaRPr sz="1555"/>
          </a:p>
          <a:p>
            <a:pPr indent="-327342" lvl="0" marL="457200" rtl="0" algn="l">
              <a:lnSpc>
                <a:spcPct val="100000"/>
              </a:lnSpc>
              <a:spcBef>
                <a:spcPts val="0"/>
              </a:spcBef>
              <a:spcAft>
                <a:spcPts val="0"/>
              </a:spcAft>
              <a:buSzPts val="1555"/>
              <a:buChar char="●"/>
            </a:pPr>
            <a:r>
              <a:rPr lang="en" sz="1555"/>
              <a:t>Comparison to ViTs</a:t>
            </a:r>
            <a:endParaRPr sz="1555"/>
          </a:p>
          <a:p>
            <a:pPr indent="-327342" lvl="1" marL="914400" rtl="0" algn="l">
              <a:lnSpc>
                <a:spcPct val="100000"/>
              </a:lnSpc>
              <a:spcBef>
                <a:spcPts val="0"/>
              </a:spcBef>
              <a:spcAft>
                <a:spcPts val="0"/>
              </a:spcAft>
              <a:buSzPts val="1555"/>
              <a:buChar char="○"/>
            </a:pPr>
            <a:r>
              <a:rPr lang="en" sz="1555"/>
              <a:t>Compared to traditional ViTs such as DeiT-Tiny, EfficientFormer showcases a notable reduction in latency while maintaining competitive accuracy levels.</a:t>
            </a:r>
            <a:endParaRPr sz="1555"/>
          </a:p>
          <a:p>
            <a:pPr indent="-327342" lvl="0" marL="457200" rtl="0" algn="l">
              <a:lnSpc>
                <a:spcPct val="100000"/>
              </a:lnSpc>
              <a:spcBef>
                <a:spcPts val="0"/>
              </a:spcBef>
              <a:spcAft>
                <a:spcPts val="0"/>
              </a:spcAft>
              <a:buSzPts val="1555"/>
              <a:buChar char="●"/>
            </a:pPr>
            <a:r>
              <a:rPr lang="en" sz="1555"/>
              <a:t>Comparison to Hybrid Designs</a:t>
            </a:r>
            <a:endParaRPr sz="1555"/>
          </a:p>
          <a:p>
            <a:pPr indent="-327342" lvl="1" marL="914400" rtl="0" algn="l">
              <a:lnSpc>
                <a:spcPct val="100000"/>
              </a:lnSpc>
              <a:spcBef>
                <a:spcPts val="0"/>
              </a:spcBef>
              <a:spcAft>
                <a:spcPts val="0"/>
              </a:spcAft>
              <a:buSzPts val="1555"/>
              <a:buChar char="○"/>
            </a:pPr>
            <a:r>
              <a:rPr lang="en" sz="1555"/>
              <a:t>In contrast to hybrid designs like LeViT and MobileViT, EfficientFormer stands out by maintaining high performance and achieving ultra-fast inference speeds.</a:t>
            </a:r>
            <a:endParaRPr sz="1555"/>
          </a:p>
          <a:p>
            <a:pPr indent="0" lvl="0" marL="457200" rtl="0" algn="l">
              <a:lnSpc>
                <a:spcPct val="100000"/>
              </a:lnSpc>
              <a:spcBef>
                <a:spcPts val="1200"/>
              </a:spcBef>
              <a:spcAft>
                <a:spcPts val="1200"/>
              </a:spcAft>
              <a:buNone/>
            </a:pPr>
            <a:r>
              <a:rPr lang="en" sz="1555"/>
              <a:t> The results solidify the notion that EfficientFormer excels in delivering the accuracy of ViTs without compromising the latency, putting it at the forefront of transformer-based models.</a:t>
            </a:r>
            <a:endParaRPr sz="1555"/>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141850"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 Detection and segmentation</a:t>
            </a:r>
            <a:endParaRPr/>
          </a:p>
        </p:txBody>
      </p:sp>
      <p:sp>
        <p:nvSpPr>
          <p:cNvPr id="191" name="Google Shape;191;p29"/>
          <p:cNvSpPr txBox="1"/>
          <p:nvPr>
            <p:ph idx="1" type="body"/>
          </p:nvPr>
        </p:nvSpPr>
        <p:spPr>
          <a:xfrm>
            <a:off x="5810075" y="741250"/>
            <a:ext cx="3249000" cy="2535300"/>
          </a:xfrm>
          <a:prstGeom prst="rect">
            <a:avLst/>
          </a:prstGeom>
        </p:spPr>
        <p:txBody>
          <a:bodyPr anchorCtr="0" anchor="t" bIns="91425" lIns="91425" spcFirstLastPara="1" rIns="91425" wrap="square" tIns="91425">
            <a:normAutofit fontScale="85000"/>
          </a:bodyPr>
          <a:lstStyle/>
          <a:p>
            <a:pPr indent="-323314" lvl="0" marL="457200" rtl="0" algn="l">
              <a:spcBef>
                <a:spcPts val="0"/>
              </a:spcBef>
              <a:spcAft>
                <a:spcPts val="0"/>
              </a:spcAft>
              <a:buSzPct val="100000"/>
              <a:buChar char="●"/>
            </a:pPr>
            <a:r>
              <a:rPr lang="en" sz="1754"/>
              <a:t>EfficientFormer extends beyond image classification. It serves as a powerful backbone in various vision tasks.</a:t>
            </a:r>
            <a:endParaRPr sz="1754"/>
          </a:p>
          <a:p>
            <a:pPr indent="-323314" lvl="0" marL="457200" rtl="0" algn="l">
              <a:spcBef>
                <a:spcPts val="0"/>
              </a:spcBef>
              <a:spcAft>
                <a:spcPts val="0"/>
              </a:spcAft>
              <a:buSzPct val="100000"/>
              <a:buChar char="●"/>
            </a:pPr>
            <a:r>
              <a:rPr lang="en" sz="1754"/>
              <a:t>The consistent performance across different tasks highlights the robustness and versatility of EfficientFormer as a backbone.</a:t>
            </a:r>
            <a:endParaRPr sz="1500"/>
          </a:p>
        </p:txBody>
      </p:sp>
      <p:sp>
        <p:nvSpPr>
          <p:cNvPr id="192" name="Google Shape;192;p29"/>
          <p:cNvSpPr txBox="1"/>
          <p:nvPr/>
        </p:nvSpPr>
        <p:spPr>
          <a:xfrm>
            <a:off x="219575" y="3002925"/>
            <a:ext cx="5590500" cy="15654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2"/>
                </a:solidFill>
                <a:latin typeface="Roboto"/>
                <a:ea typeface="Roboto"/>
                <a:cs typeface="Roboto"/>
                <a:sym typeface="Roboto"/>
              </a:rPr>
              <a:t>When integrated into object detection and instance segmentation tasks using the COCO-2017 dataset, EfficientFormer consistently outperforms both CNN (ResNet) and transformer (PoolFormer) backbones.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For instance, EfficientFormer-L3 surpasses ResNet50 by 3.4 box AP and 3.7 mask AP.</a:t>
            </a:r>
            <a:endParaRPr>
              <a:solidFill>
                <a:schemeClr val="dk2"/>
              </a:solidFill>
              <a:latin typeface="Roboto"/>
              <a:ea typeface="Roboto"/>
              <a:cs typeface="Roboto"/>
              <a:sym typeface="Roboto"/>
            </a:endParaRPr>
          </a:p>
        </p:txBody>
      </p:sp>
      <p:pic>
        <p:nvPicPr>
          <p:cNvPr id="193" name="Google Shape;193;p29"/>
          <p:cNvPicPr preferRelativeResize="0"/>
          <p:nvPr/>
        </p:nvPicPr>
        <p:blipFill>
          <a:blip r:embed="rId3">
            <a:alphaModFix/>
          </a:blip>
          <a:stretch>
            <a:fillRect/>
          </a:stretch>
        </p:blipFill>
        <p:spPr>
          <a:xfrm>
            <a:off x="141850" y="741250"/>
            <a:ext cx="5753151" cy="2128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311700" y="2523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t>
            </a:r>
            <a:r>
              <a:rPr lang="en"/>
              <a:t>tatus of work</a:t>
            </a:r>
            <a:endParaRPr/>
          </a:p>
        </p:txBody>
      </p:sp>
      <p:sp>
        <p:nvSpPr>
          <p:cNvPr id="199" name="Google Shape;199;p30"/>
          <p:cNvSpPr txBox="1"/>
          <p:nvPr>
            <p:ph idx="1" type="body"/>
          </p:nvPr>
        </p:nvSpPr>
        <p:spPr>
          <a:xfrm>
            <a:off x="311700" y="987250"/>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Read source code and understand the implementation of the model class EfficientFormer.</a:t>
            </a:r>
            <a:endParaRPr/>
          </a:p>
          <a:p>
            <a:pPr indent="-342900" lvl="0" marL="457200" rtl="0" algn="l">
              <a:spcBef>
                <a:spcPts val="0"/>
              </a:spcBef>
              <a:spcAft>
                <a:spcPts val="0"/>
              </a:spcAft>
              <a:buSzPts val="1800"/>
              <a:buChar char="●"/>
            </a:pPr>
            <a:r>
              <a:rPr lang="en"/>
              <a:t>The original  model was trained on ImageNet-1K (of size around 160 GB)</a:t>
            </a:r>
            <a:endParaRPr/>
          </a:p>
          <a:p>
            <a:pPr indent="-342900" lvl="0" marL="457200" rtl="0" algn="l">
              <a:spcBef>
                <a:spcPts val="0"/>
              </a:spcBef>
              <a:spcAft>
                <a:spcPts val="0"/>
              </a:spcAft>
              <a:buSzPts val="1800"/>
              <a:buChar char="●"/>
            </a:pPr>
            <a:r>
              <a:rPr lang="en"/>
              <a:t>But we are not able to run the code locally and the code is having outdated functions and to run the code in kaggle is difficult to run because of the is given in multiple files to run</a:t>
            </a:r>
            <a:endParaRPr/>
          </a:p>
          <a:p>
            <a:pPr indent="-342900" lvl="0" marL="457200" rtl="0" algn="l">
              <a:spcBef>
                <a:spcPts val="0"/>
              </a:spcBef>
              <a:spcAft>
                <a:spcPts val="0"/>
              </a:spcAft>
              <a:buSzPts val="1800"/>
              <a:buChar char="●"/>
            </a:pPr>
            <a:r>
              <a:rPr lang="en"/>
              <a:t>So we used the pretrained model to experiment with model by giving different images as input.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 Details</a:t>
            </a:r>
            <a:endParaRPr/>
          </a:p>
        </p:txBody>
      </p:sp>
      <p:sp>
        <p:nvSpPr>
          <p:cNvPr id="205" name="Google Shape;205;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Semantic Segmentation</a:t>
            </a:r>
            <a:endParaRPr/>
          </a:p>
          <a:p>
            <a:pPr indent="0" lvl="0" marL="0" rtl="0" algn="l">
              <a:spcBef>
                <a:spcPts val="1200"/>
              </a:spcBef>
              <a:spcAft>
                <a:spcPts val="0"/>
              </a:spcAft>
              <a:buNone/>
            </a:pPr>
            <a:r>
              <a:rPr lang="en"/>
              <a:t>Empowering Semantic Segmentation: EfficientFormer takes the lead in semantic segmentation using the challenging ADE20K dataset, encompassing 150 class categories.</a:t>
            </a:r>
            <a:endParaRPr/>
          </a:p>
          <a:p>
            <a:pPr indent="0" lvl="0" marL="0" rtl="0" algn="l">
              <a:spcBef>
                <a:spcPts val="1200"/>
              </a:spcBef>
              <a:spcAft>
                <a:spcPts val="0"/>
              </a:spcAft>
              <a:buNone/>
            </a:pPr>
            <a:r>
              <a:rPr lang="en"/>
              <a:t>Remarkable Results: Across different backbones, EfficientFormer outperforms both CNN- and transformer-based counterparts by a significant margin. For example, EfficientFormer-L3 surpasses PoolFormer-S24 by 3.2 mIoU.</a:t>
            </a:r>
            <a:endParaRPr/>
          </a:p>
          <a:p>
            <a:pPr indent="0" lvl="0" marL="0" rtl="0" algn="l">
              <a:spcBef>
                <a:spcPts val="1200"/>
              </a:spcBef>
              <a:spcAft>
                <a:spcPts val="0"/>
              </a:spcAft>
              <a:buNone/>
            </a:pPr>
            <a:r>
              <a:rPr lang="en"/>
              <a:t>Global Attention Benefits: The incorporation of global attention in EfficientFormer plays a crucial role in capturing long-term dependencies, enhancing its performance in dense prediction tasks.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t>EfficientFormer: Vision Transformers at MobileNet Speed</a:t>
            </a:r>
            <a:endParaRPr b="1"/>
          </a:p>
        </p:txBody>
      </p:sp>
      <p:sp>
        <p:nvSpPr>
          <p:cNvPr id="92" name="Google Shape;92;p14"/>
          <p:cNvSpPr txBox="1"/>
          <p:nvPr>
            <p:ph idx="1" type="subTitle"/>
          </p:nvPr>
        </p:nvSpPr>
        <p:spPr>
          <a:xfrm>
            <a:off x="598100" y="2715977"/>
            <a:ext cx="8222100" cy="2280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IE643 Course Project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latin typeface="Roboto Medium"/>
                <a:ea typeface="Roboto Medium"/>
                <a:cs typeface="Roboto Medium"/>
                <a:sym typeface="Roboto Medium"/>
              </a:rPr>
              <a:t>Team Karasuno</a:t>
            </a:r>
            <a:endParaRPr>
              <a:latin typeface="Roboto Medium"/>
              <a:ea typeface="Roboto Medium"/>
              <a:cs typeface="Roboto Medium"/>
              <a:sym typeface="Roboto Medium"/>
            </a:endParaRPr>
          </a:p>
          <a:p>
            <a:pPr indent="0" lvl="0" marL="0" rtl="0" algn="l">
              <a:spcBef>
                <a:spcPts val="0"/>
              </a:spcBef>
              <a:spcAft>
                <a:spcPts val="0"/>
              </a:spcAft>
              <a:buNone/>
            </a:pPr>
            <a:r>
              <a:rPr lang="en">
                <a:latin typeface="Roboto Medium"/>
                <a:ea typeface="Roboto Medium"/>
                <a:cs typeface="Roboto Medium"/>
                <a:sym typeface="Roboto Medium"/>
              </a:rPr>
              <a:t>200050020  Teja Bale</a:t>
            </a:r>
            <a:endParaRPr>
              <a:latin typeface="Roboto Medium"/>
              <a:ea typeface="Roboto Medium"/>
              <a:cs typeface="Roboto Medium"/>
              <a:sym typeface="Roboto Medium"/>
            </a:endParaRPr>
          </a:p>
          <a:p>
            <a:pPr indent="0" lvl="0" marL="0" rtl="0" algn="l">
              <a:spcBef>
                <a:spcPts val="0"/>
              </a:spcBef>
              <a:spcAft>
                <a:spcPts val="0"/>
              </a:spcAft>
              <a:buNone/>
            </a:pPr>
            <a:r>
              <a:rPr lang="en">
                <a:latin typeface="Roboto Medium"/>
                <a:ea typeface="Roboto Medium"/>
                <a:cs typeface="Roboto Medium"/>
                <a:sym typeface="Roboto Medium"/>
              </a:rPr>
              <a:t>200050160  Yash Mailapalli</a:t>
            </a:r>
            <a:endParaRPr>
              <a:latin typeface="Roboto Medium"/>
              <a:ea typeface="Roboto Medium"/>
              <a:cs typeface="Roboto Medium"/>
              <a:sym typeface="Roboto Medium"/>
            </a:endParaRPr>
          </a:p>
        </p:txBody>
      </p:sp>
      <p:sp>
        <p:nvSpPr>
          <p:cNvPr id="93" name="Google Shape;93;p1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Modification(s)</a:t>
            </a:r>
            <a:endParaRPr/>
          </a:p>
        </p:txBody>
      </p:sp>
      <p:sp>
        <p:nvSpPr>
          <p:cNvPr id="211" name="Google Shape;211;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311700" y="2440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17" name="Google Shape;217;p33"/>
          <p:cNvSpPr txBox="1"/>
          <p:nvPr>
            <p:ph idx="1" type="body"/>
          </p:nvPr>
        </p:nvSpPr>
        <p:spPr>
          <a:xfrm>
            <a:off x="311700" y="902250"/>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EfficientFormer: Vision Transformers at MobileNet Speed; Yanyu Li, Geng Yuan, Yang Wen, Ju Hu, Georgios Evangelidis, Sergey Tulyakov, Yanzhi Wang, Jian Ren; </a:t>
            </a:r>
            <a:r>
              <a:rPr lang="en" u="sng">
                <a:solidFill>
                  <a:schemeClr val="hlink"/>
                </a:solidFill>
                <a:hlinkClick r:id="rId3"/>
              </a:rPr>
              <a:t>arXiv:2206.01191v5 [cs.CV]</a:t>
            </a:r>
            <a:endParaRPr/>
          </a:p>
          <a:p>
            <a:pPr indent="-342900" lvl="0" marL="457200" rtl="0" algn="l">
              <a:spcBef>
                <a:spcPts val="0"/>
              </a:spcBef>
              <a:spcAft>
                <a:spcPts val="0"/>
              </a:spcAft>
              <a:buSzPts val="1800"/>
              <a:buAutoNum type="arabicPeriod"/>
            </a:pPr>
            <a:r>
              <a:rPr lang="en" u="sng">
                <a:solidFill>
                  <a:schemeClr val="hlink"/>
                </a:solidFill>
                <a:hlinkClick r:id="rId4"/>
              </a:rPr>
              <a:t>https://github.com/snap-research/EfficientFormer</a:t>
            </a:r>
            <a:endParaRPr/>
          </a:p>
          <a:p>
            <a:pPr indent="-342900" lvl="0" marL="457200" rtl="0" algn="l">
              <a:spcBef>
                <a:spcPts val="0"/>
              </a:spcBef>
              <a:spcAft>
                <a:spcPts val="0"/>
              </a:spcAft>
              <a:buSzPts val="1800"/>
              <a:buAutoNum type="arabicPeriod"/>
            </a:pPr>
            <a:r>
              <a:rPr lang="en" u="sng">
                <a:solidFill>
                  <a:schemeClr val="hlink"/>
                </a:solidFill>
                <a:hlinkClick r:id="rId5"/>
              </a:rPr>
              <a:t>https://huggingface.co/snap-research/efficientformer-l1-300#direct-use</a:t>
            </a:r>
            <a:endParaRPr/>
          </a:p>
          <a:p>
            <a:pPr indent="-342900" lvl="0" marL="457200" rtl="0" algn="l">
              <a:spcBef>
                <a:spcPts val="0"/>
              </a:spcBef>
              <a:spcAft>
                <a:spcPts val="0"/>
              </a:spcAft>
              <a:buSzPts val="1800"/>
              <a:buAutoNum type="arabicPeriod"/>
            </a:pPr>
            <a:r>
              <a:rPr lang="en"/>
              <a:t>https://huggingface.co/docs/transformers/model_doc/efficientformer#transformers.EfficientFormerImageProcessor</a:t>
            </a:r>
            <a:endParaRPr/>
          </a:p>
        </p:txBody>
      </p:sp>
      <p:sp>
        <p:nvSpPr>
          <p:cNvPr id="218" name="Google Shape;218;p3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2277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Black"/>
                <a:ea typeface="Roboto Black"/>
                <a:cs typeface="Roboto Black"/>
                <a:sym typeface="Roboto Black"/>
              </a:rPr>
              <a:t>Outline</a:t>
            </a:r>
            <a:endParaRPr>
              <a:latin typeface="Roboto Black"/>
              <a:ea typeface="Roboto Black"/>
              <a:cs typeface="Roboto Black"/>
              <a:sym typeface="Roboto Black"/>
            </a:endParaRPr>
          </a:p>
        </p:txBody>
      </p:sp>
      <p:sp>
        <p:nvSpPr>
          <p:cNvPr id="99" name="Google Shape;99;p15"/>
          <p:cNvSpPr txBox="1"/>
          <p:nvPr>
            <p:ph idx="1" type="body"/>
          </p:nvPr>
        </p:nvSpPr>
        <p:spPr>
          <a:xfrm>
            <a:off x="311700" y="915450"/>
            <a:ext cx="8520600" cy="3735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Font typeface="Roboto Medium"/>
              <a:buChar char="●"/>
            </a:pPr>
            <a:r>
              <a:rPr lang="en" sz="1700">
                <a:solidFill>
                  <a:srgbClr val="000000"/>
                </a:solidFill>
                <a:latin typeface="Roboto Medium"/>
                <a:ea typeface="Roboto Medium"/>
                <a:cs typeface="Roboto Medium"/>
                <a:sym typeface="Roboto Medium"/>
              </a:rPr>
              <a:t>Problem Background and Motivation</a:t>
            </a:r>
            <a:endParaRPr sz="1700">
              <a:solidFill>
                <a:srgbClr val="000000"/>
              </a:solidFill>
              <a:latin typeface="Roboto Medium"/>
              <a:ea typeface="Roboto Medium"/>
              <a:cs typeface="Roboto Medium"/>
              <a:sym typeface="Roboto Medium"/>
            </a:endParaRPr>
          </a:p>
          <a:p>
            <a:pPr indent="-336550" lvl="0" marL="457200" rtl="0" algn="l">
              <a:spcBef>
                <a:spcPts val="0"/>
              </a:spcBef>
              <a:spcAft>
                <a:spcPts val="0"/>
              </a:spcAft>
              <a:buClr>
                <a:srgbClr val="000000"/>
              </a:buClr>
              <a:buSzPts val="1700"/>
              <a:buFont typeface="Roboto Medium"/>
              <a:buChar char="●"/>
            </a:pPr>
            <a:r>
              <a:rPr lang="en" sz="1700">
                <a:solidFill>
                  <a:srgbClr val="000000"/>
                </a:solidFill>
                <a:latin typeface="Roboto Medium"/>
                <a:ea typeface="Roboto Medium"/>
                <a:cs typeface="Roboto Medium"/>
                <a:sym typeface="Roboto Medium"/>
              </a:rPr>
              <a:t>Related Works</a:t>
            </a:r>
            <a:endParaRPr sz="1700">
              <a:solidFill>
                <a:srgbClr val="000000"/>
              </a:solidFill>
              <a:latin typeface="Roboto Medium"/>
              <a:ea typeface="Roboto Medium"/>
              <a:cs typeface="Roboto Medium"/>
              <a:sym typeface="Roboto Medium"/>
            </a:endParaRPr>
          </a:p>
          <a:p>
            <a:pPr indent="-336550" lvl="0" marL="457200" rtl="0" algn="l">
              <a:spcBef>
                <a:spcPts val="0"/>
              </a:spcBef>
              <a:spcAft>
                <a:spcPts val="0"/>
              </a:spcAft>
              <a:buClr>
                <a:srgbClr val="000000"/>
              </a:buClr>
              <a:buSzPts val="1700"/>
              <a:buFont typeface="Roboto Medium"/>
              <a:buChar char="●"/>
            </a:pPr>
            <a:r>
              <a:rPr lang="en" sz="1700">
                <a:solidFill>
                  <a:srgbClr val="000000"/>
                </a:solidFill>
                <a:latin typeface="Roboto Medium"/>
                <a:ea typeface="Roboto Medium"/>
                <a:cs typeface="Roboto Medium"/>
                <a:sym typeface="Roboto Medium"/>
              </a:rPr>
              <a:t>Problem Details</a:t>
            </a:r>
            <a:endParaRPr sz="1700">
              <a:solidFill>
                <a:srgbClr val="000000"/>
              </a:solidFill>
              <a:latin typeface="Roboto Medium"/>
              <a:ea typeface="Roboto Medium"/>
              <a:cs typeface="Roboto Medium"/>
              <a:sym typeface="Roboto Medium"/>
            </a:endParaRPr>
          </a:p>
          <a:p>
            <a:pPr indent="-336550" lvl="0" marL="457200" rtl="0" algn="l">
              <a:spcBef>
                <a:spcPts val="0"/>
              </a:spcBef>
              <a:spcAft>
                <a:spcPts val="0"/>
              </a:spcAft>
              <a:buClr>
                <a:srgbClr val="000000"/>
              </a:buClr>
              <a:buSzPts val="1700"/>
              <a:buFont typeface="Roboto Medium"/>
              <a:buChar char="●"/>
            </a:pPr>
            <a:r>
              <a:rPr lang="en" sz="1700">
                <a:solidFill>
                  <a:srgbClr val="000000"/>
                </a:solidFill>
                <a:latin typeface="Roboto Medium"/>
                <a:ea typeface="Roboto Medium"/>
                <a:cs typeface="Roboto Medium"/>
                <a:sym typeface="Roboto Medium"/>
              </a:rPr>
              <a:t>Proposed Solution</a:t>
            </a:r>
            <a:endParaRPr sz="1700">
              <a:solidFill>
                <a:srgbClr val="000000"/>
              </a:solidFill>
              <a:latin typeface="Roboto Medium"/>
              <a:ea typeface="Roboto Medium"/>
              <a:cs typeface="Roboto Medium"/>
              <a:sym typeface="Roboto Medium"/>
            </a:endParaRPr>
          </a:p>
          <a:p>
            <a:pPr indent="-336550" lvl="0" marL="457200" rtl="0" algn="l">
              <a:spcBef>
                <a:spcPts val="0"/>
              </a:spcBef>
              <a:spcAft>
                <a:spcPts val="0"/>
              </a:spcAft>
              <a:buClr>
                <a:srgbClr val="000000"/>
              </a:buClr>
              <a:buSzPts val="1700"/>
              <a:buFont typeface="Roboto Medium"/>
              <a:buChar char="●"/>
            </a:pPr>
            <a:r>
              <a:rPr lang="en" sz="1700">
                <a:solidFill>
                  <a:srgbClr val="000000"/>
                </a:solidFill>
                <a:latin typeface="Roboto Medium"/>
                <a:ea typeface="Roboto Medium"/>
                <a:cs typeface="Roboto Medium"/>
                <a:sym typeface="Roboto Medium"/>
              </a:rPr>
              <a:t>EfficientFormer's Design Paradigm</a:t>
            </a:r>
            <a:endParaRPr sz="1700">
              <a:solidFill>
                <a:srgbClr val="000000"/>
              </a:solidFill>
              <a:latin typeface="Roboto Medium"/>
              <a:ea typeface="Roboto Medium"/>
              <a:cs typeface="Roboto Medium"/>
              <a:sym typeface="Roboto Medium"/>
            </a:endParaRPr>
          </a:p>
          <a:p>
            <a:pPr indent="-336550" lvl="0" marL="457200" rtl="0" algn="l">
              <a:spcBef>
                <a:spcPts val="0"/>
              </a:spcBef>
              <a:spcAft>
                <a:spcPts val="0"/>
              </a:spcAft>
              <a:buClr>
                <a:srgbClr val="000000"/>
              </a:buClr>
              <a:buSzPts val="1700"/>
              <a:buFont typeface="Roboto Medium"/>
              <a:buChar char="●"/>
            </a:pPr>
            <a:r>
              <a:rPr lang="en" sz="1700">
                <a:solidFill>
                  <a:srgbClr val="000000"/>
                </a:solidFill>
                <a:latin typeface="Roboto Medium"/>
                <a:ea typeface="Roboto Medium"/>
                <a:cs typeface="Roboto Medium"/>
                <a:sym typeface="Roboto Medium"/>
              </a:rPr>
              <a:t>Experimental Results</a:t>
            </a:r>
            <a:endParaRPr sz="1700">
              <a:solidFill>
                <a:srgbClr val="000000"/>
              </a:solidFill>
              <a:latin typeface="Roboto Medium"/>
              <a:ea typeface="Roboto Medium"/>
              <a:cs typeface="Roboto Medium"/>
              <a:sym typeface="Roboto Medium"/>
            </a:endParaRPr>
          </a:p>
          <a:p>
            <a:pPr indent="-336550" lvl="0" marL="457200" rtl="0" algn="l">
              <a:spcBef>
                <a:spcPts val="0"/>
              </a:spcBef>
              <a:spcAft>
                <a:spcPts val="0"/>
              </a:spcAft>
              <a:buClr>
                <a:srgbClr val="000000"/>
              </a:buClr>
              <a:buSzPts val="1700"/>
              <a:buFont typeface="Roboto Medium"/>
              <a:buChar char="●"/>
            </a:pPr>
            <a:r>
              <a:rPr lang="en" sz="1700">
                <a:solidFill>
                  <a:srgbClr val="000000"/>
                </a:solidFill>
                <a:latin typeface="Roboto Medium"/>
                <a:ea typeface="Roboto Medium"/>
                <a:cs typeface="Roboto Medium"/>
                <a:sym typeface="Roboto Medium"/>
              </a:rPr>
              <a:t>References</a:t>
            </a:r>
            <a:endParaRPr sz="1700">
              <a:solidFill>
                <a:srgbClr val="000000"/>
              </a:solidFill>
              <a:latin typeface="Roboto Medium"/>
              <a:ea typeface="Roboto Medium"/>
              <a:cs typeface="Roboto Medium"/>
              <a:sym typeface="Roboto Medium"/>
            </a:endParaRPr>
          </a:p>
        </p:txBody>
      </p:sp>
      <p:sp>
        <p:nvSpPr>
          <p:cNvPr id="100" name="Google Shape;100;p1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Background and Motivation</a:t>
            </a:r>
            <a:endParaRPr/>
          </a:p>
        </p:txBody>
      </p:sp>
      <p:sp>
        <p:nvSpPr>
          <p:cNvPr id="106" name="Google Shape;106;p16"/>
          <p:cNvSpPr txBox="1"/>
          <p:nvPr>
            <p:ph idx="1" type="body"/>
          </p:nvPr>
        </p:nvSpPr>
        <p:spPr>
          <a:xfrm>
            <a:off x="155850" y="1017800"/>
            <a:ext cx="8832300" cy="3835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Vision Transformers (ViT) are effective in computer vision tasks but are computationally intensive.</a:t>
            </a:r>
            <a:endParaRPr/>
          </a:p>
          <a:p>
            <a:pPr indent="-342900" lvl="0" marL="457200" rtl="0" algn="l">
              <a:spcBef>
                <a:spcPts val="0"/>
              </a:spcBef>
              <a:spcAft>
                <a:spcPts val="0"/>
              </a:spcAft>
              <a:buSzPts val="1800"/>
              <a:buChar char="●"/>
            </a:pPr>
            <a:r>
              <a:rPr lang="en"/>
              <a:t>ViT models, due to the massive number of  parameters and self-attention mechanisms, are slower than lightweight convolutional networks.</a:t>
            </a:r>
            <a:endParaRPr/>
          </a:p>
          <a:p>
            <a:pPr indent="-342900" lvl="0" marL="457200" rtl="0" algn="l">
              <a:spcBef>
                <a:spcPts val="0"/>
              </a:spcBef>
              <a:spcAft>
                <a:spcPts val="0"/>
              </a:spcAft>
              <a:buSzPts val="1800"/>
              <a:buChar char="●"/>
            </a:pPr>
            <a:r>
              <a:rPr lang="en"/>
              <a:t>Deploying ViT for real-time applications on mobile devices is challenging, especially on resource-constrained hardware such as mobile devices.</a:t>
            </a:r>
            <a:endParaRPr/>
          </a:p>
          <a:p>
            <a:pPr indent="-342900" lvl="0" marL="457200" rtl="0" algn="l">
              <a:spcBef>
                <a:spcPts val="0"/>
              </a:spcBef>
              <a:spcAft>
                <a:spcPts val="0"/>
              </a:spcAft>
              <a:buSzPts val="1800"/>
              <a:buChar char="●"/>
            </a:pPr>
            <a:r>
              <a:rPr lang="en"/>
              <a:t>Previous attempts have tried to reduce computation complexity of ViT but with limited success</a:t>
            </a:r>
            <a:endParaRPr/>
          </a:p>
          <a:p>
            <a:pPr indent="-342900" lvl="0" marL="457200" rtl="0" algn="l">
              <a:spcBef>
                <a:spcPts val="0"/>
              </a:spcBef>
              <a:spcAft>
                <a:spcPts val="0"/>
              </a:spcAft>
              <a:buSzPts val="1800"/>
              <a:buChar char="●"/>
            </a:pPr>
            <a:r>
              <a:rPr lang="en"/>
              <a:t>Can transformers achieve MobileNet-like speed on mobile devices while maintaining high performance?</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Past works</a:t>
            </a:r>
            <a:endParaRPr/>
          </a:p>
        </p:txBody>
      </p:sp>
      <p:sp>
        <p:nvSpPr>
          <p:cNvPr id="112" name="Google Shape;112;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Transformers were initially developed for handling long sequences in NLP tasks</a:t>
            </a:r>
            <a:endParaRPr/>
          </a:p>
          <a:p>
            <a:pPr indent="-342900" lvl="0" marL="457200" rtl="0" algn="l">
              <a:spcBef>
                <a:spcPts val="0"/>
              </a:spcBef>
              <a:spcAft>
                <a:spcPts val="0"/>
              </a:spcAft>
              <a:buSzPts val="1800"/>
              <a:buChar char="●"/>
            </a:pPr>
            <a:r>
              <a:rPr lang="en"/>
              <a:t>Dosovitskiy and Carion adapted the transformer architecture to computer vision for classification and detection tasks.</a:t>
            </a:r>
            <a:endParaRPr/>
          </a:p>
          <a:p>
            <a:pPr indent="-342900" lvl="0" marL="457200" rtl="0" algn="l">
              <a:spcBef>
                <a:spcPts val="0"/>
              </a:spcBef>
              <a:spcAft>
                <a:spcPts val="0"/>
              </a:spcAft>
              <a:buSzPts val="1800"/>
              <a:buChar char="●"/>
            </a:pPr>
            <a:r>
              <a:rPr lang="en"/>
              <a:t>These early works demonstrated competitive performance against CNN counterparts through stronger training techniques and larger-scale datasets.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1674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Past works</a:t>
            </a:r>
            <a:endParaRPr/>
          </a:p>
        </p:txBody>
      </p:sp>
      <p:sp>
        <p:nvSpPr>
          <p:cNvPr id="118" name="Google Shape;118;p18"/>
          <p:cNvSpPr txBox="1"/>
          <p:nvPr>
            <p:ph idx="1" type="body"/>
          </p:nvPr>
        </p:nvSpPr>
        <p:spPr>
          <a:xfrm>
            <a:off x="311700" y="775200"/>
            <a:ext cx="8450400" cy="4205700"/>
          </a:xfrm>
          <a:prstGeom prst="rect">
            <a:avLst/>
          </a:prstGeom>
        </p:spPr>
        <p:txBody>
          <a:bodyPr anchorCtr="0" anchor="t" bIns="91425" lIns="91425" spcFirstLastPara="1" rIns="91425" wrap="square" tIns="91425">
            <a:normAutofit/>
          </a:bodyPr>
          <a:lstStyle/>
          <a:p>
            <a:pPr indent="-336550" lvl="0" marL="457200" rtl="0" algn="l">
              <a:lnSpc>
                <a:spcPct val="105000"/>
              </a:lnSpc>
              <a:spcBef>
                <a:spcPts val="0"/>
              </a:spcBef>
              <a:spcAft>
                <a:spcPts val="0"/>
              </a:spcAft>
              <a:buSzPts val="1700"/>
              <a:buChar char="●"/>
            </a:pPr>
            <a:r>
              <a:rPr lang="en" sz="1700"/>
              <a:t>Various approaches were introduced to accelerate ViT models, involving different methodologies:</a:t>
            </a:r>
            <a:endParaRPr sz="1700"/>
          </a:p>
          <a:p>
            <a:pPr indent="-311150" lvl="1" marL="914400" rtl="0" algn="l">
              <a:lnSpc>
                <a:spcPct val="105000"/>
              </a:lnSpc>
              <a:spcBef>
                <a:spcPts val="0"/>
              </a:spcBef>
              <a:spcAft>
                <a:spcPts val="0"/>
              </a:spcAft>
              <a:buSzPts val="1300"/>
              <a:buChar char="○"/>
            </a:pPr>
            <a:r>
              <a:rPr lang="en" sz="1300"/>
              <a:t>New architectures or modules</a:t>
            </a:r>
            <a:endParaRPr sz="1300"/>
          </a:p>
          <a:p>
            <a:pPr indent="-311150" lvl="1" marL="914400" rtl="0" algn="l">
              <a:lnSpc>
                <a:spcPct val="105000"/>
              </a:lnSpc>
              <a:spcBef>
                <a:spcPts val="0"/>
              </a:spcBef>
              <a:spcAft>
                <a:spcPts val="0"/>
              </a:spcAft>
              <a:buSzPts val="1300"/>
              <a:buChar char="○"/>
            </a:pPr>
            <a:r>
              <a:rPr lang="en" sz="1300"/>
              <a:t>Re-thinking self-attention and sparse-attention mechanisms</a:t>
            </a:r>
            <a:endParaRPr sz="1300"/>
          </a:p>
          <a:p>
            <a:pPr indent="-311150" lvl="1" marL="914400" rtl="0" algn="l">
              <a:lnSpc>
                <a:spcPct val="105000"/>
              </a:lnSpc>
              <a:spcBef>
                <a:spcPts val="0"/>
              </a:spcBef>
              <a:spcAft>
                <a:spcPts val="0"/>
              </a:spcAft>
              <a:buSzPts val="1300"/>
              <a:buChar char="○"/>
            </a:pPr>
            <a:r>
              <a:rPr lang="en" sz="1300"/>
              <a:t>Utilizing search algorithms similar to those used in CNNs to find smaller and faster ViT models </a:t>
            </a:r>
            <a:endParaRPr sz="1300"/>
          </a:p>
          <a:p>
            <a:pPr indent="-336550" lvl="0" marL="457200" rtl="0" algn="l">
              <a:lnSpc>
                <a:spcPct val="105000"/>
              </a:lnSpc>
              <a:spcBef>
                <a:spcPts val="0"/>
              </a:spcBef>
              <a:spcAft>
                <a:spcPts val="0"/>
              </a:spcAft>
              <a:buSzPts val="1700"/>
              <a:buChar char="●"/>
            </a:pPr>
            <a:r>
              <a:rPr lang="en" sz="1700"/>
              <a:t>MobileViT presented a hybrid architecture combining MobileNet blocks and MHSA blocks to reduce computation</a:t>
            </a:r>
            <a:endParaRPr sz="1700"/>
          </a:p>
          <a:p>
            <a:pPr indent="-336550" lvl="0" marL="457200" rtl="0" algn="l">
              <a:lnSpc>
                <a:spcPct val="105000"/>
              </a:lnSpc>
              <a:spcBef>
                <a:spcPts val="0"/>
              </a:spcBef>
              <a:spcAft>
                <a:spcPts val="0"/>
              </a:spcAft>
              <a:buSzPts val="1700"/>
              <a:buChar char="●"/>
            </a:pPr>
            <a:r>
              <a:rPr lang="en" sz="1700"/>
              <a:t>In contrast to previous works, </a:t>
            </a:r>
            <a:r>
              <a:rPr b="1" lang="en" sz="1700"/>
              <a:t>EfficientFormer</a:t>
            </a:r>
            <a:r>
              <a:rPr lang="en" sz="1700"/>
              <a:t> aims to push the latency-performance boundary of pure vision transformers without relying on hybrid designs.</a:t>
            </a:r>
            <a:endParaRPr sz="1700"/>
          </a:p>
          <a:p>
            <a:pPr indent="-336550" lvl="0" marL="457200" rtl="0" algn="l">
              <a:lnSpc>
                <a:spcPct val="105000"/>
              </a:lnSpc>
              <a:spcBef>
                <a:spcPts val="0"/>
              </a:spcBef>
              <a:spcAft>
                <a:spcPts val="0"/>
              </a:spcAft>
              <a:buSzPts val="1700"/>
              <a:buChar char="●"/>
            </a:pPr>
            <a:r>
              <a:rPr lang="en" sz="1700"/>
              <a:t>The paper directly optimizes for mobile latency through a new design paradigm and architecture search.</a:t>
            </a:r>
            <a:endParaRPr sz="1700"/>
          </a:p>
          <a:p>
            <a:pPr indent="0" lvl="0" marL="457200" rtl="0" algn="l">
              <a:lnSpc>
                <a:spcPct val="105000"/>
              </a:lnSpc>
              <a:spcBef>
                <a:spcPts val="1200"/>
              </a:spcBef>
              <a:spcAft>
                <a:spcPts val="1200"/>
              </a:spcAft>
              <a:buNone/>
            </a:pPr>
            <a:r>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1682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Inference Speed vs. Accuracy</a:t>
            </a:r>
            <a:endParaRPr/>
          </a:p>
        </p:txBody>
      </p:sp>
      <p:sp>
        <p:nvSpPr>
          <p:cNvPr id="124" name="Google Shape;124;p19"/>
          <p:cNvSpPr txBox="1"/>
          <p:nvPr>
            <p:ph idx="1" type="body"/>
          </p:nvPr>
        </p:nvSpPr>
        <p:spPr>
          <a:xfrm>
            <a:off x="5938450" y="1573675"/>
            <a:ext cx="2893800" cy="1868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None/>
            </a:pPr>
            <a:r>
              <a:rPr lang="en" sz="1700"/>
              <a:t>Compared to CNNs, EfficientFormer-L1 runs 40% faster than EfficientNet-B0, while achieves 2.1% higher accuracy</a:t>
            </a:r>
            <a:endParaRPr sz="1700"/>
          </a:p>
        </p:txBody>
      </p:sp>
      <p:pic>
        <p:nvPicPr>
          <p:cNvPr id="125" name="Google Shape;125;p19"/>
          <p:cNvPicPr preferRelativeResize="0"/>
          <p:nvPr/>
        </p:nvPicPr>
        <p:blipFill>
          <a:blip r:embed="rId3">
            <a:alphaModFix/>
          </a:blip>
          <a:stretch>
            <a:fillRect/>
          </a:stretch>
        </p:blipFill>
        <p:spPr>
          <a:xfrm>
            <a:off x="1271200" y="958600"/>
            <a:ext cx="4667250" cy="3609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2121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Latency Analysis</a:t>
            </a:r>
            <a:endParaRPr/>
          </a:p>
        </p:txBody>
      </p:sp>
      <p:pic>
        <p:nvPicPr>
          <p:cNvPr id="131" name="Google Shape;131;p20"/>
          <p:cNvPicPr preferRelativeResize="0"/>
          <p:nvPr/>
        </p:nvPicPr>
        <p:blipFill>
          <a:blip r:embed="rId3">
            <a:alphaModFix/>
          </a:blip>
          <a:stretch>
            <a:fillRect/>
          </a:stretch>
        </p:blipFill>
        <p:spPr>
          <a:xfrm>
            <a:off x="311700" y="1059776"/>
            <a:ext cx="7353325" cy="3509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226775" y="102075"/>
            <a:ext cx="8110500" cy="511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a:t>
            </a:r>
            <a:r>
              <a:rPr lang="en"/>
              <a:t>dentifying inefficient designs in ViT-based models</a:t>
            </a:r>
            <a:endParaRPr/>
          </a:p>
        </p:txBody>
      </p:sp>
      <p:sp>
        <p:nvSpPr>
          <p:cNvPr id="137" name="Google Shape;137;p21"/>
          <p:cNvSpPr txBox="1"/>
          <p:nvPr>
            <p:ph idx="1" type="body"/>
          </p:nvPr>
        </p:nvSpPr>
        <p:spPr>
          <a:xfrm>
            <a:off x="226775" y="702900"/>
            <a:ext cx="8644500" cy="4241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Observation 1: Patch embedding with large kernel and stride is a speed bottleneck on mobile devices.</a:t>
            </a:r>
            <a:endParaRPr/>
          </a:p>
          <a:p>
            <a:pPr indent="-317500" lvl="1" marL="914400" rtl="0" algn="l">
              <a:spcBef>
                <a:spcPts val="0"/>
              </a:spcBef>
              <a:spcAft>
                <a:spcPts val="0"/>
              </a:spcAft>
              <a:buSzPts val="1400"/>
              <a:buChar char="○"/>
            </a:pPr>
            <a:r>
              <a:rPr lang="en"/>
              <a:t>Traditional belief: Patch embedding in transformers is computationally negligible.</a:t>
            </a:r>
            <a:endParaRPr/>
          </a:p>
          <a:p>
            <a:pPr indent="-317500" lvl="1" marL="914400" rtl="0" algn="l">
              <a:spcBef>
                <a:spcPts val="0"/>
              </a:spcBef>
              <a:spcAft>
                <a:spcPts val="0"/>
              </a:spcAft>
              <a:buSzPts val="1400"/>
              <a:buChar char="○"/>
            </a:pPr>
            <a:r>
              <a:rPr lang="en"/>
              <a:t>Contrary finding: The paper's comparison shows that large-kernel patch embedding can be a speed bottleneck on mobile devices.</a:t>
            </a:r>
            <a:endParaRPr/>
          </a:p>
          <a:p>
            <a:pPr indent="-317500" lvl="1" marL="914400" rtl="0" algn="l">
              <a:spcBef>
                <a:spcPts val="0"/>
              </a:spcBef>
              <a:spcAft>
                <a:spcPts val="0"/>
              </a:spcAft>
              <a:buSzPts val="1400"/>
              <a:buChar char="○"/>
            </a:pPr>
            <a:r>
              <a:rPr lang="en"/>
              <a:t>Challenge: Large-kernel convolutions are not well-supported and can't be efficiently accelerated.</a:t>
            </a:r>
            <a:endParaRPr/>
          </a:p>
          <a:p>
            <a:pPr indent="-317500" lvl="1" marL="914400" rtl="0" algn="l">
              <a:spcBef>
                <a:spcPts val="0"/>
              </a:spcBef>
              <a:spcAft>
                <a:spcPts val="0"/>
              </a:spcAft>
              <a:buSzPts val="1400"/>
              <a:buChar char="○"/>
            </a:pPr>
            <a:r>
              <a:rPr lang="en"/>
              <a:t>Proposed Solution: Suggests replacing non-overlapping patch embedding with a convolution stem using efficient 3 × 3 convolutions.</a:t>
            </a:r>
            <a:endParaRPr/>
          </a:p>
          <a:p>
            <a:pPr indent="-342900" lvl="0" marL="457200" rtl="0" algn="l">
              <a:spcBef>
                <a:spcPts val="0"/>
              </a:spcBef>
              <a:spcAft>
                <a:spcPts val="0"/>
              </a:spcAft>
              <a:buSzPts val="1800"/>
              <a:buChar char="●"/>
            </a:pPr>
            <a:r>
              <a:rPr lang="en"/>
              <a:t>Observation 2: Consistent feature dimension is important for the choice of token mixer. MHSA is not necessarily a speed bottleneck.</a:t>
            </a:r>
            <a:endParaRPr/>
          </a:p>
          <a:p>
            <a:pPr indent="-317500" lvl="1" marL="914400" rtl="0" algn="l">
              <a:spcBef>
                <a:spcPts val="0"/>
              </a:spcBef>
              <a:spcAft>
                <a:spcPts val="0"/>
              </a:spcAft>
              <a:buSzPts val="1400"/>
              <a:buChar char="○"/>
            </a:pPr>
            <a:r>
              <a:rPr lang="en"/>
              <a:t>We explore the efficiency of token mixers, including pooling and Multi-Head Self-Attention.</a:t>
            </a:r>
            <a:endParaRPr/>
          </a:p>
          <a:p>
            <a:pPr indent="-317500" lvl="1" marL="914400" rtl="0" algn="l">
              <a:spcBef>
                <a:spcPts val="0"/>
              </a:spcBef>
              <a:spcAft>
                <a:spcPts val="0"/>
              </a:spcAft>
              <a:buSzPts val="1400"/>
              <a:buChar char="○"/>
            </a:pPr>
            <a:r>
              <a:rPr lang="en"/>
              <a:t>The Reshape operation in models like LeViT-256 can be a bottleneck, hindering real-time performance.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