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Black"/>
      <p:bold r:id="rId19"/>
      <p:boldItalic r:id="rId20"/>
    </p:embeddedFont>
    <p:embeddedFont>
      <p:font typeface="Roboto"/>
      <p:regular r:id="rId21"/>
      <p:bold r:id="rId22"/>
      <p:italic r:id="rId23"/>
      <p:boldItalic r:id="rId24"/>
    </p:embeddedFont>
    <p:embeddedFont>
      <p:font typeface="Roboto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lack-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lack-bold.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3e93f06b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3e93f06b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3e93f06b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3e93f06b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3e93f06b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3e93f06b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3e93f06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3e93f06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3e93f06b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3e93f06b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3e93f06b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3e93f06b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3e93f06b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3e93f06b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3e93f06b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3e93f06b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3e93f06b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3e93f06b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3e93f06b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3e93f06b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3e93f06b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3e93f06b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3e93f06b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3e93f06b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using-transformers-for-computer-vision-6f764c5a078b" TargetMode="External"/><Relationship Id="rId4" Type="http://schemas.openxmlformats.org/officeDocument/2006/relationships/hyperlink" Target="https://www.analyticsvidhya.com/blog/2023/06/vision-transformers-vit-revolutionizing-computer-vision/#:~:text=A.,need%20for%20large%2Dscale%20datasets" TargetMode="External"/><Relationship Id="rId10" Type="http://schemas.openxmlformats.org/officeDocument/2006/relationships/hyperlink" Target="https://theaisummer.com/vision-transformer/" TargetMode="External"/><Relationship Id="rId9" Type="http://schemas.openxmlformats.org/officeDocument/2006/relationships/hyperlink" Target="https://www.analyticsvidhya.com/blog/2023/06/vision-transformers-vit-revolutionizing-computer-vision/" TargetMode="External"/><Relationship Id="rId5" Type="http://schemas.openxmlformats.org/officeDocument/2006/relationships/hyperlink" Target="https://towardsdatascience.com/transformers-141e32e69591" TargetMode="External"/><Relationship Id="rId6" Type="http://schemas.openxmlformats.org/officeDocument/2006/relationships/hyperlink" Target="https://towardsdatascience.com/illustrated-guide-to-transformers-step-by-step-explanation-f74876522bc0" TargetMode="External"/><Relationship Id="rId7" Type="http://schemas.openxmlformats.org/officeDocument/2006/relationships/hyperlink" Target="https://jalammar.github.io/illustrated-transformer/" TargetMode="External"/><Relationship Id="rId8" Type="http://schemas.openxmlformats.org/officeDocument/2006/relationships/hyperlink" Target="https://www.analyticsvidhya.com/blog/2021/03/an-image-is-worth-16x16-words-transformers-for-image-recognition-at-scale-vision-transform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EfficientFormer: Vision Transformers at MobileNet Speed</a:t>
            </a:r>
            <a:endParaRPr b="1"/>
          </a:p>
        </p:txBody>
      </p:sp>
      <p:sp>
        <p:nvSpPr>
          <p:cNvPr id="86" name="Google Shape;86;p13"/>
          <p:cNvSpPr txBox="1"/>
          <p:nvPr>
            <p:ph idx="1" type="subTitle"/>
          </p:nvPr>
        </p:nvSpPr>
        <p:spPr>
          <a:xfrm>
            <a:off x="598100" y="2715977"/>
            <a:ext cx="8222100" cy="228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IE643 Course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Roboto Medium"/>
                <a:ea typeface="Roboto Medium"/>
                <a:cs typeface="Roboto Medium"/>
                <a:sym typeface="Roboto Medium"/>
              </a:rPr>
              <a:t>Team Karasuno</a:t>
            </a:r>
            <a:endParaRPr>
              <a:latin typeface="Roboto Medium"/>
              <a:ea typeface="Roboto Medium"/>
              <a:cs typeface="Roboto Medium"/>
              <a:sym typeface="Roboto Medium"/>
            </a:endParaRPr>
          </a:p>
          <a:p>
            <a:pPr indent="0" lvl="0" marL="0" rtl="0" algn="l">
              <a:spcBef>
                <a:spcPts val="0"/>
              </a:spcBef>
              <a:spcAft>
                <a:spcPts val="0"/>
              </a:spcAft>
              <a:buNone/>
            </a:pPr>
            <a:r>
              <a:rPr lang="en">
                <a:latin typeface="Roboto Medium"/>
                <a:ea typeface="Roboto Medium"/>
                <a:cs typeface="Roboto Medium"/>
                <a:sym typeface="Roboto Medium"/>
              </a:rPr>
              <a:t>200050020  Teja Bale</a:t>
            </a:r>
            <a:endParaRPr>
              <a:latin typeface="Roboto Medium"/>
              <a:ea typeface="Roboto Medium"/>
              <a:cs typeface="Roboto Medium"/>
              <a:sym typeface="Roboto Medium"/>
            </a:endParaRPr>
          </a:p>
          <a:p>
            <a:pPr indent="0" lvl="0" marL="0" rtl="0" algn="l">
              <a:spcBef>
                <a:spcPts val="0"/>
              </a:spcBef>
              <a:spcAft>
                <a:spcPts val="0"/>
              </a:spcAft>
              <a:buNone/>
            </a:pPr>
            <a:r>
              <a:rPr lang="en">
                <a:latin typeface="Roboto Medium"/>
                <a:ea typeface="Roboto Medium"/>
                <a:cs typeface="Roboto Medium"/>
                <a:sym typeface="Roboto Medium"/>
              </a:rPr>
              <a:t>200050160  Yash Mailapalli</a:t>
            </a:r>
            <a:endParaRPr>
              <a:latin typeface="Roboto Medium"/>
              <a:ea typeface="Roboto Medium"/>
              <a:cs typeface="Roboto Medium"/>
              <a:sym typeface="Roboto Medium"/>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Applications of Vision Transformers</a:t>
            </a:r>
            <a:endParaRPr/>
          </a:p>
        </p:txBody>
      </p:sp>
      <p:sp>
        <p:nvSpPr>
          <p:cNvPr id="153" name="Google Shape;153;p22"/>
          <p:cNvSpPr txBox="1"/>
          <p:nvPr>
            <p:ph idx="1" type="body"/>
          </p:nvPr>
        </p:nvSpPr>
        <p:spPr>
          <a:xfrm>
            <a:off x="311700" y="109512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Vision Transformers have been applied to a variety of computer vision tasks, including:</a:t>
            </a:r>
            <a:endParaRPr/>
          </a:p>
          <a:p>
            <a:pPr indent="-330200" lvl="1" marL="914400" rtl="0" algn="l">
              <a:spcBef>
                <a:spcPts val="0"/>
              </a:spcBef>
              <a:spcAft>
                <a:spcPts val="0"/>
              </a:spcAft>
              <a:buSzPts val="1600"/>
              <a:buChar char="○"/>
            </a:pPr>
            <a:r>
              <a:rPr lang="en" sz="1600"/>
              <a:t>Image classification</a:t>
            </a:r>
            <a:endParaRPr sz="1600"/>
          </a:p>
          <a:p>
            <a:pPr indent="-330200" lvl="1" marL="914400" rtl="0" algn="l">
              <a:spcBef>
                <a:spcPts val="0"/>
              </a:spcBef>
              <a:spcAft>
                <a:spcPts val="0"/>
              </a:spcAft>
              <a:buSzPts val="1600"/>
              <a:buChar char="○"/>
            </a:pPr>
            <a:r>
              <a:rPr lang="en" sz="1600"/>
              <a:t>Object detection</a:t>
            </a:r>
            <a:endParaRPr sz="1600"/>
          </a:p>
          <a:p>
            <a:pPr indent="-330200" lvl="1" marL="914400" rtl="0" algn="l">
              <a:spcBef>
                <a:spcPts val="0"/>
              </a:spcBef>
              <a:spcAft>
                <a:spcPts val="0"/>
              </a:spcAft>
              <a:buSzPts val="1600"/>
              <a:buChar char="○"/>
            </a:pPr>
            <a:r>
              <a:rPr lang="en" sz="1600"/>
              <a:t>Semantic segmentation</a:t>
            </a:r>
            <a:endParaRPr sz="1600"/>
          </a:p>
          <a:p>
            <a:pPr indent="-330200" lvl="1" marL="914400" rtl="0" algn="l">
              <a:spcBef>
                <a:spcPts val="0"/>
              </a:spcBef>
              <a:spcAft>
                <a:spcPts val="0"/>
              </a:spcAft>
              <a:buSzPts val="1600"/>
              <a:buChar char="○"/>
            </a:pPr>
            <a:r>
              <a:rPr lang="en" sz="1600"/>
              <a:t>Image generation</a:t>
            </a:r>
            <a:endParaRPr sz="1600"/>
          </a:p>
          <a:p>
            <a:pPr indent="-330200" lvl="1" marL="914400" rtl="0" algn="l">
              <a:spcBef>
                <a:spcPts val="0"/>
              </a:spcBef>
              <a:spcAft>
                <a:spcPts val="0"/>
              </a:spcAft>
              <a:buSzPts val="1600"/>
              <a:buChar char="○"/>
            </a:pPr>
            <a:r>
              <a:rPr lang="en" sz="1600"/>
              <a:t>Video classification</a:t>
            </a:r>
            <a:endParaRPr sz="1600"/>
          </a:p>
          <a:p>
            <a:pPr indent="-330200" lvl="1" marL="914400" rtl="0" algn="l">
              <a:spcBef>
                <a:spcPts val="0"/>
              </a:spcBef>
              <a:spcAft>
                <a:spcPts val="0"/>
              </a:spcAft>
              <a:buSzPts val="1600"/>
              <a:buChar char="○"/>
            </a:pPr>
            <a:r>
              <a:rPr lang="en" sz="1600"/>
              <a:t>Visual question answering</a:t>
            </a:r>
            <a:endParaRPr sz="1600"/>
          </a:p>
        </p:txBody>
      </p:sp>
      <p:sp>
        <p:nvSpPr>
          <p:cNvPr id="154" name="Google Shape;154;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Limitations</a:t>
            </a:r>
            <a:endParaRPr/>
          </a:p>
        </p:txBody>
      </p:sp>
      <p:sp>
        <p:nvSpPr>
          <p:cNvPr id="160" name="Google Shape;16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Vision Transformers still have some challenges and limitations:</a:t>
            </a:r>
            <a:endParaRPr/>
          </a:p>
          <a:p>
            <a:pPr indent="-330200" lvl="1" marL="914400" rtl="0" algn="l">
              <a:spcBef>
                <a:spcPts val="0"/>
              </a:spcBef>
              <a:spcAft>
                <a:spcPts val="0"/>
              </a:spcAft>
              <a:buSzPts val="1600"/>
              <a:buChar char="○"/>
            </a:pPr>
            <a:r>
              <a:rPr lang="en" sz="1600"/>
              <a:t>They are computationally expensive to train and deploy.</a:t>
            </a:r>
            <a:endParaRPr sz="1600"/>
          </a:p>
          <a:p>
            <a:pPr indent="-330200" lvl="1" marL="914400" rtl="0" algn="l">
              <a:spcBef>
                <a:spcPts val="0"/>
              </a:spcBef>
              <a:spcAft>
                <a:spcPts val="0"/>
              </a:spcAft>
              <a:buSzPts val="1600"/>
              <a:buChar char="○"/>
            </a:pPr>
            <a:r>
              <a:rPr lang="en" sz="1600"/>
              <a:t>They require large amounts of data to train.</a:t>
            </a:r>
            <a:endParaRPr sz="1600"/>
          </a:p>
          <a:p>
            <a:pPr indent="-330200" lvl="1" marL="914400" rtl="0" algn="l">
              <a:spcBef>
                <a:spcPts val="0"/>
              </a:spcBef>
              <a:spcAft>
                <a:spcPts val="0"/>
              </a:spcAft>
              <a:buSzPts val="1600"/>
              <a:buChar char="○"/>
            </a:pPr>
            <a:r>
              <a:rPr lang="en" sz="1600"/>
              <a:t>They are not as good at capturing local features as CNNs.</a:t>
            </a:r>
            <a:endParaRPr sz="1600"/>
          </a:p>
          <a:p>
            <a:pPr indent="-330200" lvl="1" marL="914400" rtl="0" algn="l">
              <a:spcBef>
                <a:spcPts val="0"/>
              </a:spcBef>
              <a:spcAft>
                <a:spcPts val="0"/>
              </a:spcAft>
              <a:buSzPts val="1600"/>
              <a:buChar char="○"/>
            </a:pPr>
            <a:r>
              <a:rPr lang="en" sz="1600"/>
              <a:t>They are not as well-suited for tasks that require spatial reasoning, such as object detection.</a:t>
            </a:r>
            <a:endParaRPr sz="1600"/>
          </a:p>
        </p:txBody>
      </p:sp>
      <p:sp>
        <p:nvSpPr>
          <p:cNvPr id="161" name="Google Shape;161;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7" name="Google Shape;16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Vision Transformers are a promising new approach to computer vision.</a:t>
            </a:r>
            <a:endParaRPr/>
          </a:p>
          <a:p>
            <a:pPr indent="-342900" lvl="0" marL="457200" rtl="0" algn="l">
              <a:spcBef>
                <a:spcPts val="0"/>
              </a:spcBef>
              <a:spcAft>
                <a:spcPts val="0"/>
              </a:spcAft>
              <a:buSzPts val="1800"/>
              <a:buChar char="●"/>
            </a:pPr>
            <a:r>
              <a:rPr lang="en"/>
              <a:t>They have the potential to outperform traditional methods on a variety of tasks.</a:t>
            </a:r>
            <a:endParaRPr/>
          </a:p>
          <a:p>
            <a:pPr indent="-342900" lvl="0" marL="457200" rtl="0" algn="l">
              <a:spcBef>
                <a:spcPts val="0"/>
              </a:spcBef>
              <a:spcAft>
                <a:spcPts val="0"/>
              </a:spcAft>
              <a:buSzPts val="1800"/>
              <a:buChar char="●"/>
            </a:pPr>
            <a:r>
              <a:rPr lang="en"/>
              <a:t>However, they still have some challenges and limitations that need to be addressed.</a:t>
            </a:r>
            <a:endParaRPr/>
          </a:p>
          <a:p>
            <a:pPr indent="-342900" lvl="0" marL="457200" rtl="0" algn="l">
              <a:spcBef>
                <a:spcPts val="0"/>
              </a:spcBef>
              <a:spcAft>
                <a:spcPts val="0"/>
              </a:spcAft>
              <a:buSzPts val="1800"/>
              <a:buChar char="●"/>
            </a:pPr>
            <a:r>
              <a:rPr lang="en"/>
              <a:t>Future research on Vision Transformers is likely to lead to further improvements in their performance and capabilities.</a:t>
            </a:r>
            <a:endParaRPr/>
          </a:p>
        </p:txBody>
      </p:sp>
      <p:sp>
        <p:nvSpPr>
          <p:cNvPr id="168" name="Google Shape;168;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244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4" name="Google Shape;174;p25"/>
          <p:cNvSpPr txBox="1"/>
          <p:nvPr>
            <p:ph idx="1" type="body"/>
          </p:nvPr>
        </p:nvSpPr>
        <p:spPr>
          <a:xfrm>
            <a:off x="311700" y="902250"/>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u="sng">
                <a:solidFill>
                  <a:schemeClr val="hlink"/>
                </a:solidFill>
                <a:hlinkClick r:id="rId3"/>
              </a:rPr>
              <a:t>https://towardsdatascience.com/using-transformers-for-computer-vision-6f764c5a078b</a:t>
            </a:r>
            <a:endParaRPr/>
          </a:p>
          <a:p>
            <a:pPr indent="-334327" lvl="0" marL="457200" rtl="0" algn="l">
              <a:spcBef>
                <a:spcPts val="0"/>
              </a:spcBef>
              <a:spcAft>
                <a:spcPts val="0"/>
              </a:spcAft>
              <a:buSzPct val="100000"/>
              <a:buAutoNum type="arabicPeriod"/>
            </a:pPr>
            <a:r>
              <a:rPr lang="en" u="sng">
                <a:solidFill>
                  <a:schemeClr val="hlink"/>
                </a:solidFill>
                <a:hlinkClick r:id="rId4"/>
              </a:rPr>
              <a:t>https://www.analyticsvidhya.com/blog/2023/06/vision-transformers-vit-revolutionizing-computer-vision/</a:t>
            </a:r>
            <a:endParaRPr/>
          </a:p>
          <a:p>
            <a:pPr indent="-334327" lvl="0" marL="457200" rtl="0" algn="l">
              <a:spcBef>
                <a:spcPts val="0"/>
              </a:spcBef>
              <a:spcAft>
                <a:spcPts val="0"/>
              </a:spcAft>
              <a:buSzPct val="100000"/>
              <a:buAutoNum type="arabicPeriod"/>
            </a:pPr>
            <a:r>
              <a:rPr lang="en" u="sng">
                <a:solidFill>
                  <a:schemeClr val="hlink"/>
                </a:solidFill>
                <a:hlinkClick r:id="rId5"/>
              </a:rPr>
              <a:t>https://towardsdatascience.com/transformers-141e32e69591</a:t>
            </a:r>
            <a:endParaRPr/>
          </a:p>
          <a:p>
            <a:pPr indent="-334327" lvl="0" marL="457200" rtl="0" algn="l">
              <a:spcBef>
                <a:spcPts val="0"/>
              </a:spcBef>
              <a:spcAft>
                <a:spcPts val="0"/>
              </a:spcAft>
              <a:buSzPct val="100000"/>
              <a:buAutoNum type="arabicPeriod"/>
            </a:pPr>
            <a:r>
              <a:rPr lang="en" u="sng">
                <a:solidFill>
                  <a:schemeClr val="hlink"/>
                </a:solidFill>
                <a:hlinkClick r:id="rId6"/>
              </a:rPr>
              <a:t>https://towardsdatascience.com/illustrated-guide-to-transformers-step-by-step-explanation-f74876522bc0</a:t>
            </a:r>
            <a:endParaRPr/>
          </a:p>
          <a:p>
            <a:pPr indent="-334327" lvl="0" marL="457200" rtl="0" algn="l">
              <a:spcBef>
                <a:spcPts val="0"/>
              </a:spcBef>
              <a:spcAft>
                <a:spcPts val="0"/>
              </a:spcAft>
              <a:buSzPct val="100000"/>
              <a:buAutoNum type="arabicPeriod"/>
            </a:pPr>
            <a:r>
              <a:rPr lang="en" u="sng">
                <a:solidFill>
                  <a:schemeClr val="hlink"/>
                </a:solidFill>
                <a:hlinkClick r:id="rId7"/>
              </a:rPr>
              <a:t>https://jalammar.github.io/illustrated-transformer/</a:t>
            </a:r>
            <a:endParaRPr/>
          </a:p>
          <a:p>
            <a:pPr indent="-334327" lvl="0" marL="457200" rtl="0" algn="l">
              <a:spcBef>
                <a:spcPts val="0"/>
              </a:spcBef>
              <a:spcAft>
                <a:spcPts val="0"/>
              </a:spcAft>
              <a:buSzPct val="100000"/>
              <a:buAutoNum type="arabicPeriod"/>
            </a:pPr>
            <a:r>
              <a:rPr lang="en" u="sng">
                <a:solidFill>
                  <a:schemeClr val="hlink"/>
                </a:solidFill>
                <a:hlinkClick r:id="rId8"/>
              </a:rPr>
              <a:t>https://www.analyticsvidhya.com/blog/2021/03/an-image-is-worth-16x16-words-transformers-for-image-recognition-at-scale-vision-transformers/</a:t>
            </a:r>
            <a:endParaRPr/>
          </a:p>
          <a:p>
            <a:pPr indent="-334327" lvl="0" marL="457200" rtl="0" algn="l">
              <a:spcBef>
                <a:spcPts val="0"/>
              </a:spcBef>
              <a:spcAft>
                <a:spcPts val="0"/>
              </a:spcAft>
              <a:buSzPct val="100000"/>
              <a:buAutoNum type="arabicPeriod"/>
            </a:pPr>
            <a:r>
              <a:rPr lang="en" u="sng">
                <a:solidFill>
                  <a:schemeClr val="hlink"/>
                </a:solidFill>
                <a:hlinkClick r:id="rId9"/>
              </a:rPr>
              <a:t>https://www.analyticsvidhya.com/blog/2023/06/vision-transformers-vit-revolutionizing-computer-vision/</a:t>
            </a:r>
            <a:endParaRPr/>
          </a:p>
          <a:p>
            <a:pPr indent="-334327" lvl="0" marL="457200" rtl="0" algn="l">
              <a:spcBef>
                <a:spcPts val="0"/>
              </a:spcBef>
              <a:spcAft>
                <a:spcPts val="0"/>
              </a:spcAft>
              <a:buSzPct val="100000"/>
              <a:buAutoNum type="arabicPeriod"/>
            </a:pPr>
            <a:r>
              <a:rPr lang="en" u="sng">
                <a:solidFill>
                  <a:schemeClr val="hlink"/>
                </a:solidFill>
                <a:hlinkClick r:id="rId10"/>
              </a:rPr>
              <a:t>https://theaisummer.com/vision-transformer/</a:t>
            </a:r>
            <a:endParaRPr/>
          </a:p>
        </p:txBody>
      </p:sp>
      <p:sp>
        <p:nvSpPr>
          <p:cNvPr id="175" name="Google Shape;175;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227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Black"/>
                <a:ea typeface="Roboto Black"/>
                <a:cs typeface="Roboto Black"/>
                <a:sym typeface="Roboto Black"/>
              </a:rPr>
              <a:t>Outline</a:t>
            </a:r>
            <a:endParaRPr>
              <a:latin typeface="Roboto Black"/>
              <a:ea typeface="Roboto Black"/>
              <a:cs typeface="Roboto Black"/>
              <a:sym typeface="Roboto Black"/>
            </a:endParaRPr>
          </a:p>
        </p:txBody>
      </p:sp>
      <p:sp>
        <p:nvSpPr>
          <p:cNvPr id="93" name="Google Shape;93;p14"/>
          <p:cNvSpPr txBox="1"/>
          <p:nvPr>
            <p:ph idx="1" type="body"/>
          </p:nvPr>
        </p:nvSpPr>
        <p:spPr>
          <a:xfrm>
            <a:off x="311700" y="915450"/>
            <a:ext cx="8520600" cy="3735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Introduction to Vision Transformers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Traditional Computer Vision vs. Vision Transformers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What are Transformers?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Transformer Architecture</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Adaptation for Vision: Vision Transformers (ViTs)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Components of Vision Transformers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Benefits of Vision Transformers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Applications </a:t>
            </a:r>
            <a:r>
              <a:rPr lang="en" sz="1700">
                <a:solidFill>
                  <a:srgbClr val="000000"/>
                </a:solidFill>
                <a:latin typeface="Roboto Medium"/>
                <a:ea typeface="Roboto Medium"/>
                <a:cs typeface="Roboto Medium"/>
                <a:sym typeface="Roboto Medium"/>
              </a:rPr>
              <a:t>of</a:t>
            </a:r>
            <a:r>
              <a:rPr lang="en" sz="1700">
                <a:solidFill>
                  <a:srgbClr val="000000"/>
                </a:solidFill>
                <a:latin typeface="Roboto Medium"/>
                <a:ea typeface="Roboto Medium"/>
                <a:cs typeface="Roboto Medium"/>
                <a:sym typeface="Roboto Medium"/>
              </a:rPr>
              <a:t> Vision Transformers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Challenges and Limitations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Conclusion</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References</a:t>
            </a:r>
            <a:endParaRPr sz="1700">
              <a:solidFill>
                <a:srgbClr val="000000"/>
              </a:solidFill>
              <a:latin typeface="Roboto Medium"/>
              <a:ea typeface="Roboto Medium"/>
              <a:cs typeface="Roboto Medium"/>
              <a:sym typeface="Roboto Medium"/>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29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Vision Transformers</a:t>
            </a:r>
            <a:endParaRPr/>
          </a:p>
        </p:txBody>
      </p:sp>
      <p:sp>
        <p:nvSpPr>
          <p:cNvPr id="100" name="Google Shape;100;p15"/>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Char char="●"/>
            </a:pPr>
            <a:r>
              <a:rPr lang="en" sz="1700"/>
              <a:t>Vision Transformers (ViTs) are a type of artificial neural network that uses self-attention to learn the relationships between different parts of an image.</a:t>
            </a:r>
            <a:endParaRPr sz="1700"/>
          </a:p>
          <a:p>
            <a:pPr indent="-336550" lvl="0" marL="457200" rtl="0" algn="l">
              <a:lnSpc>
                <a:spcPct val="105000"/>
              </a:lnSpc>
              <a:spcBef>
                <a:spcPts val="0"/>
              </a:spcBef>
              <a:spcAft>
                <a:spcPts val="0"/>
              </a:spcAft>
              <a:buSzPts val="1700"/>
              <a:buChar char="●"/>
            </a:pPr>
            <a:r>
              <a:rPr lang="en" sz="1700"/>
              <a:t>They are inspired by the transformer architecture, which was originally developed for natural language processing tasks.</a:t>
            </a:r>
            <a:endParaRPr sz="1700"/>
          </a:p>
          <a:p>
            <a:pPr indent="-336550" lvl="0" marL="457200" rtl="0" algn="l">
              <a:lnSpc>
                <a:spcPct val="105000"/>
              </a:lnSpc>
              <a:spcBef>
                <a:spcPts val="0"/>
              </a:spcBef>
              <a:spcAft>
                <a:spcPts val="0"/>
              </a:spcAft>
              <a:buSzPts val="1700"/>
              <a:buChar char="●"/>
            </a:pPr>
            <a:r>
              <a:rPr lang="en" sz="1700"/>
              <a:t>ViTs have had a major impact on computer vision, achieving state-of-the-art results on a variety of tasks, including image classification, object detection, and segmentation.</a:t>
            </a:r>
            <a:endParaRPr sz="1700"/>
          </a:p>
          <a:p>
            <a:pPr indent="-336550" lvl="0" marL="457200" rtl="0" algn="l">
              <a:lnSpc>
                <a:spcPct val="105000"/>
              </a:lnSpc>
              <a:spcBef>
                <a:spcPts val="0"/>
              </a:spcBef>
              <a:spcAft>
                <a:spcPts val="0"/>
              </a:spcAft>
              <a:buSzPts val="1700"/>
              <a:buChar char="●"/>
            </a:pPr>
            <a:r>
              <a:rPr lang="en" sz="1700"/>
              <a:t>ViTs are also more efficient than traditional convolutional neural networks (CNNs), making them well-suited for mobile and edge devices.</a:t>
            </a:r>
            <a:endParaRPr sz="1700"/>
          </a:p>
          <a:p>
            <a:pPr indent="0" lvl="0" marL="457200" rtl="0" algn="l">
              <a:lnSpc>
                <a:spcPct val="105000"/>
              </a:lnSpc>
              <a:spcBef>
                <a:spcPts val="1200"/>
              </a:spcBef>
              <a:spcAft>
                <a:spcPts val="1200"/>
              </a:spcAft>
              <a:buNone/>
            </a:pPr>
            <a:r>
              <a:t/>
            </a:r>
            <a:endParaRPr sz="1700"/>
          </a:p>
        </p:txBody>
      </p:sp>
      <p:sp>
        <p:nvSpPr>
          <p:cNvPr id="101" name="Google Shape;101;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222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Computer Vision vs. Vision Transformers</a:t>
            </a:r>
            <a:endParaRPr/>
          </a:p>
        </p:txBody>
      </p:sp>
      <p:sp>
        <p:nvSpPr>
          <p:cNvPr id="107" name="Google Shape;107;p16"/>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336550" lvl="0" marL="457200" rtl="0" algn="l">
              <a:lnSpc>
                <a:spcPct val="95000"/>
              </a:lnSpc>
              <a:spcBef>
                <a:spcPts val="0"/>
              </a:spcBef>
              <a:spcAft>
                <a:spcPts val="0"/>
              </a:spcAft>
              <a:buSzPts val="1700"/>
              <a:buChar char="●"/>
            </a:pPr>
            <a:r>
              <a:rPr lang="en" sz="1700"/>
              <a:t>Traditional computer vision methods use hand-crafted features to extract information from images.</a:t>
            </a:r>
            <a:endParaRPr sz="1700"/>
          </a:p>
          <a:p>
            <a:pPr indent="-336550" lvl="0" marL="457200" rtl="0" algn="l">
              <a:lnSpc>
                <a:spcPct val="95000"/>
              </a:lnSpc>
              <a:spcBef>
                <a:spcPts val="0"/>
              </a:spcBef>
              <a:spcAft>
                <a:spcPts val="0"/>
              </a:spcAft>
              <a:buSzPts val="1700"/>
              <a:buChar char="●"/>
            </a:pPr>
            <a:r>
              <a:rPr lang="en" sz="1700"/>
              <a:t>These features are then used to train a classifier or regressor to perform a desired task.</a:t>
            </a:r>
            <a:endParaRPr sz="1700"/>
          </a:p>
          <a:p>
            <a:pPr indent="-336550" lvl="0" marL="457200" rtl="0" algn="l">
              <a:lnSpc>
                <a:spcPct val="95000"/>
              </a:lnSpc>
              <a:spcBef>
                <a:spcPts val="0"/>
              </a:spcBef>
              <a:spcAft>
                <a:spcPts val="0"/>
              </a:spcAft>
              <a:buSzPts val="1700"/>
              <a:buChar char="●"/>
            </a:pPr>
            <a:r>
              <a:rPr lang="en" sz="1700"/>
              <a:t>CNNs are a type of neural network that is specifically designed for computer vision tasks. CNNs use convolution operations to extract features from images.</a:t>
            </a:r>
            <a:endParaRPr sz="1700"/>
          </a:p>
          <a:p>
            <a:pPr indent="-336550" lvl="0" marL="457200" rtl="0" algn="l">
              <a:lnSpc>
                <a:spcPct val="95000"/>
              </a:lnSpc>
              <a:spcBef>
                <a:spcPts val="0"/>
              </a:spcBef>
              <a:spcAft>
                <a:spcPts val="0"/>
              </a:spcAft>
              <a:buSzPts val="1700"/>
              <a:buChar char="●"/>
            </a:pPr>
            <a:r>
              <a:rPr lang="en" sz="1700"/>
              <a:t>ViTs are a newer type of neural network that is inspired by the transformer architecture. Transformers use self-attention to learn the relationships between different parts of an image. ViTs have been shown to be more effective than CNNs for some computer vision tasks, such as image classification and object detection.</a:t>
            </a:r>
            <a:endParaRPr sz="1700"/>
          </a:p>
        </p:txBody>
      </p:sp>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72775"/>
            <a:ext cx="4055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Transformers?</a:t>
            </a:r>
            <a:endParaRPr/>
          </a:p>
        </p:txBody>
      </p:sp>
      <p:sp>
        <p:nvSpPr>
          <p:cNvPr id="114" name="Google Shape;114;p17"/>
          <p:cNvSpPr txBox="1"/>
          <p:nvPr>
            <p:ph idx="1" type="body"/>
          </p:nvPr>
        </p:nvSpPr>
        <p:spPr>
          <a:xfrm>
            <a:off x="214500" y="589450"/>
            <a:ext cx="3816300" cy="420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Transformers are a type of neural network that is based on the attention mechanism.</a:t>
            </a:r>
            <a:endParaRPr/>
          </a:p>
          <a:p>
            <a:pPr indent="-342900" lvl="0" marL="457200" rtl="0" algn="l">
              <a:spcBef>
                <a:spcPts val="0"/>
              </a:spcBef>
              <a:spcAft>
                <a:spcPts val="0"/>
              </a:spcAft>
              <a:buSzPts val="1800"/>
              <a:buChar char="●"/>
            </a:pPr>
            <a:r>
              <a:rPr lang="en"/>
              <a:t>The attention mechanism allows the model to learn the relationships between different parts of the input sequence.</a:t>
            </a:r>
            <a:endParaRPr/>
          </a:p>
          <a:p>
            <a:pPr indent="-342900" lvl="0" marL="457200" rtl="0" algn="l">
              <a:spcBef>
                <a:spcPts val="0"/>
              </a:spcBef>
              <a:spcAft>
                <a:spcPts val="0"/>
              </a:spcAft>
              <a:buSzPts val="1800"/>
              <a:buChar char="●"/>
            </a:pPr>
            <a:r>
              <a:rPr lang="en"/>
              <a:t>Transformers were originally developed for natural language processing tasks, but they have been adapted for use in computer vision.</a:t>
            </a:r>
            <a:endParaRPr/>
          </a:p>
        </p:txBody>
      </p:sp>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7"/>
          <p:cNvPicPr preferRelativeResize="0"/>
          <p:nvPr/>
        </p:nvPicPr>
        <p:blipFill rotWithShape="1">
          <a:blip r:embed="rId3">
            <a:alphaModFix/>
          </a:blip>
          <a:srcRect b="0" l="0" r="4479" t="0"/>
          <a:stretch/>
        </p:blipFill>
        <p:spPr>
          <a:xfrm>
            <a:off x="4030800" y="806538"/>
            <a:ext cx="5123799" cy="340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Architecture</a:t>
            </a:r>
            <a:endParaRPr/>
          </a:p>
        </p:txBody>
      </p:sp>
      <p:sp>
        <p:nvSpPr>
          <p:cNvPr id="122" name="Google Shape;122;p18"/>
          <p:cNvSpPr txBox="1"/>
          <p:nvPr>
            <p:ph idx="1" type="body"/>
          </p:nvPr>
        </p:nvSpPr>
        <p:spPr>
          <a:xfrm>
            <a:off x="311700" y="553075"/>
            <a:ext cx="4944600" cy="4658400"/>
          </a:xfrm>
          <a:prstGeom prst="rect">
            <a:avLst/>
          </a:prstGeom>
        </p:spPr>
        <p:txBody>
          <a:bodyPr anchorCtr="0" anchor="t" bIns="91425" lIns="91425" spcFirstLastPara="1" rIns="91425" wrap="square" tIns="91425">
            <a:normAutofit/>
          </a:bodyPr>
          <a:lstStyle/>
          <a:p>
            <a:pPr indent="-327977" lvl="0" marL="457200" rtl="0" algn="l">
              <a:lnSpc>
                <a:spcPct val="95000"/>
              </a:lnSpc>
              <a:spcBef>
                <a:spcPts val="0"/>
              </a:spcBef>
              <a:spcAft>
                <a:spcPts val="0"/>
              </a:spcAft>
              <a:buSzPts val="1565"/>
              <a:buChar char="●"/>
            </a:pPr>
            <a:r>
              <a:rPr lang="en" sz="1565"/>
              <a:t>The core components of a transformer are:</a:t>
            </a:r>
            <a:endParaRPr sz="1565"/>
          </a:p>
          <a:p>
            <a:pPr indent="-317182" lvl="1" marL="914400" rtl="0" algn="l">
              <a:lnSpc>
                <a:spcPct val="95000"/>
              </a:lnSpc>
              <a:spcBef>
                <a:spcPts val="0"/>
              </a:spcBef>
              <a:spcAft>
                <a:spcPts val="0"/>
              </a:spcAft>
              <a:buSzPts val="1395"/>
              <a:buChar char="○"/>
            </a:pPr>
            <a:r>
              <a:rPr lang="en" sz="1395"/>
              <a:t>Self-attention mechanism</a:t>
            </a:r>
            <a:endParaRPr sz="1395"/>
          </a:p>
          <a:p>
            <a:pPr indent="-317182" lvl="1" marL="914400" rtl="0" algn="l">
              <a:lnSpc>
                <a:spcPct val="95000"/>
              </a:lnSpc>
              <a:spcBef>
                <a:spcPts val="0"/>
              </a:spcBef>
              <a:spcAft>
                <a:spcPts val="0"/>
              </a:spcAft>
              <a:buSzPts val="1395"/>
              <a:buChar char="○"/>
            </a:pPr>
            <a:r>
              <a:rPr lang="en" sz="1395"/>
              <a:t>Multi-head attention</a:t>
            </a:r>
            <a:endParaRPr sz="1395"/>
          </a:p>
          <a:p>
            <a:pPr indent="-317182" lvl="1" marL="914400" rtl="0" algn="l">
              <a:lnSpc>
                <a:spcPct val="95000"/>
              </a:lnSpc>
              <a:spcBef>
                <a:spcPts val="0"/>
              </a:spcBef>
              <a:spcAft>
                <a:spcPts val="0"/>
              </a:spcAft>
              <a:buSzPts val="1395"/>
              <a:buChar char="○"/>
            </a:pPr>
            <a:r>
              <a:rPr lang="en" sz="1395"/>
              <a:t>Positional encoding</a:t>
            </a:r>
            <a:endParaRPr sz="1395"/>
          </a:p>
          <a:p>
            <a:pPr indent="-317182" lvl="1" marL="914400" rtl="0" algn="l">
              <a:lnSpc>
                <a:spcPct val="95000"/>
              </a:lnSpc>
              <a:spcBef>
                <a:spcPts val="0"/>
              </a:spcBef>
              <a:spcAft>
                <a:spcPts val="0"/>
              </a:spcAft>
              <a:buSzPts val="1395"/>
              <a:buChar char="○"/>
            </a:pPr>
            <a:r>
              <a:rPr lang="en" sz="1395"/>
              <a:t>Feed-forward networks</a:t>
            </a:r>
            <a:endParaRPr sz="1395"/>
          </a:p>
          <a:p>
            <a:pPr indent="-317182" lvl="1" marL="914400" rtl="0" algn="l">
              <a:lnSpc>
                <a:spcPct val="95000"/>
              </a:lnSpc>
              <a:spcBef>
                <a:spcPts val="0"/>
              </a:spcBef>
              <a:spcAft>
                <a:spcPts val="0"/>
              </a:spcAft>
              <a:buSzPts val="1395"/>
              <a:buChar char="○"/>
            </a:pPr>
            <a:r>
              <a:rPr lang="en" sz="1395"/>
              <a:t>Layer normalization</a:t>
            </a:r>
            <a:endParaRPr sz="1395"/>
          </a:p>
          <a:p>
            <a:pPr indent="-327977" lvl="0" marL="457200" rtl="0" algn="l">
              <a:lnSpc>
                <a:spcPct val="95000"/>
              </a:lnSpc>
              <a:spcBef>
                <a:spcPts val="0"/>
              </a:spcBef>
              <a:spcAft>
                <a:spcPts val="0"/>
              </a:spcAft>
              <a:buSzPts val="1565"/>
              <a:buChar char="●"/>
            </a:pPr>
            <a:r>
              <a:rPr lang="en" sz="1565"/>
              <a:t>The self-attention mechanism is used to learn the relationships between different parts of the input sequence.</a:t>
            </a:r>
            <a:endParaRPr sz="1565"/>
          </a:p>
          <a:p>
            <a:pPr indent="-327977" lvl="0" marL="457200" rtl="0" algn="l">
              <a:lnSpc>
                <a:spcPct val="95000"/>
              </a:lnSpc>
              <a:spcBef>
                <a:spcPts val="0"/>
              </a:spcBef>
              <a:spcAft>
                <a:spcPts val="0"/>
              </a:spcAft>
              <a:buSzPts val="1565"/>
              <a:buChar char="●"/>
            </a:pPr>
            <a:r>
              <a:rPr lang="en" sz="1565"/>
              <a:t>The multi-head attention mechanism allows the model to learn multiple relationships between the input sequence.</a:t>
            </a:r>
            <a:endParaRPr sz="1565"/>
          </a:p>
          <a:p>
            <a:pPr indent="-327977" lvl="0" marL="457200" rtl="0" algn="l">
              <a:lnSpc>
                <a:spcPct val="95000"/>
              </a:lnSpc>
              <a:spcBef>
                <a:spcPts val="0"/>
              </a:spcBef>
              <a:spcAft>
                <a:spcPts val="0"/>
              </a:spcAft>
              <a:buSzPts val="1565"/>
              <a:buChar char="●"/>
            </a:pPr>
            <a:r>
              <a:rPr lang="en" sz="1565"/>
              <a:t>The positional encoding is used to encode the order of the input sequence.</a:t>
            </a:r>
            <a:endParaRPr sz="1565"/>
          </a:p>
          <a:p>
            <a:pPr indent="-327977" lvl="0" marL="457200" rtl="0" algn="l">
              <a:lnSpc>
                <a:spcPct val="95000"/>
              </a:lnSpc>
              <a:spcBef>
                <a:spcPts val="0"/>
              </a:spcBef>
              <a:spcAft>
                <a:spcPts val="0"/>
              </a:spcAft>
              <a:buSzPts val="1565"/>
              <a:buChar char="●"/>
            </a:pPr>
            <a:r>
              <a:rPr lang="en" sz="1565"/>
              <a:t>The feed-forward networks are used to learn non-linear transformations of the input seq.</a:t>
            </a:r>
            <a:endParaRPr sz="1565"/>
          </a:p>
          <a:p>
            <a:pPr indent="-327977" lvl="0" marL="457200" rtl="0" algn="l">
              <a:lnSpc>
                <a:spcPct val="95000"/>
              </a:lnSpc>
              <a:spcBef>
                <a:spcPts val="0"/>
              </a:spcBef>
              <a:spcAft>
                <a:spcPts val="0"/>
              </a:spcAft>
              <a:buSzPts val="1565"/>
              <a:buChar char="●"/>
            </a:pPr>
            <a:r>
              <a:rPr lang="en" sz="1565"/>
              <a:t>Layer normalization is used to normalize the input and output of each layer.</a:t>
            </a:r>
            <a:endParaRPr sz="1565"/>
          </a:p>
        </p:txBody>
      </p:sp>
      <p:sp>
        <p:nvSpPr>
          <p:cNvPr id="123" name="Google Shape;123;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18"/>
          <p:cNvPicPr preferRelativeResize="0"/>
          <p:nvPr/>
        </p:nvPicPr>
        <p:blipFill rotWithShape="1">
          <a:blip r:embed="rId3">
            <a:alphaModFix/>
          </a:blip>
          <a:srcRect b="0" l="0" r="48159" t="0"/>
          <a:stretch/>
        </p:blipFill>
        <p:spPr>
          <a:xfrm>
            <a:off x="5127050" y="301375"/>
            <a:ext cx="3882075" cy="434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221875" y="288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Adaptation for Vision: Vision Transformers (ViTs)</a:t>
            </a:r>
            <a:endParaRPr/>
          </a:p>
        </p:txBody>
      </p:sp>
      <p:sp>
        <p:nvSpPr>
          <p:cNvPr id="130" name="Google Shape;130;p19"/>
          <p:cNvSpPr txBox="1"/>
          <p:nvPr>
            <p:ph idx="1" type="body"/>
          </p:nvPr>
        </p:nvSpPr>
        <p:spPr>
          <a:xfrm>
            <a:off x="294850" y="896600"/>
            <a:ext cx="4480800" cy="4026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Vision Transformers (ViTs) are a type of transformer that is specifically designed for computer vision tasks.</a:t>
            </a:r>
            <a:endParaRPr sz="1700"/>
          </a:p>
          <a:p>
            <a:pPr indent="-336550" lvl="0" marL="457200" rtl="0" algn="l">
              <a:spcBef>
                <a:spcPts val="0"/>
              </a:spcBef>
              <a:spcAft>
                <a:spcPts val="0"/>
              </a:spcAft>
              <a:buSzPts val="1700"/>
              <a:buChar char="●"/>
            </a:pPr>
            <a:r>
              <a:rPr lang="en" sz="1700"/>
              <a:t>ViTs adapt the transformer architecture to images by first splitting the image into patches.</a:t>
            </a:r>
            <a:endParaRPr sz="1700"/>
          </a:p>
          <a:p>
            <a:pPr indent="-336550" lvl="0" marL="457200" rtl="0" algn="l">
              <a:spcBef>
                <a:spcPts val="0"/>
              </a:spcBef>
              <a:spcAft>
                <a:spcPts val="0"/>
              </a:spcAft>
              <a:buSzPts val="1700"/>
              <a:buChar char="●"/>
            </a:pPr>
            <a:r>
              <a:rPr lang="en" sz="1700"/>
              <a:t>The patches are then fed into the transformer as the input sequence.</a:t>
            </a:r>
            <a:endParaRPr sz="1700"/>
          </a:p>
          <a:p>
            <a:pPr indent="-336550" lvl="0" marL="457200" rtl="0" algn="l">
              <a:spcBef>
                <a:spcPts val="0"/>
              </a:spcBef>
              <a:spcAft>
                <a:spcPts val="0"/>
              </a:spcAft>
              <a:buSzPts val="1700"/>
              <a:buChar char="●"/>
            </a:pPr>
            <a:r>
              <a:rPr lang="en" sz="1700"/>
              <a:t>The transformer learns the relationships between the patches, which allows it to identify objects and other features in the image.</a:t>
            </a:r>
            <a:endParaRPr sz="1700"/>
          </a:p>
        </p:txBody>
      </p:sp>
      <p:sp>
        <p:nvSpPr>
          <p:cNvPr id="131" name="Google Shape;131;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19"/>
          <p:cNvPicPr preferRelativeResize="0"/>
          <p:nvPr/>
        </p:nvPicPr>
        <p:blipFill>
          <a:blip r:embed="rId3">
            <a:alphaModFix/>
          </a:blip>
          <a:stretch>
            <a:fillRect/>
          </a:stretch>
        </p:blipFill>
        <p:spPr>
          <a:xfrm>
            <a:off x="4775650" y="1248825"/>
            <a:ext cx="4300974" cy="30501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764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Vision Transformers</a:t>
            </a:r>
            <a:endParaRPr/>
          </a:p>
        </p:txBody>
      </p:sp>
      <p:sp>
        <p:nvSpPr>
          <p:cNvPr id="138" name="Google Shape;138;p20"/>
          <p:cNvSpPr txBox="1"/>
          <p:nvPr>
            <p:ph idx="1" type="body"/>
          </p:nvPr>
        </p:nvSpPr>
        <p:spPr>
          <a:xfrm>
            <a:off x="376625" y="684275"/>
            <a:ext cx="5780400" cy="4076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key components specific to Vision Transformers are:</a:t>
            </a:r>
            <a:endParaRPr sz="1700"/>
          </a:p>
          <a:p>
            <a:pPr indent="-311150" lvl="1" marL="914400" rtl="0" algn="l">
              <a:spcBef>
                <a:spcPts val="0"/>
              </a:spcBef>
              <a:spcAft>
                <a:spcPts val="0"/>
              </a:spcAft>
              <a:buSzPts val="1300"/>
              <a:buChar char="○"/>
            </a:pPr>
            <a:r>
              <a:rPr lang="en" sz="1300"/>
              <a:t>Patch embeddings</a:t>
            </a:r>
            <a:endParaRPr sz="1300"/>
          </a:p>
          <a:p>
            <a:pPr indent="-311150" lvl="1" marL="914400" rtl="0" algn="l">
              <a:spcBef>
                <a:spcPts val="0"/>
              </a:spcBef>
              <a:spcAft>
                <a:spcPts val="0"/>
              </a:spcAft>
              <a:buSzPts val="1300"/>
              <a:buChar char="○"/>
            </a:pPr>
            <a:r>
              <a:rPr lang="en" sz="1300"/>
              <a:t>Positional encodings (2D grid)</a:t>
            </a:r>
            <a:endParaRPr sz="1300"/>
          </a:p>
          <a:p>
            <a:pPr indent="-311150" lvl="1" marL="914400" rtl="0" algn="l">
              <a:spcBef>
                <a:spcPts val="0"/>
              </a:spcBef>
              <a:spcAft>
                <a:spcPts val="0"/>
              </a:spcAft>
              <a:buSzPts val="1300"/>
              <a:buChar char="○"/>
            </a:pPr>
            <a:r>
              <a:rPr lang="en" sz="1300"/>
              <a:t>Multi-head self-attention</a:t>
            </a:r>
            <a:endParaRPr sz="1300"/>
          </a:p>
          <a:p>
            <a:pPr indent="-311150" lvl="1" marL="914400" rtl="0" algn="l">
              <a:spcBef>
                <a:spcPts val="0"/>
              </a:spcBef>
              <a:spcAft>
                <a:spcPts val="0"/>
              </a:spcAft>
              <a:buSzPts val="1300"/>
              <a:buChar char="○"/>
            </a:pPr>
            <a:r>
              <a:rPr lang="en" sz="1300"/>
              <a:t>Feed-forward layers</a:t>
            </a:r>
            <a:endParaRPr sz="1300"/>
          </a:p>
          <a:p>
            <a:pPr indent="-336550" lvl="0" marL="457200" rtl="0" algn="l">
              <a:spcBef>
                <a:spcPts val="0"/>
              </a:spcBef>
              <a:spcAft>
                <a:spcPts val="0"/>
              </a:spcAft>
              <a:buSzPts val="1700"/>
              <a:buChar char="●"/>
            </a:pPr>
            <a:r>
              <a:rPr lang="en" sz="1700"/>
              <a:t>Patch embeddings are used to represent the patches in the image.</a:t>
            </a:r>
            <a:endParaRPr sz="1700"/>
          </a:p>
          <a:p>
            <a:pPr indent="-336550" lvl="0" marL="457200" rtl="0" algn="l">
              <a:spcBef>
                <a:spcPts val="0"/>
              </a:spcBef>
              <a:spcAft>
                <a:spcPts val="0"/>
              </a:spcAft>
              <a:buSzPts val="1700"/>
              <a:buChar char="●"/>
            </a:pPr>
            <a:r>
              <a:rPr lang="en" sz="1700"/>
              <a:t>Positional encodings are used to encode the 2D grid structure of the image.</a:t>
            </a:r>
            <a:endParaRPr sz="1700"/>
          </a:p>
          <a:p>
            <a:pPr indent="-336550" lvl="0" marL="457200" rtl="0" algn="l">
              <a:spcBef>
                <a:spcPts val="0"/>
              </a:spcBef>
              <a:spcAft>
                <a:spcPts val="0"/>
              </a:spcAft>
              <a:buSzPts val="1700"/>
              <a:buChar char="●"/>
            </a:pPr>
            <a:r>
              <a:rPr lang="en" sz="1700"/>
              <a:t>Multi-head self-attention is used to learn the relationships between the patches.</a:t>
            </a:r>
            <a:endParaRPr sz="1700"/>
          </a:p>
          <a:p>
            <a:pPr indent="-336550" lvl="0" marL="457200" rtl="0" algn="l">
              <a:spcBef>
                <a:spcPts val="0"/>
              </a:spcBef>
              <a:spcAft>
                <a:spcPts val="0"/>
              </a:spcAft>
              <a:buSzPts val="1700"/>
              <a:buChar char="●"/>
            </a:pPr>
            <a:r>
              <a:rPr lang="en" sz="1700"/>
              <a:t>Feed-forward layers are used to learn non-linear transformations of the patches.</a:t>
            </a:r>
            <a:endParaRPr sz="1700"/>
          </a:p>
        </p:txBody>
      </p:sp>
      <p:sp>
        <p:nvSpPr>
          <p:cNvPr id="139" name="Google Shape;139;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0"/>
          <p:cNvPicPr preferRelativeResize="0"/>
          <p:nvPr/>
        </p:nvPicPr>
        <p:blipFill>
          <a:blip r:embed="rId3">
            <a:alphaModFix/>
          </a:blip>
          <a:stretch>
            <a:fillRect/>
          </a:stretch>
        </p:blipFill>
        <p:spPr>
          <a:xfrm>
            <a:off x="6488738" y="178925"/>
            <a:ext cx="1971675" cy="40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Vision Transformers</a:t>
            </a:r>
            <a:endParaRPr/>
          </a:p>
        </p:txBody>
      </p:sp>
      <p:sp>
        <p:nvSpPr>
          <p:cNvPr id="146" name="Google Shape;146;p21"/>
          <p:cNvSpPr txBox="1"/>
          <p:nvPr>
            <p:ph idx="1" type="body"/>
          </p:nvPr>
        </p:nvSpPr>
        <p:spPr>
          <a:xfrm>
            <a:off x="176925" y="1106350"/>
            <a:ext cx="7608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Vision Transformers have several advantages over traditional CNNs:</a:t>
            </a:r>
            <a:endParaRPr/>
          </a:p>
          <a:p>
            <a:pPr indent="-330200" lvl="1" marL="914400" rtl="0" algn="l">
              <a:spcBef>
                <a:spcPts val="0"/>
              </a:spcBef>
              <a:spcAft>
                <a:spcPts val="0"/>
              </a:spcAft>
              <a:buSzPts val="1600"/>
              <a:buChar char="○"/>
            </a:pPr>
            <a:r>
              <a:rPr lang="en" sz="1600"/>
              <a:t>They can capture long-range dependencies in images.</a:t>
            </a:r>
            <a:endParaRPr sz="1600"/>
          </a:p>
          <a:p>
            <a:pPr indent="-330200" lvl="1" marL="914400" rtl="0" algn="l">
              <a:spcBef>
                <a:spcPts val="0"/>
              </a:spcBef>
              <a:spcAft>
                <a:spcPts val="0"/>
              </a:spcAft>
              <a:buSzPts val="1600"/>
              <a:buChar char="○"/>
            </a:pPr>
            <a:r>
              <a:rPr lang="en" sz="1600"/>
              <a:t>They are more scalable, meaning that they can be trained on larger datasets.</a:t>
            </a:r>
            <a:endParaRPr sz="1600"/>
          </a:p>
          <a:p>
            <a:pPr indent="-330200" lvl="1" marL="914400" rtl="0" algn="l">
              <a:spcBef>
                <a:spcPts val="0"/>
              </a:spcBef>
              <a:spcAft>
                <a:spcPts val="0"/>
              </a:spcAft>
              <a:buSzPts val="1600"/>
              <a:buChar char="○"/>
            </a:pPr>
            <a:r>
              <a:rPr lang="en" sz="1600"/>
              <a:t>They are more parallelizable, meaning that they can be trained on multiple GPUs or TPUs.</a:t>
            </a:r>
            <a:endParaRPr sz="1600"/>
          </a:p>
          <a:p>
            <a:pPr indent="-330200" lvl="1" marL="914400" rtl="0" algn="l">
              <a:spcBef>
                <a:spcPts val="0"/>
              </a:spcBef>
              <a:spcAft>
                <a:spcPts val="0"/>
              </a:spcAft>
              <a:buSzPts val="1600"/>
              <a:buChar char="○"/>
            </a:pPr>
            <a:r>
              <a:rPr lang="en" sz="1600"/>
              <a:t>They have achieved state-of-the-art results on a variety of computer vision tasks.</a:t>
            </a:r>
            <a:endParaRPr sz="1600"/>
          </a:p>
        </p:txBody>
      </p:sp>
      <p:sp>
        <p:nvSpPr>
          <p:cNvPr id="147" name="Google Shape;147;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