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ctrTitle"/>
          </p:nvPr>
        </p:nvSpPr>
        <p:spPr>
          <a:xfrm>
            <a:off x="304800" y="578644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 </a:t>
            </a:r>
            <a:r>
              <a:rPr b="1" lang="en" sz="4400"/>
              <a:t>Assignment-1 Discussion</a:t>
            </a:r>
            <a:br>
              <a:rPr b="1" lang="en" sz="4400"/>
            </a:br>
            <a:r>
              <a:rPr b="1" lang="en" sz="4400"/>
              <a:t>(Inhabitant term prediction)</a:t>
            </a:r>
            <a:endParaRPr sz="4400"/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745800" y="2109750"/>
            <a:ext cx="76524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3200"/>
              <a:t>200050020 4th Year CSE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3200"/>
              <a:t>200050023 4th Year CSE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3200"/>
              <a:t>200050075 4th Year CSE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205978"/>
            <a:ext cx="8229600" cy="618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Problem Statement (1/2)</a:t>
            </a:r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0" y="731859"/>
            <a:ext cx="9056914" cy="388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solidFill>
                  <a:srgbClr val="0000FF"/>
                </a:solidFill>
                <a:highlight>
                  <a:srgbClr val="F7F7F8"/>
                </a:highlight>
              </a:rPr>
              <a:t>Inhabitants of different cities are often associated with specific terms that reflect their connection to their place of residence. </a:t>
            </a:r>
            <a:endParaRPr sz="2300">
              <a:solidFill>
                <a:srgbClr val="0000FF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solidFill>
                  <a:srgbClr val="0000FF"/>
                </a:solidFill>
                <a:highlight>
                  <a:srgbClr val="F7F7F8"/>
                </a:highlight>
              </a:rPr>
              <a:t>Your task is to create a predictive model that can determine the correct inhabitant term for a new city. By analyzing existing data on city-inhabitant relationships, you will develop an understanding of the patterns and linguistic rules that govern these terms. </a:t>
            </a:r>
            <a:endParaRPr sz="2300">
              <a:solidFill>
                <a:srgbClr val="0000FF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solidFill>
                  <a:srgbClr val="0000FF"/>
                </a:solidFill>
                <a:highlight>
                  <a:srgbClr val="F7F7F8"/>
                </a:highlight>
              </a:rPr>
              <a:t>You are encouraged to leverage various methods, such as traditional rule-based approaches, classical machine learning techniques, or even deep learning methods, to accomplish this prediction task.</a:t>
            </a:r>
            <a:endParaRPr sz="2300">
              <a:solidFill>
                <a:srgbClr val="0000FF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>
              <a:solidFill>
                <a:srgbClr val="0000FF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05978"/>
            <a:ext cx="8229600" cy="618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Problem Statement (2/2)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0" y="710293"/>
            <a:ext cx="9056914" cy="388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Data collection:</a:t>
            </a:r>
            <a:r>
              <a:rPr lang="en"/>
              <a:t> Collect/Create data of city/town/village vs. inhabitant-term. Create train,   validation and test splits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"/>
              <a:t>Input</a:t>
            </a:r>
            <a:r>
              <a:rPr lang="en"/>
              <a:t>: A city/place name: London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"/>
              <a:t>Output</a:t>
            </a:r>
            <a:r>
              <a:rPr lang="en"/>
              <a:t>: Inhabitant term: Londoner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/>
              <a:t>You will have to report on the validation and test data: 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Accuracy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Perform detailed error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Working with Data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200150"/>
            <a:ext cx="822960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Pre-processing: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Removed the data points for which the inhabitant is not relevant to the city names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Used SnowballStemmer to get the suffixes from the inhabitant name</a:t>
            </a:r>
            <a:endParaRPr sz="1800"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Done the spell correction manually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Data Scraping: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Collected Data from Wikipedia by web scraping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Vocabulary size: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The number of cities and collected around 600 data points</a:t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Separated</a:t>
            </a:r>
            <a:r>
              <a:rPr lang="en"/>
              <a:t> phonemes from city word and took the last three phonemes as the f</a:t>
            </a:r>
            <a:r>
              <a:rPr lang="en"/>
              <a:t>eatures and suffixes as labels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Used Random Forest and SVM for classification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Took 80% as Training Dataset and 20% as Test 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SVM classifier: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Kernel used : RBF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Accuracy: 39.80 %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Random Forest: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N_estimators = 500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Accuracy: 36.89 %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" y="912400"/>
            <a:ext cx="82296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Suffixes which are not common are hard to predict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a</a:t>
            </a:r>
            <a:r>
              <a:rPr lang="en"/>
              <a:t>nd only few suffixes are repeated more often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faced difficulties dividing and combining predicted suffixes to root words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Used classic ML models since size of dataset is less,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Random Forest and SVM gave almost similar results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Streamlit GUI for Demo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46350" y="121679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Marking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38300" y="601375"/>
            <a:ext cx="9005700" cy="4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1200"/>
              <a:t>Data collection, curation and refinement (at least 500 cities) – 25 marks</a:t>
            </a:r>
            <a:endParaRPr sz="2000"/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1200"/>
              <a:t>Model(s) – 15 marks</a:t>
            </a:r>
            <a:endParaRPr sz="2000"/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1200"/>
              <a:t>Analysis – 10 marks</a:t>
            </a:r>
            <a:endParaRPr sz="2000"/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1200"/>
              <a:t>Demo – 10 marks</a:t>
            </a:r>
            <a:endParaRPr sz="2000"/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1200"/>
              <a:t>Overall impression – 10 marks</a:t>
            </a:r>
            <a:endParaRPr sz="2000"/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1200"/>
              <a:t>Interface – 10 marks</a:t>
            </a:r>
            <a:endParaRPr sz="2000"/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1200"/>
              <a:t>Accuracy </a:t>
            </a:r>
            <a:endParaRPr sz="2000"/>
          </a:p>
          <a:p>
            <a:pPr indent="-3175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" sz="1200"/>
              <a:t>Above 80% - 10 marks</a:t>
            </a:r>
            <a:endParaRPr sz="2000"/>
          </a:p>
          <a:p>
            <a:pPr indent="-3175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" sz="1200"/>
              <a:t>60-80% - 7 marks</a:t>
            </a:r>
            <a:endParaRPr sz="2000"/>
          </a:p>
          <a:p>
            <a:pPr indent="-3175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" sz="1200"/>
              <a:t>40-60% - 5 marks</a:t>
            </a:r>
            <a:endParaRPr sz="2000"/>
          </a:p>
          <a:p>
            <a:pPr indent="-3175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" sz="1200"/>
              <a:t>20-40% - 3 marks</a:t>
            </a:r>
            <a:endParaRPr sz="2000"/>
          </a:p>
          <a:p>
            <a:pPr indent="-3175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–"/>
            </a:pPr>
            <a:r>
              <a:rPr lang="en" sz="1200"/>
              <a:t>Below 20 – 0 marks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1905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