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4"/>
    <p:sldMasterId id="2147483670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CAB4E-C926-4D72-A4C2-D8EB30FDF823}" v="3" dt="2023-10-07T11:51:45.375"/>
    <p1510:client id="{6167D4C2-3DB6-D2EB-FA61-76FB04462D3C}" v="2" dt="2023-10-07T12:09:56.400"/>
    <p1510:client id="{7ADA6C8B-EC7A-63A0-1A05-6E5F31C147FF}" v="2" dt="2023-10-07T11:12:55.557"/>
    <p1510:client id="{820844D2-FF1B-4E0E-8478-014F916E0637}" v="3" dt="2023-10-07T11:59:31.948"/>
    <p1510:client id="{9C997963-768D-40FA-9036-59C4B56F2200}" v="3" dt="2023-10-07T12:05:24.062"/>
    <p1510:client id="{ACD22ADD-BD5D-458B-BC00-91546EDE0A30}" v="61" dt="2023-10-07T11:57:38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7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ndan Sachin Anaokar" userId="S::210260055@iitb.ac.in::ebf245c2-de84-4bfd-81e7-f1cdea5650c0" providerId="AD" clId="Web-{54FCAB4E-C926-4D72-A4C2-D8EB30FDF823}"/>
    <pc:docChg chg="modSld">
      <pc:chgData name="Spandan Sachin Anaokar" userId="S::210260055@iitb.ac.in::ebf245c2-de84-4bfd-81e7-f1cdea5650c0" providerId="AD" clId="Web-{54FCAB4E-C926-4D72-A4C2-D8EB30FDF823}" dt="2023-10-07T11:51:45.375" v="2" actId="20577"/>
      <pc:docMkLst>
        <pc:docMk/>
      </pc:docMkLst>
      <pc:sldChg chg="modSp">
        <pc:chgData name="Spandan Sachin Anaokar" userId="S::210260055@iitb.ac.in::ebf245c2-de84-4bfd-81e7-f1cdea5650c0" providerId="AD" clId="Web-{54FCAB4E-C926-4D72-A4C2-D8EB30FDF823}" dt="2023-10-07T11:51:45.375" v="2" actId="20577"/>
        <pc:sldMkLst>
          <pc:docMk/>
          <pc:sldMk cId="0" sldId="256"/>
        </pc:sldMkLst>
        <pc:spChg chg="mod">
          <ac:chgData name="Spandan Sachin Anaokar" userId="S::210260055@iitb.ac.in::ebf245c2-de84-4bfd-81e7-f1cdea5650c0" providerId="AD" clId="Web-{54FCAB4E-C926-4D72-A4C2-D8EB30FDF823}" dt="2023-10-07T11:51:45.375" v="2" actId="20577"/>
          <ac:spMkLst>
            <pc:docMk/>
            <pc:sldMk cId="0" sldId="256"/>
            <ac:spMk id="93" creationId="{00000000-0000-0000-0000-000000000000}"/>
          </ac:spMkLst>
        </pc:spChg>
      </pc:sldChg>
    </pc:docChg>
  </pc:docChgLst>
  <pc:docChgLst>
    <pc:chgData name="Swapnil Bhattacharyya" userId="S::23m0753@iitb.ac.in::8d9b47b2-7cf2-4ca4-9b70-b426e44b2921" providerId="AD" clId="Web-{ACD22ADD-BD5D-458B-BC00-91546EDE0A30}"/>
    <pc:docChg chg="modSld">
      <pc:chgData name="Swapnil Bhattacharyya" userId="S::23m0753@iitb.ac.in::8d9b47b2-7cf2-4ca4-9b70-b426e44b2921" providerId="AD" clId="Web-{ACD22ADD-BD5D-458B-BC00-91546EDE0A30}" dt="2023-10-07T11:57:37.814" v="59" actId="20577"/>
      <pc:docMkLst>
        <pc:docMk/>
      </pc:docMkLst>
      <pc:sldChg chg="modSp">
        <pc:chgData name="Swapnil Bhattacharyya" userId="S::23m0753@iitb.ac.in::8d9b47b2-7cf2-4ca4-9b70-b426e44b2921" providerId="AD" clId="Web-{ACD22ADD-BD5D-458B-BC00-91546EDE0A30}" dt="2023-10-07T11:57:37.814" v="59" actId="20577"/>
        <pc:sldMkLst>
          <pc:docMk/>
          <pc:sldMk cId="0" sldId="256"/>
        </pc:sldMkLst>
        <pc:spChg chg="mod">
          <ac:chgData name="Swapnil Bhattacharyya" userId="S::23m0753@iitb.ac.in::8d9b47b2-7cf2-4ca4-9b70-b426e44b2921" providerId="AD" clId="Web-{ACD22ADD-BD5D-458B-BC00-91546EDE0A30}" dt="2023-10-07T11:57:37.814" v="59" actId="20577"/>
          <ac:spMkLst>
            <pc:docMk/>
            <pc:sldMk cId="0" sldId="256"/>
            <ac:spMk id="94" creationId="{00000000-0000-0000-0000-000000000000}"/>
          </ac:spMkLst>
        </pc:spChg>
      </pc:sldChg>
    </pc:docChg>
  </pc:docChgLst>
  <pc:docChgLst>
    <pc:chgData name="Pulkit Goyal" userId="S::210050126@iitb.ac.in::54a2f81f-aac2-4109-a086-8e0d06825752" providerId="AD" clId="Web-{6167D4C2-3DB6-D2EB-FA61-76FB04462D3C}"/>
    <pc:docChg chg="modSld">
      <pc:chgData name="Pulkit Goyal" userId="S::210050126@iitb.ac.in::54a2f81f-aac2-4109-a086-8e0d06825752" providerId="AD" clId="Web-{6167D4C2-3DB6-D2EB-FA61-76FB04462D3C}" dt="2023-10-07T12:09:56.400" v="1" actId="1076"/>
      <pc:docMkLst>
        <pc:docMk/>
      </pc:docMkLst>
      <pc:sldChg chg="modSp">
        <pc:chgData name="Pulkit Goyal" userId="S::210050126@iitb.ac.in::54a2f81f-aac2-4109-a086-8e0d06825752" providerId="AD" clId="Web-{6167D4C2-3DB6-D2EB-FA61-76FB04462D3C}" dt="2023-10-07T12:09:56.400" v="1" actId="1076"/>
        <pc:sldMkLst>
          <pc:docMk/>
          <pc:sldMk cId="0" sldId="258"/>
        </pc:sldMkLst>
        <pc:spChg chg="mod">
          <ac:chgData name="Pulkit Goyal" userId="S::210050126@iitb.ac.in::54a2f81f-aac2-4109-a086-8e0d06825752" providerId="AD" clId="Web-{6167D4C2-3DB6-D2EB-FA61-76FB04462D3C}" dt="2023-10-07T12:09:56.400" v="1" actId="1076"/>
          <ac:spMkLst>
            <pc:docMk/>
            <pc:sldMk cId="0" sldId="258"/>
            <ac:spMk id="106" creationId="{00000000-0000-0000-0000-000000000000}"/>
          </ac:spMkLst>
        </pc:spChg>
      </pc:sldChg>
    </pc:docChg>
  </pc:docChgLst>
  <pc:docChgLst>
    <pc:chgData name="Peram Ankshitha" userId="S::200050105@iitb.ac.in::27c0ebe1-3bcb-4a77-add9-91c49db0663a" providerId="AD" clId="Web-{7ADA6C8B-EC7A-63A0-1A05-6E5F31C147FF}"/>
    <pc:docChg chg="addSld delSld">
      <pc:chgData name="Peram Ankshitha" userId="S::200050105@iitb.ac.in::27c0ebe1-3bcb-4a77-add9-91c49db0663a" providerId="AD" clId="Web-{7ADA6C8B-EC7A-63A0-1A05-6E5F31C147FF}" dt="2023-10-07T11:12:55.557" v="1"/>
      <pc:docMkLst>
        <pc:docMk/>
      </pc:docMkLst>
      <pc:sldChg chg="new del">
        <pc:chgData name="Peram Ankshitha" userId="S::200050105@iitb.ac.in::27c0ebe1-3bcb-4a77-add9-91c49db0663a" providerId="AD" clId="Web-{7ADA6C8B-EC7A-63A0-1A05-6E5F31C147FF}" dt="2023-10-07T11:12:55.557" v="1"/>
        <pc:sldMkLst>
          <pc:docMk/>
          <pc:sldMk cId="1533478796" sldId="267"/>
        </pc:sldMkLst>
      </pc:sldChg>
    </pc:docChg>
  </pc:docChgLst>
  <pc:docChgLst>
    <pc:chgData name="Swapnil Bhattacharyya" userId="S::23m0753@iitb.ac.in::8d9b47b2-7cf2-4ca4-9b70-b426e44b2921" providerId="AD" clId="Web-{820844D2-FF1B-4E0E-8478-014F916E0637}"/>
    <pc:docChg chg="modSld">
      <pc:chgData name="Swapnil Bhattacharyya" userId="S::23m0753@iitb.ac.in::8d9b47b2-7cf2-4ca4-9b70-b426e44b2921" providerId="AD" clId="Web-{820844D2-FF1B-4E0E-8478-014F916E0637}" dt="2023-10-07T11:59:31.948" v="2" actId="20577"/>
      <pc:docMkLst>
        <pc:docMk/>
      </pc:docMkLst>
      <pc:sldChg chg="modSp">
        <pc:chgData name="Swapnil Bhattacharyya" userId="S::23m0753@iitb.ac.in::8d9b47b2-7cf2-4ca4-9b70-b426e44b2921" providerId="AD" clId="Web-{820844D2-FF1B-4E0E-8478-014F916E0637}" dt="2023-10-07T11:59:31.948" v="2" actId="20577"/>
        <pc:sldMkLst>
          <pc:docMk/>
          <pc:sldMk cId="0" sldId="256"/>
        </pc:sldMkLst>
        <pc:spChg chg="mod">
          <ac:chgData name="Swapnil Bhattacharyya" userId="S::23m0753@iitb.ac.in::8d9b47b2-7cf2-4ca4-9b70-b426e44b2921" providerId="AD" clId="Web-{820844D2-FF1B-4E0E-8478-014F916E0637}" dt="2023-10-07T11:59:31.948" v="2" actId="20577"/>
          <ac:spMkLst>
            <pc:docMk/>
            <pc:sldMk cId="0" sldId="256"/>
            <ac:spMk id="94" creationId="{00000000-0000-0000-0000-000000000000}"/>
          </ac:spMkLst>
        </pc:spChg>
      </pc:sldChg>
    </pc:docChg>
  </pc:docChgLst>
  <pc:docChgLst>
    <pc:chgData name="Amit Kumar Jha" userId="S::210110019@iitb.ac.in::2983dbf4-8f0c-4556-a1c6-95ada6b2d183" providerId="AD" clId="Web-{9C997963-768D-40FA-9036-59C4B56F2200}"/>
    <pc:docChg chg="modSld">
      <pc:chgData name="Amit Kumar Jha" userId="S::210110019@iitb.ac.in::2983dbf4-8f0c-4556-a1c6-95ada6b2d183" providerId="AD" clId="Web-{9C997963-768D-40FA-9036-59C4B56F2200}" dt="2023-10-07T12:05:24.062" v="2" actId="20577"/>
      <pc:docMkLst>
        <pc:docMk/>
      </pc:docMkLst>
      <pc:sldChg chg="modSp">
        <pc:chgData name="Amit Kumar Jha" userId="S::210110019@iitb.ac.in::2983dbf4-8f0c-4556-a1c6-95ada6b2d183" providerId="AD" clId="Web-{9C997963-768D-40FA-9036-59C4B56F2200}" dt="2023-10-07T12:05:24.062" v="2" actId="20577"/>
        <pc:sldMkLst>
          <pc:docMk/>
          <pc:sldMk cId="0" sldId="256"/>
        </pc:sldMkLst>
        <pc:spChg chg="mod">
          <ac:chgData name="Amit Kumar Jha" userId="S::210110019@iitb.ac.in::2983dbf4-8f0c-4556-a1c6-95ada6b2d183" providerId="AD" clId="Web-{9C997963-768D-40FA-9036-59C4B56F2200}" dt="2023-10-07T12:05:24.062" v="2" actId="20577"/>
          <ac:spMkLst>
            <pc:docMk/>
            <pc:sldMk cId="0" sldId="256"/>
            <ac:spMk id="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910898772_1_38:notes"/>
          <p:cNvSpPr txBox="1">
            <a:spLocks noGrp="1"/>
          </p:cNvSpPr>
          <p:nvPr>
            <p:ph type="sldNum" idx="12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/>
              <a:t>1</a:t>
            </a:fld>
            <a:endParaRPr sz="1300"/>
          </a:p>
        </p:txBody>
      </p:sp>
      <p:sp>
        <p:nvSpPr>
          <p:cNvPr id="90" name="Google Shape;90;g28910898772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28910898772_1_3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910898772_1_8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8910898772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910898772_1_8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8910898772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10898772_1_4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891089877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910898772_1_5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8910898772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910898772_1_6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891089877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910898772_1_6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8910898772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910898772_1_6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8910898772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910898772_1_7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891089877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910898772_1_7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8910898772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10c39037_0_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8910c390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ctrTitle"/>
          </p:nvPr>
        </p:nvSpPr>
        <p:spPr>
          <a:xfrm>
            <a:off x="304800" y="571500"/>
            <a:ext cx="8686800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 </a:t>
            </a:r>
            <a:r>
              <a:rPr lang="en-GB" sz="4400" b="1"/>
              <a:t>Assignment-Discussion</a:t>
            </a:r>
            <a:br>
              <a:rPr lang="en-GB" sz="4400" b="1"/>
            </a:br>
            <a:r>
              <a:rPr lang="en-GB" sz="4400" b="1"/>
              <a:t>POS Tagging Using HMM</a:t>
            </a:r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ubTitle" idx="1"/>
          </p:nvPr>
        </p:nvSpPr>
        <p:spPr>
          <a:xfrm>
            <a:off x="115887" y="2457450"/>
            <a:ext cx="8610600" cy="188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200" dirty="0"/>
              <a:t>200050020,4</a:t>
            </a:r>
            <a:r>
              <a:rPr lang="en-GB" sz="3200" baseline="30000" dirty="0"/>
              <a:t>th</a:t>
            </a:r>
            <a:r>
              <a:rPr lang="en-GB" sz="3200" dirty="0"/>
              <a:t> year, CSE</a:t>
            </a:r>
          </a:p>
          <a:p>
            <a:r>
              <a:rPr lang="en-GB" sz="3200" dirty="0"/>
              <a:t>200050023,4</a:t>
            </a:r>
            <a:r>
              <a:rPr lang="en-GB" sz="3200" baseline="30000" dirty="0"/>
              <a:t>th</a:t>
            </a:r>
            <a:r>
              <a:rPr lang="en-GB" sz="3200" dirty="0"/>
              <a:t> year, CSE</a:t>
            </a:r>
          </a:p>
          <a:p>
            <a:r>
              <a:rPr lang="en-GB" sz="3200" dirty="0"/>
              <a:t>200050075,4</a:t>
            </a:r>
            <a:r>
              <a:rPr lang="en-GB" sz="3200" baseline="30000" dirty="0"/>
              <a:t>th</a:t>
            </a:r>
            <a:r>
              <a:rPr lang="en-GB" sz="3200" dirty="0"/>
              <a:t> year, CSE</a:t>
            </a: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dirty="0"/>
          </a:p>
          <a:p>
            <a:pPr marL="457200" lvl="0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Marking Scheme</a:t>
            </a:r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1. Demo working- 10/10 (if not, 0)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2. Implemented Viterbi and Clarity on Viterbi- 5/5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3. Transition and Lexical tables clearly described- 5/5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4. Confusion matrix drawn and error analysed- 5/5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5. Overall F-score &gt; 90- 10/10, &gt;80 &amp; &lt;=90- 8/10, else 6/10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6. Unknown word handling- done (5/5; else 0)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74295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 dirty="0"/>
              <a:t>Any thoughts on generative vs. discriminative POS tagging</a:t>
            </a:r>
            <a:endParaRPr sz="2400" dirty="0"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417909" y="1100138"/>
            <a:ext cx="8308181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342900"/>
            <a:r>
              <a:rPr lang="en-GB" dirty="0"/>
              <a:t>In general, a discriminative model models the decision boundary between the classes, and a generative model explicitly models the actual distribution of each class.</a:t>
            </a:r>
          </a:p>
          <a:p>
            <a:pPr marL="571500" indent="-342900"/>
            <a:r>
              <a:rPr lang="en-GB" dirty="0"/>
              <a:t>A generative model learns the joint probability distribution 𝑝(𝑥,𝑦). It predicts the conditional probability with the help of the Bayes Theorem. A discriminative model learns the conditional probability distribution 𝑝 (𝑦|𝑥).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72751" y="21764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rgbClr val="92D050"/>
                </a:solidFill>
              </a:rPr>
              <a:t>Problem Statement</a:t>
            </a:r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Given a sequence of words, produce the POS tag sequence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Technique to be used: HMM-Viterbi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Use Universal Tag Set (12 in number)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5-fold cross validation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nl-NL" dirty="0"/>
              <a:t>“ADP”, “PRT”, “ADV” , ”CONJ”, ”NUM”, ”X”, “.”, ”VERB”, ”ADJ”, ”PRON”, ”DET”, ”NOUN”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Overall performance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29253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Precision : 0.9247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Recall : 0.9231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dirty="0"/>
              <a:t>F-score (3 values)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F1-score : 0.9222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F0.5-score : 0.9231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GB" dirty="0"/>
              <a:t>F2-score : 0.9224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744483" y="135909"/>
            <a:ext cx="7733862" cy="5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Per POS performance</a:t>
            </a:r>
            <a:endParaRPr dirty="0"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296043" y="746234"/>
            <a:ext cx="6251098" cy="4210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sv-SE" sz="1600" dirty="0"/>
              <a:t>        Tag        Precision         Recall        F1-score</a:t>
            </a:r>
          </a:p>
          <a:p>
            <a:pPr marL="457200" lvl="0" indent="-381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sv-SE" sz="1600" dirty="0"/>
              <a:t>ADP           0.903             0.970            0.935</a:t>
            </a:r>
          </a:p>
          <a:p>
            <a:pPr marL="457200" lvl="0" indent="-381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sv-SE" sz="1600" dirty="0"/>
              <a:t>PRT           0.913              0.841           0.876</a:t>
            </a:r>
          </a:p>
          <a:p>
            <a:pPr marL="457200" lvl="0" indent="-381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sv-SE" sz="1600" dirty="0"/>
              <a:t>ADV           0.901              0.857            0.879</a:t>
            </a:r>
          </a:p>
          <a:p>
            <a:pPr marL="457200" lvl="0" indent="-381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sv-SE" sz="1600" dirty="0"/>
              <a:t>CONJ         0.985              0.991  	      0.988</a:t>
            </a:r>
          </a:p>
          <a:p>
            <a:pPr marL="457200" lvl="0" indent="-381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sv-SE" sz="1600" dirty="0"/>
              <a:t>NUM           0.982     	 0.781  	      0.868</a:t>
            </a:r>
          </a:p>
          <a:p>
            <a:pPr marL="457200" lvl="0" indent="-381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sv-SE" sz="1600" dirty="0"/>
              <a:t>X                 0.800             0.113            0.196</a:t>
            </a:r>
          </a:p>
          <a:p>
            <a:pPr marL="457200" lvl="0" indent="-381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sv-SE" sz="1600" dirty="0"/>
              <a:t>“.”                0.948              0.999          0.973</a:t>
            </a:r>
          </a:p>
          <a:p>
            <a:pPr marL="457200" lvl="0" indent="-381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sv-SE" sz="1600" dirty="0"/>
              <a:t>VERB         0.965               0.900          0.932</a:t>
            </a:r>
          </a:p>
          <a:p>
            <a:pPr marL="457200" lvl="0" indent="-381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sv-SE" sz="1600" dirty="0"/>
              <a:t>ADJ            0.853              0.851          0.852</a:t>
            </a:r>
          </a:p>
          <a:p>
            <a:pPr marL="457200" lvl="0" indent="-381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sv-SE" sz="1600" dirty="0"/>
              <a:t>PRON         0.857              0.953          0.902</a:t>
            </a:r>
          </a:p>
          <a:p>
            <a:pPr marL="457200" lvl="0" indent="-381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sv-SE" sz="1600" dirty="0"/>
              <a:t>DET             0.901             0.959          0.927</a:t>
            </a:r>
          </a:p>
          <a:p>
            <a:pPr marL="457200" lvl="0" indent="-3810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sv-SE" sz="1600" dirty="0"/>
              <a:t>NOUN         0.923               0.907          0.914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1022985" y="84058"/>
            <a:ext cx="7098030" cy="42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200" dirty="0"/>
              <a:t>Confusion Matrix (12 X 12)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ED5F8-1DF6-B58C-999C-98D29E4FB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506730"/>
            <a:ext cx="54483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1064895" y="31099"/>
            <a:ext cx="7014210" cy="57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800" dirty="0"/>
              <a:t>Interpretation of confusion (error analysis)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EC87E-133C-8248-4080-40AF998CC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98" y="522462"/>
            <a:ext cx="6434603" cy="44191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1382078" y="232410"/>
            <a:ext cx="637984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800" dirty="0"/>
              <a:t>Data Processing Info (Pre-processing)</a:t>
            </a:r>
            <a:endParaRPr sz="2800" dirty="0"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409574" y="830580"/>
            <a:ext cx="8460105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000" dirty="0"/>
              <a:t>We have split the downloaded data into 5 batches and we have trained the model 5 times using 4 of the 5 batches at a time and used the remaining batch as test set.</a:t>
            </a:r>
          </a:p>
          <a:p>
            <a:r>
              <a:rPr lang="en-GB" sz="2000" dirty="0"/>
              <a:t>We have defined a function which takes train sentences as input and returns tag set and word set.</a:t>
            </a:r>
          </a:p>
          <a:p>
            <a:r>
              <a:rPr lang="en-GB" sz="2000" dirty="0"/>
              <a:t>We also defined a function which takes train sentences as input and calculates p(</a:t>
            </a:r>
            <a:r>
              <a:rPr lang="en-GB" sz="2000" dirty="0" err="1"/>
              <a:t>tag|tag</a:t>
            </a:r>
            <a:r>
              <a:rPr lang="en-GB" sz="2000" dirty="0"/>
              <a:t>),p(</a:t>
            </a:r>
            <a:r>
              <a:rPr lang="en-GB" sz="2000" dirty="0" err="1"/>
              <a:t>word|tag</a:t>
            </a:r>
            <a:r>
              <a:rPr lang="en-GB" sz="2000" dirty="0"/>
              <a:t>) values which were stored in matrices and were returned.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Inferencing/Decoding Info</a:t>
            </a:r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7745" y="1000549"/>
            <a:ext cx="8501974" cy="425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000" dirty="0"/>
              <a:t>When the number of tags in a </a:t>
            </a:r>
            <a:r>
              <a:rPr lang="en-GB" sz="2000" dirty="0" err="1"/>
              <a:t>tagset</a:t>
            </a:r>
            <a:r>
              <a:rPr lang="en-GB" sz="2000" dirty="0"/>
              <a:t> is N then at each word</a:t>
            </a:r>
          </a:p>
          <a:p>
            <a:r>
              <a:rPr lang="en-GB" sz="2000" dirty="0"/>
              <a:t>We analysed N*N paths and went to the next word with choosing best N paths among them.</a:t>
            </a:r>
          </a:p>
          <a:p>
            <a:r>
              <a:rPr lang="en-GB" sz="2000" dirty="0"/>
              <a:t>We have used a </a:t>
            </a:r>
            <a:r>
              <a:rPr lang="en-GB" sz="2000" dirty="0" err="1"/>
              <a:t>numpy</a:t>
            </a:r>
            <a:r>
              <a:rPr lang="en-GB" sz="2000" dirty="0"/>
              <a:t> array for forward propagation of shape (N, length(sentence)) for storing the maximum probability of tag with every word and also used another </a:t>
            </a:r>
            <a:r>
              <a:rPr lang="en-GB" sz="2000" dirty="0" err="1"/>
              <a:t>numpy</a:t>
            </a:r>
            <a:r>
              <a:rPr lang="en-GB" sz="2000" dirty="0"/>
              <a:t> array of same shape for backtracking, here for each </a:t>
            </a:r>
            <a:r>
              <a:rPr lang="en-GB" sz="2000" dirty="0" err="1"/>
              <a:t>word,tag</a:t>
            </a:r>
            <a:r>
              <a:rPr lang="en-GB" sz="2000" dirty="0"/>
              <a:t> we have stored the tag index of previous word for which the probability of current tag is maximised.</a:t>
            </a:r>
          </a:p>
          <a:p>
            <a:r>
              <a:rPr lang="en-GB" sz="2000" dirty="0"/>
              <a:t>We have found out the maximum value in the last column of forward propagation matrix and then with the help of backtracking matrix we build the tag sequence of a particular sentence.</a:t>
            </a: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body" idx="1"/>
          </p:nvPr>
        </p:nvSpPr>
        <p:spPr>
          <a:xfrm>
            <a:off x="490483" y="963448"/>
            <a:ext cx="7956331" cy="375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dirty="0" err="1"/>
              <a:t>Streamlit</a:t>
            </a:r>
            <a:r>
              <a:rPr lang="en-IN" dirty="0"/>
              <a:t> GUI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AC9B578968F4B8BFCF09837AF7C8A" ma:contentTypeVersion="9" ma:contentTypeDescription="Create a new document." ma:contentTypeScope="" ma:versionID="c4adfd5fab4e5e363f3575a43218648d">
  <xsd:schema xmlns:xsd="http://www.w3.org/2001/XMLSchema" xmlns:xs="http://www.w3.org/2001/XMLSchema" xmlns:p="http://schemas.microsoft.com/office/2006/metadata/properties" xmlns:ns2="6750e4af-3250-4633-942a-2005b2dae5d1" xmlns:ns3="83c60fad-5858-41f2-aefd-63538264e470" targetNamespace="http://schemas.microsoft.com/office/2006/metadata/properties" ma:root="true" ma:fieldsID="64d25d737bf78ac0e2487d75ce622ff7" ns2:_="" ns3:_="">
    <xsd:import namespace="6750e4af-3250-4633-942a-2005b2dae5d1"/>
    <xsd:import namespace="83c60fad-5858-41f2-aefd-63538264e4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0e4af-3250-4633-942a-2005b2dae5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60fad-5858-41f2-aefd-63538264e47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2D0DC1-C67D-486A-8AAD-20D0631192BF}">
  <ds:schemaRefs>
    <ds:schemaRef ds:uri="6750e4af-3250-4633-942a-2005b2dae5d1"/>
    <ds:schemaRef ds:uri="83c60fad-5858-41f2-aefd-63538264e4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E97D275-BE8D-4C41-8C4B-EF5ED5C11B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CEF15E-E479-4F6D-BD2E-9BD7AB469B2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Simple Light</vt:lpstr>
      <vt:lpstr>Default Design</vt:lpstr>
      <vt:lpstr> Assignment-Discussion POS Tagging Using HMM</vt:lpstr>
      <vt:lpstr>Problem Statement</vt:lpstr>
      <vt:lpstr>Overall performance</vt:lpstr>
      <vt:lpstr>Per POS performance</vt:lpstr>
      <vt:lpstr>Confusion Matrix (12 X 12)</vt:lpstr>
      <vt:lpstr>Interpretation of confusion (error analysis)</vt:lpstr>
      <vt:lpstr>Data Processing Info (Pre-processing)</vt:lpstr>
      <vt:lpstr>Inferencing/Decoding Info</vt:lpstr>
      <vt:lpstr>Demo</vt:lpstr>
      <vt:lpstr>Marking Scheme</vt:lpstr>
      <vt:lpstr>Any thoughts on generative vs. discriminative POS tagging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Assignment-Discussion POS Tagging Using HMM</dc:title>
  <cp:lastModifiedBy>Saikiran Botla</cp:lastModifiedBy>
  <cp:revision>2</cp:revision>
  <dcterms:modified xsi:type="dcterms:W3CDTF">2023-10-08T00:04:55Z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0x010100253AC9B578968F4B8BFCF09837AF7C8A</vt:lpwstr>
  </property>
</Properties>
</file>