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F3E144-1065-4C96-AFDD-AFE7E0F27829}">
  <a:tblStyle styleId="{9EF3E144-1065-4C96-AFDD-AFE7E0F278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f7bf6ee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f7bf6ee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5042ede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5042ede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f7bf6eee4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f7bf6eee4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f7bf6ee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f7bf6ee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f7bf6ee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f7bf6ee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f7bf6ee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f7bf6ee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f7bf6eee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f7bf6eee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f7bf6eee4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f7bf6eee4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f7bf6eee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f7bf6eee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9f7bf6eee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9f7bf6ee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f7bf6eee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9f7bf6eee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ciencedirect.com/science/article/pii/S1877050918307828" TargetMode="External"/><Relationship Id="rId4" Type="http://schemas.openxmlformats.org/officeDocument/2006/relationships/hyperlink" Target="https://youtu.be/H6du_pfuznE" TargetMode="External"/><Relationship Id="rId5" Type="http://schemas.openxmlformats.org/officeDocument/2006/relationships/hyperlink" Target="https://github.com/olof98johansson/Stock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28450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Stock</a:t>
            </a:r>
            <a:r>
              <a:rPr lang="en"/>
              <a:t> Market Prediction</a:t>
            </a:r>
            <a:endParaRPr/>
          </a:p>
        </p:txBody>
      </p:sp>
      <p:sp>
        <p:nvSpPr>
          <p:cNvPr id="86" name="Google Shape;86;p13"/>
          <p:cNvSpPr txBox="1"/>
          <p:nvPr>
            <p:ph idx="1" type="subTitle"/>
          </p:nvPr>
        </p:nvSpPr>
        <p:spPr>
          <a:xfrm>
            <a:off x="3272350" y="2755700"/>
            <a:ext cx="3811800" cy="1707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200050020  	Teja Bale</a:t>
            </a:r>
            <a:endParaRPr/>
          </a:p>
          <a:p>
            <a:pPr indent="0" lvl="0" marL="0" rtl="0" algn="l">
              <a:spcBef>
                <a:spcPts val="0"/>
              </a:spcBef>
              <a:spcAft>
                <a:spcPts val="0"/>
              </a:spcAft>
              <a:buNone/>
            </a:pPr>
            <a:r>
              <a:rPr lang="en"/>
              <a:t>200050044 	Guduru Manoj </a:t>
            </a:r>
            <a:endParaRPr/>
          </a:p>
          <a:p>
            <a:pPr indent="0" lvl="0" marL="0" rtl="0" algn="l">
              <a:spcBef>
                <a:spcPts val="0"/>
              </a:spcBef>
              <a:spcAft>
                <a:spcPts val="0"/>
              </a:spcAft>
              <a:buNone/>
            </a:pPr>
            <a:r>
              <a:rPr lang="en"/>
              <a:t>200050112 	Janaki Ram</a:t>
            </a:r>
            <a:endParaRPr/>
          </a:p>
          <a:p>
            <a:pPr indent="0" lvl="0" marL="0" rtl="0" algn="l">
              <a:spcBef>
                <a:spcPts val="0"/>
              </a:spcBef>
              <a:spcAft>
                <a:spcPts val="0"/>
              </a:spcAft>
              <a:buNone/>
            </a:pPr>
            <a:r>
              <a:rPr lang="en"/>
              <a:t>200050125 	</a:t>
            </a:r>
            <a:r>
              <a:rPr lang="en"/>
              <a:t>Vavilapalli </a:t>
            </a:r>
            <a:r>
              <a:rPr lang="en"/>
              <a:t>Sainath</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Inferences</a:t>
            </a:r>
            <a:endParaRPr/>
          </a:p>
        </p:txBody>
      </p:sp>
      <p:sp>
        <p:nvSpPr>
          <p:cNvPr id="213" name="Google Shape;21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Among the models, </a:t>
            </a:r>
            <a:r>
              <a:rPr lang="en">
                <a:solidFill>
                  <a:schemeClr val="dk1"/>
                </a:solidFill>
              </a:rPr>
              <a:t>LSTM</a:t>
            </a:r>
            <a:r>
              <a:rPr lang="en"/>
              <a:t> and </a:t>
            </a:r>
            <a:r>
              <a:rPr lang="en">
                <a:solidFill>
                  <a:schemeClr val="dk1"/>
                </a:solidFill>
              </a:rPr>
              <a:t>GRU</a:t>
            </a:r>
            <a:r>
              <a:rPr lang="en"/>
              <a:t> </a:t>
            </a:r>
            <a:r>
              <a:rPr lang="en">
                <a:solidFill>
                  <a:schemeClr val="dk1"/>
                </a:solidFill>
              </a:rPr>
              <a:t>generalised</a:t>
            </a:r>
            <a:r>
              <a:rPr lang="en"/>
              <a:t> the learning well for other </a:t>
            </a:r>
            <a:r>
              <a:rPr lang="en"/>
              <a:t>stocks</a:t>
            </a:r>
            <a:r>
              <a:rPr lang="en"/>
              <a:t> as well compared to CNN</a:t>
            </a:r>
            <a:endParaRPr/>
          </a:p>
          <a:p>
            <a:pPr indent="-342900" lvl="0" marL="457200" rtl="0" algn="l">
              <a:spcBef>
                <a:spcPts val="0"/>
              </a:spcBef>
              <a:spcAft>
                <a:spcPts val="0"/>
              </a:spcAft>
              <a:buSzPts val="1800"/>
              <a:buChar char="●"/>
            </a:pPr>
            <a:r>
              <a:rPr lang="en"/>
              <a:t>It is due to the fact that LSTM and GRU have memory property because of which they can remember the old patterns and dependencies</a:t>
            </a:r>
            <a:endParaRPr/>
          </a:p>
          <a:p>
            <a:pPr indent="-342900" lvl="0" marL="457200" rtl="0" algn="l">
              <a:spcBef>
                <a:spcPts val="0"/>
              </a:spcBef>
              <a:spcAft>
                <a:spcPts val="0"/>
              </a:spcAft>
              <a:buSzPts val="1800"/>
              <a:buChar char="●"/>
            </a:pPr>
            <a:r>
              <a:rPr lang="en"/>
              <a:t>In all the cases, CNN picked the trend correctly but it failed to generalize the trend for other stocks in as the time steps got increased</a:t>
            </a:r>
            <a:endParaRPr/>
          </a:p>
          <a:p>
            <a:pPr indent="-342900" lvl="0" marL="457200" rtl="0" algn="l">
              <a:spcBef>
                <a:spcPts val="0"/>
              </a:spcBef>
              <a:spcAft>
                <a:spcPts val="0"/>
              </a:spcAft>
              <a:buSzPts val="1800"/>
              <a:buChar char="●"/>
            </a:pPr>
            <a:r>
              <a:rPr lang="en"/>
              <a:t>Among LSTM and GRU, </a:t>
            </a:r>
            <a:r>
              <a:rPr lang="en">
                <a:solidFill>
                  <a:schemeClr val="dk1"/>
                </a:solidFill>
              </a:rPr>
              <a:t>GRU seems to generalize well</a:t>
            </a:r>
            <a:r>
              <a:rPr lang="en"/>
              <a:t> even though it is relatively less complex because LSTM could’ve been learning more about the training data because of it’s </a:t>
            </a:r>
            <a:r>
              <a:rPr lang="en"/>
              <a:t>complexity</a:t>
            </a:r>
            <a:r>
              <a:rPr lang="en"/>
              <a:t> resulting in it’s relative failure in generalising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19" name="Google Shape;219;p23"/>
          <p:cNvSpPr txBox="1"/>
          <p:nvPr>
            <p:ph idx="1" type="body"/>
          </p:nvPr>
        </p:nvSpPr>
        <p:spPr>
          <a:xfrm>
            <a:off x="311700" y="752950"/>
            <a:ext cx="8520600" cy="38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Transformer is an attention-based model which uses positional encoding whose values represent the importance of the different input features in each time step, i.e which features that the model should pay more attention to. This along with multihead scaled dot product layers with residual connections and feed-forward linear bottleneck creates the transformer encoder.</a:t>
            </a:r>
            <a:endParaRPr/>
          </a:p>
          <a:p>
            <a:pPr indent="0" lvl="0" marL="0" rtl="0" algn="l">
              <a:spcBef>
                <a:spcPts val="1200"/>
              </a:spcBef>
              <a:spcAft>
                <a:spcPts val="1200"/>
              </a:spcAft>
              <a:buNone/>
            </a:pPr>
            <a:r>
              <a:rPr lang="en"/>
              <a:t>Transformer was able to perform better compared better to other models as it uses a self-attention mechanism, allowing the model to focus on the relevant parts of the time-series to improve prediction quality.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5" name="Google Shape;22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u="sng">
                <a:solidFill>
                  <a:schemeClr val="hlink"/>
                </a:solidFill>
                <a:hlinkClick r:id="rId3"/>
              </a:rPr>
              <a:t>https://www.sciencedirect.com/science/article/pii/S1877050918307828</a:t>
            </a:r>
            <a:endParaRPr/>
          </a:p>
          <a:p>
            <a:pPr indent="-342900" lvl="0" marL="457200" rtl="0" algn="l">
              <a:spcBef>
                <a:spcPts val="0"/>
              </a:spcBef>
              <a:spcAft>
                <a:spcPts val="0"/>
              </a:spcAft>
              <a:buSzPts val="1800"/>
              <a:buAutoNum type="arabicParenR"/>
            </a:pPr>
            <a:r>
              <a:rPr lang="en" u="sng">
                <a:solidFill>
                  <a:schemeClr val="hlink"/>
                </a:solidFill>
                <a:hlinkClick r:id="rId4"/>
              </a:rPr>
              <a:t>https://youtu.be/H6du_pfuznE</a:t>
            </a:r>
            <a:endParaRPr/>
          </a:p>
          <a:p>
            <a:pPr indent="-342900" lvl="0" marL="457200" rtl="0" algn="l">
              <a:spcBef>
                <a:spcPts val="0"/>
              </a:spcBef>
              <a:spcAft>
                <a:spcPts val="0"/>
              </a:spcAft>
              <a:buSzPts val="1800"/>
              <a:buAutoNum type="arabicParenR"/>
            </a:pPr>
            <a:r>
              <a:rPr lang="en" u="sng">
                <a:solidFill>
                  <a:schemeClr val="hlink"/>
                </a:solidFill>
                <a:hlinkClick r:id="rId5"/>
              </a:rPr>
              <a:t>https://github.com/olof98johansson/StockPrediction</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rPr>
              <a:t>The goal of this project is to perform stock price prediction using deep learning techniques. A stock price is a sequential data and thus a simple feed-forward network may not be appropriate for this task. We will need to use models that operate with input data that acts as a sequence. Eg, Recurrent networks, Transformers etc.</a:t>
            </a:r>
            <a:endParaRPr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Extraction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We used </a:t>
            </a:r>
            <a:r>
              <a:rPr lang="en" sz="2100">
                <a:solidFill>
                  <a:schemeClr val="dk1"/>
                </a:solidFill>
              </a:rPr>
              <a:t>y</a:t>
            </a:r>
            <a:r>
              <a:rPr lang="en" sz="2100">
                <a:solidFill>
                  <a:schemeClr val="dk1"/>
                </a:solidFill>
              </a:rPr>
              <a:t>finance </a:t>
            </a:r>
            <a:r>
              <a:rPr lang="en" sz="2100"/>
              <a:t>for data extraction</a:t>
            </a:r>
            <a:endParaRPr sz="2100"/>
          </a:p>
          <a:p>
            <a:pPr indent="-361950" lvl="0" marL="457200" rtl="0" algn="l">
              <a:spcBef>
                <a:spcPts val="0"/>
              </a:spcBef>
              <a:spcAft>
                <a:spcPts val="0"/>
              </a:spcAft>
              <a:buSzPts val="2100"/>
              <a:buChar char="●"/>
            </a:pPr>
            <a:r>
              <a:rPr lang="en" sz="2100"/>
              <a:t>To extract data of Indian stocks, we should add .NS at the end of the scrip along with the start and end date</a:t>
            </a:r>
            <a:endParaRPr sz="2100"/>
          </a:p>
          <a:p>
            <a:pPr indent="-361950" lvl="0" marL="457200" rtl="0" algn="l">
              <a:spcBef>
                <a:spcPts val="0"/>
              </a:spcBef>
              <a:spcAft>
                <a:spcPts val="0"/>
              </a:spcAft>
              <a:buSzPts val="2100"/>
              <a:buChar char="●"/>
            </a:pPr>
            <a:r>
              <a:rPr lang="en" sz="2100"/>
              <a:t>Reshaped the data to </a:t>
            </a:r>
            <a:r>
              <a:rPr lang="en" sz="2100">
                <a:solidFill>
                  <a:schemeClr val="dk1"/>
                </a:solidFill>
              </a:rPr>
              <a:t>(200,1) </a:t>
            </a:r>
            <a:r>
              <a:rPr lang="en" sz="2100"/>
              <a:t>to feed the data into the model</a:t>
            </a:r>
            <a:endParaRPr sz="2100"/>
          </a:p>
          <a:p>
            <a:pPr indent="-361950" lvl="0" marL="457200" rtl="0" algn="l">
              <a:spcBef>
                <a:spcPts val="0"/>
              </a:spcBef>
              <a:spcAft>
                <a:spcPts val="0"/>
              </a:spcAft>
              <a:buSzPts val="2100"/>
              <a:buChar char="●"/>
            </a:pPr>
            <a:r>
              <a:rPr lang="en" sz="2100"/>
              <a:t>We trained the model on </a:t>
            </a:r>
            <a:r>
              <a:rPr lang="en" sz="2100">
                <a:solidFill>
                  <a:schemeClr val="dk1"/>
                </a:solidFill>
              </a:rPr>
              <a:t>BTC-USD</a:t>
            </a:r>
            <a:r>
              <a:rPr lang="en" sz="2100"/>
              <a:t>’s stock data because it being crypto, has lot of volatility and lot of patterns to generalize for other stocks as well</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&amp; their Architectures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used </a:t>
            </a:r>
            <a:r>
              <a:rPr lang="en">
                <a:solidFill>
                  <a:schemeClr val="dk1"/>
                </a:solidFill>
              </a:rPr>
              <a:t>CNN, Transformer, LSTM, GRU </a:t>
            </a:r>
            <a:r>
              <a:rPr lang="en"/>
              <a:t>to learn and forecast </a:t>
            </a:r>
            <a:r>
              <a:rPr lang="en"/>
              <a:t>the</a:t>
            </a:r>
            <a:r>
              <a:rPr lang="en"/>
              <a:t> market</a:t>
            </a:r>
            <a:endParaRPr/>
          </a:p>
          <a:p>
            <a:pPr indent="0" lvl="0" marL="0" rtl="0" algn="l">
              <a:spcBef>
                <a:spcPts val="1200"/>
              </a:spcBef>
              <a:spcAft>
                <a:spcPts val="0"/>
              </a:spcAft>
              <a:buNone/>
            </a:pPr>
            <a:r>
              <a:rPr lang="en">
                <a:solidFill>
                  <a:schemeClr val="dk1"/>
                </a:solidFill>
              </a:rPr>
              <a:t>LSTM </a:t>
            </a:r>
            <a:r>
              <a:rPr lang="en"/>
              <a:t>and</a:t>
            </a:r>
            <a:r>
              <a:rPr lang="en">
                <a:solidFill>
                  <a:schemeClr val="dk1"/>
                </a:solidFill>
              </a:rPr>
              <a:t> </a:t>
            </a:r>
            <a:r>
              <a:rPr lang="en">
                <a:solidFill>
                  <a:schemeClr val="dk1"/>
                </a:solidFill>
              </a:rPr>
              <a:t>GRU </a:t>
            </a:r>
            <a:r>
              <a:rPr lang="en"/>
              <a:t>have comprise of </a:t>
            </a:r>
            <a:r>
              <a:rPr lang="en">
                <a:solidFill>
                  <a:schemeClr val="dk1"/>
                </a:solidFill>
              </a:rPr>
              <a:t>same architectures </a:t>
            </a:r>
            <a:r>
              <a:rPr lang="en"/>
              <a:t>so that their </a:t>
            </a:r>
            <a:r>
              <a:rPr lang="en"/>
              <a:t>comparison</a:t>
            </a:r>
            <a:r>
              <a:rPr lang="en"/>
              <a:t> will be more precise and accurate</a:t>
            </a:r>
            <a:endParaRPr/>
          </a:p>
          <a:p>
            <a:pPr indent="0" lvl="0" marL="0" rtl="0" algn="l">
              <a:spcBef>
                <a:spcPts val="1200"/>
              </a:spcBef>
              <a:spcAft>
                <a:spcPts val="0"/>
              </a:spcAft>
              <a:buNone/>
            </a:pPr>
            <a:r>
              <a:rPr lang="en"/>
              <a:t>CNN consists of Conv1D layers followed by MaxPooling1D layers each, then a couple of dense layers</a:t>
            </a:r>
            <a:endParaRPr/>
          </a:p>
          <a:p>
            <a:pPr indent="0" lvl="0" marL="0" rtl="0" algn="l">
              <a:spcBef>
                <a:spcPts val="1200"/>
              </a:spcBef>
              <a:spcAft>
                <a:spcPts val="0"/>
              </a:spcAft>
              <a:buNone/>
            </a:pPr>
            <a:r>
              <a:rPr lang="en"/>
              <a:t>LSTM and GRU comprise of four hidden layers and a couple of dense layers</a:t>
            </a:r>
            <a:endParaRPr/>
          </a:p>
          <a:p>
            <a:pPr indent="0" lvl="0" marL="0" rtl="0" algn="l">
              <a:spcBef>
                <a:spcPts val="1200"/>
              </a:spcBef>
              <a:spcAft>
                <a:spcPts val="0"/>
              </a:spcAft>
              <a:buNone/>
            </a:pPr>
            <a:r>
              <a:rPr lang="en">
                <a:highlight>
                  <a:schemeClr val="lt1"/>
                </a:highlight>
              </a:rPr>
              <a:t>Transformer</a:t>
            </a:r>
            <a:r>
              <a:rPr lang="en"/>
              <a:t> model consists of an Encoder layer followed by a Linear layer and a ReLU Layer. We used Multihead Attention in the Encoder layer</a:t>
            </a:r>
            <a:endParaRPr/>
          </a:p>
          <a:p>
            <a:pPr indent="0" lvl="0" marL="0" rtl="0" algn="l">
              <a:spcBef>
                <a:spcPts val="1200"/>
              </a:spcBef>
              <a:spcAft>
                <a:spcPts val="1200"/>
              </a:spcAft>
              <a:buNone/>
            </a:pPr>
            <a:r>
              <a:rPr lang="en"/>
              <a:t>We trained the each of the models for </a:t>
            </a:r>
            <a:r>
              <a:rPr lang="en">
                <a:solidFill>
                  <a:schemeClr val="dk1"/>
                </a:solidFill>
              </a:rPr>
              <a:t>100 epochs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rot="10800000">
            <a:off x="-65100" y="515482"/>
            <a:ext cx="11700" cy="3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 </a:t>
            </a:r>
            <a:endParaRPr/>
          </a:p>
        </p:txBody>
      </p:sp>
      <p:sp>
        <p:nvSpPr>
          <p:cNvPr id="110" name="Google Shape;110;p17"/>
          <p:cNvSpPr txBox="1"/>
          <p:nvPr/>
        </p:nvSpPr>
        <p:spPr>
          <a:xfrm>
            <a:off x="1246025" y="1030200"/>
            <a:ext cx="9417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Conv1D</a:t>
            </a:r>
            <a:endParaRPr sz="1200"/>
          </a:p>
        </p:txBody>
      </p:sp>
      <p:sp>
        <p:nvSpPr>
          <p:cNvPr id="111" name="Google Shape;111;p17"/>
          <p:cNvSpPr txBox="1"/>
          <p:nvPr/>
        </p:nvSpPr>
        <p:spPr>
          <a:xfrm>
            <a:off x="2883250" y="1030188"/>
            <a:ext cx="15864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MaxPooling1D                            </a:t>
            </a:r>
            <a:endParaRPr/>
          </a:p>
        </p:txBody>
      </p:sp>
      <p:sp>
        <p:nvSpPr>
          <p:cNvPr id="112" name="Google Shape;112;p17"/>
          <p:cNvSpPr txBox="1"/>
          <p:nvPr/>
        </p:nvSpPr>
        <p:spPr>
          <a:xfrm>
            <a:off x="6643075" y="1985500"/>
            <a:ext cx="15864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Flatten</a:t>
            </a:r>
            <a:endParaRPr/>
          </a:p>
        </p:txBody>
      </p:sp>
      <p:sp>
        <p:nvSpPr>
          <p:cNvPr id="113" name="Google Shape;113;p17"/>
          <p:cNvSpPr txBox="1"/>
          <p:nvPr/>
        </p:nvSpPr>
        <p:spPr>
          <a:xfrm>
            <a:off x="6643075" y="2956250"/>
            <a:ext cx="15864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Dense</a:t>
            </a:r>
            <a:endParaRPr/>
          </a:p>
        </p:txBody>
      </p:sp>
      <p:sp>
        <p:nvSpPr>
          <p:cNvPr id="114" name="Google Shape;114;p17"/>
          <p:cNvSpPr/>
          <p:nvPr/>
        </p:nvSpPr>
        <p:spPr>
          <a:xfrm>
            <a:off x="2307275"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1883525" y="6085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193 x 32</a:t>
            </a:r>
            <a:endParaRPr>
              <a:solidFill>
                <a:schemeClr val="dk1"/>
              </a:solidFill>
            </a:endParaRPr>
          </a:p>
        </p:txBody>
      </p:sp>
      <p:sp>
        <p:nvSpPr>
          <p:cNvPr id="116" name="Google Shape;116;p17"/>
          <p:cNvSpPr/>
          <p:nvPr/>
        </p:nvSpPr>
        <p:spPr>
          <a:xfrm>
            <a:off x="626575"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nvSpPr>
        <p:spPr>
          <a:xfrm>
            <a:off x="143125" y="608525"/>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a:t>
            </a:r>
            <a:endParaRPr>
              <a:solidFill>
                <a:schemeClr val="dk1"/>
              </a:solidFill>
            </a:endParaRPr>
          </a:p>
        </p:txBody>
      </p:sp>
      <p:sp>
        <p:nvSpPr>
          <p:cNvPr id="118" name="Google Shape;118;p17"/>
          <p:cNvSpPr txBox="1"/>
          <p:nvPr/>
        </p:nvSpPr>
        <p:spPr>
          <a:xfrm>
            <a:off x="280975" y="1245800"/>
            <a:ext cx="80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0000"/>
                </a:solidFill>
              </a:rPr>
              <a:t>INPUT</a:t>
            </a:r>
            <a:endParaRPr sz="1500">
              <a:solidFill>
                <a:srgbClr val="FF0000"/>
              </a:solidFill>
            </a:endParaRPr>
          </a:p>
        </p:txBody>
      </p:sp>
      <p:sp>
        <p:nvSpPr>
          <p:cNvPr id="119" name="Google Shape;119;p17"/>
          <p:cNvSpPr txBox="1"/>
          <p:nvPr/>
        </p:nvSpPr>
        <p:spPr>
          <a:xfrm>
            <a:off x="5067650" y="1030200"/>
            <a:ext cx="9417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Conv1D</a:t>
            </a:r>
            <a:endParaRPr sz="1200"/>
          </a:p>
        </p:txBody>
      </p:sp>
      <p:sp>
        <p:nvSpPr>
          <p:cNvPr id="120" name="Google Shape;120;p17"/>
          <p:cNvSpPr/>
          <p:nvPr/>
        </p:nvSpPr>
        <p:spPr>
          <a:xfrm>
            <a:off x="4538550" y="10707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txBox="1"/>
          <p:nvPr/>
        </p:nvSpPr>
        <p:spPr>
          <a:xfrm>
            <a:off x="4015200" y="6085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96 x 32</a:t>
            </a:r>
            <a:endParaRPr>
              <a:solidFill>
                <a:schemeClr val="dk1"/>
              </a:solidFill>
            </a:endParaRPr>
          </a:p>
        </p:txBody>
      </p:sp>
      <p:sp>
        <p:nvSpPr>
          <p:cNvPr id="122" name="Google Shape;122;p17"/>
          <p:cNvSpPr txBox="1"/>
          <p:nvPr/>
        </p:nvSpPr>
        <p:spPr>
          <a:xfrm>
            <a:off x="6643075" y="1014738"/>
            <a:ext cx="15864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MaxPooling1D                            </a:t>
            </a:r>
            <a:endParaRPr/>
          </a:p>
        </p:txBody>
      </p:sp>
      <p:sp>
        <p:nvSpPr>
          <p:cNvPr id="123" name="Google Shape;123;p17"/>
          <p:cNvSpPr/>
          <p:nvPr/>
        </p:nvSpPr>
        <p:spPr>
          <a:xfrm>
            <a:off x="6096113" y="10707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5703125" y="6085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93 x 16</a:t>
            </a:r>
            <a:endParaRPr>
              <a:solidFill>
                <a:schemeClr val="dk1"/>
              </a:solidFill>
            </a:endParaRPr>
          </a:p>
        </p:txBody>
      </p:sp>
      <p:sp>
        <p:nvSpPr>
          <p:cNvPr id="125" name="Google Shape;125;p17"/>
          <p:cNvSpPr/>
          <p:nvPr/>
        </p:nvSpPr>
        <p:spPr>
          <a:xfrm rot="5400000">
            <a:off x="7206163" y="15560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rot="5400000">
            <a:off x="7206163" y="252682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rot="5400000">
            <a:off x="7206163" y="35483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6643075" y="4028450"/>
            <a:ext cx="15864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Dense</a:t>
            </a:r>
            <a:endParaRPr/>
          </a:p>
        </p:txBody>
      </p:sp>
      <p:sp>
        <p:nvSpPr>
          <p:cNvPr id="129" name="Google Shape;129;p17"/>
          <p:cNvSpPr txBox="1"/>
          <p:nvPr/>
        </p:nvSpPr>
        <p:spPr>
          <a:xfrm>
            <a:off x="5865025" y="1500125"/>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46 x 16</a:t>
            </a:r>
            <a:endParaRPr>
              <a:solidFill>
                <a:schemeClr val="dk1"/>
              </a:solidFill>
            </a:endParaRPr>
          </a:p>
        </p:txBody>
      </p:sp>
      <p:sp>
        <p:nvSpPr>
          <p:cNvPr id="130" name="Google Shape;130;p17"/>
          <p:cNvSpPr txBox="1"/>
          <p:nvPr/>
        </p:nvSpPr>
        <p:spPr>
          <a:xfrm>
            <a:off x="6059975" y="2470863"/>
            <a:ext cx="11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736</a:t>
            </a:r>
            <a:endParaRPr>
              <a:solidFill>
                <a:schemeClr val="dk1"/>
              </a:solidFill>
            </a:endParaRPr>
          </a:p>
        </p:txBody>
      </p:sp>
      <p:sp>
        <p:nvSpPr>
          <p:cNvPr id="131" name="Google Shape;131;p17"/>
          <p:cNvSpPr txBox="1"/>
          <p:nvPr/>
        </p:nvSpPr>
        <p:spPr>
          <a:xfrm>
            <a:off x="6096125" y="3492350"/>
            <a:ext cx="11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16</a:t>
            </a:r>
            <a:endParaRPr>
              <a:solidFill>
                <a:schemeClr val="dk1"/>
              </a:solidFill>
            </a:endParaRPr>
          </a:p>
        </p:txBody>
      </p:sp>
      <p:sp>
        <p:nvSpPr>
          <p:cNvPr id="132" name="Google Shape;132;p17"/>
          <p:cNvSpPr/>
          <p:nvPr/>
        </p:nvSpPr>
        <p:spPr>
          <a:xfrm rot="10800000">
            <a:off x="5317517" y="4028450"/>
            <a:ext cx="10806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3891000" y="3957050"/>
            <a:ext cx="136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  </a:t>
            </a:r>
            <a:r>
              <a:rPr lang="en" sz="1600">
                <a:solidFill>
                  <a:srgbClr val="FF0000"/>
                </a:solidFill>
              </a:rPr>
              <a:t>OUTPUT</a:t>
            </a:r>
            <a:endParaRPr sz="1600">
              <a:solidFill>
                <a:srgbClr val="FF0000"/>
              </a:solidFill>
            </a:endParaRPr>
          </a:p>
        </p:txBody>
      </p:sp>
      <p:sp>
        <p:nvSpPr>
          <p:cNvPr id="134" name="Google Shape;134;p17"/>
          <p:cNvSpPr txBox="1"/>
          <p:nvPr/>
        </p:nvSpPr>
        <p:spPr>
          <a:xfrm>
            <a:off x="4133138" y="3556850"/>
            <a:ext cx="11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1</a:t>
            </a:r>
            <a:endParaRPr>
              <a:solidFill>
                <a:schemeClr val="dk1"/>
              </a:solidFill>
            </a:endParaRPr>
          </a:p>
        </p:txBody>
      </p:sp>
      <p:sp>
        <p:nvSpPr>
          <p:cNvPr id="135" name="Google Shape;135;p17"/>
          <p:cNvSpPr txBox="1"/>
          <p:nvPr/>
        </p:nvSpPr>
        <p:spPr>
          <a:xfrm>
            <a:off x="201025" y="108675"/>
            <a:ext cx="131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CNN</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rot="10800000">
            <a:off x="-65100" y="515482"/>
            <a:ext cx="11700" cy="3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 </a:t>
            </a:r>
            <a:endParaRPr/>
          </a:p>
        </p:txBody>
      </p:sp>
      <p:sp>
        <p:nvSpPr>
          <p:cNvPr id="141" name="Google Shape;141;p18"/>
          <p:cNvSpPr txBox="1"/>
          <p:nvPr/>
        </p:nvSpPr>
        <p:spPr>
          <a:xfrm>
            <a:off x="1246025" y="1030200"/>
            <a:ext cx="9417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LSTM</a:t>
            </a:r>
            <a:endParaRPr sz="1200"/>
          </a:p>
        </p:txBody>
      </p:sp>
      <p:sp>
        <p:nvSpPr>
          <p:cNvPr id="142" name="Google Shape;142;p18"/>
          <p:cNvSpPr txBox="1"/>
          <p:nvPr/>
        </p:nvSpPr>
        <p:spPr>
          <a:xfrm>
            <a:off x="2883250" y="999300"/>
            <a:ext cx="10077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LSTM                            </a:t>
            </a:r>
            <a:endParaRPr/>
          </a:p>
        </p:txBody>
      </p:sp>
      <p:sp>
        <p:nvSpPr>
          <p:cNvPr id="143" name="Google Shape;143;p18"/>
          <p:cNvSpPr txBox="1"/>
          <p:nvPr/>
        </p:nvSpPr>
        <p:spPr>
          <a:xfrm>
            <a:off x="7468925" y="1014750"/>
            <a:ext cx="12822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Dense</a:t>
            </a:r>
            <a:endParaRPr/>
          </a:p>
        </p:txBody>
      </p:sp>
      <p:sp>
        <p:nvSpPr>
          <p:cNvPr id="144" name="Google Shape;144;p18"/>
          <p:cNvSpPr/>
          <p:nvPr/>
        </p:nvSpPr>
        <p:spPr>
          <a:xfrm>
            <a:off x="2307275"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txBox="1"/>
          <p:nvPr/>
        </p:nvSpPr>
        <p:spPr>
          <a:xfrm>
            <a:off x="1883525" y="608525"/>
            <a:ext cx="1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100</a:t>
            </a:r>
            <a:endParaRPr>
              <a:solidFill>
                <a:schemeClr val="dk1"/>
              </a:solidFill>
            </a:endParaRPr>
          </a:p>
        </p:txBody>
      </p:sp>
      <p:sp>
        <p:nvSpPr>
          <p:cNvPr id="146" name="Google Shape;146;p18"/>
          <p:cNvSpPr/>
          <p:nvPr/>
        </p:nvSpPr>
        <p:spPr>
          <a:xfrm>
            <a:off x="626575"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143125" y="608525"/>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a:t>
            </a:r>
            <a:endParaRPr>
              <a:solidFill>
                <a:schemeClr val="dk1"/>
              </a:solidFill>
            </a:endParaRPr>
          </a:p>
        </p:txBody>
      </p:sp>
      <p:sp>
        <p:nvSpPr>
          <p:cNvPr id="148" name="Google Shape;148;p18"/>
          <p:cNvSpPr txBox="1"/>
          <p:nvPr/>
        </p:nvSpPr>
        <p:spPr>
          <a:xfrm>
            <a:off x="280975" y="1245800"/>
            <a:ext cx="80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0000"/>
                </a:solidFill>
              </a:rPr>
              <a:t>INPUT</a:t>
            </a:r>
            <a:endParaRPr sz="1500">
              <a:solidFill>
                <a:srgbClr val="FF0000"/>
              </a:solidFill>
            </a:endParaRPr>
          </a:p>
        </p:txBody>
      </p:sp>
      <p:sp>
        <p:nvSpPr>
          <p:cNvPr id="149" name="Google Shape;149;p18"/>
          <p:cNvSpPr txBox="1"/>
          <p:nvPr/>
        </p:nvSpPr>
        <p:spPr>
          <a:xfrm>
            <a:off x="4532400" y="989700"/>
            <a:ext cx="8058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LSTM</a:t>
            </a:r>
            <a:endParaRPr sz="1200"/>
          </a:p>
        </p:txBody>
      </p:sp>
      <p:sp>
        <p:nvSpPr>
          <p:cNvPr id="150" name="Google Shape;150;p18"/>
          <p:cNvSpPr/>
          <p:nvPr/>
        </p:nvSpPr>
        <p:spPr>
          <a:xfrm>
            <a:off x="4006725"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nvSpPr>
        <p:spPr>
          <a:xfrm>
            <a:off x="3602250" y="6085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33</a:t>
            </a:r>
            <a:endParaRPr>
              <a:solidFill>
                <a:schemeClr val="dk1"/>
              </a:solidFill>
            </a:endParaRPr>
          </a:p>
        </p:txBody>
      </p:sp>
      <p:sp>
        <p:nvSpPr>
          <p:cNvPr id="152" name="Google Shape;152;p18"/>
          <p:cNvSpPr txBox="1"/>
          <p:nvPr/>
        </p:nvSpPr>
        <p:spPr>
          <a:xfrm>
            <a:off x="5979650" y="1014750"/>
            <a:ext cx="8058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LSTM</a:t>
            </a:r>
            <a:endParaRPr/>
          </a:p>
        </p:txBody>
      </p:sp>
      <p:sp>
        <p:nvSpPr>
          <p:cNvPr id="153" name="Google Shape;153;p18"/>
          <p:cNvSpPr/>
          <p:nvPr/>
        </p:nvSpPr>
        <p:spPr>
          <a:xfrm>
            <a:off x="5480338" y="10302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5203975" y="608525"/>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12</a:t>
            </a:r>
            <a:endParaRPr>
              <a:solidFill>
                <a:schemeClr val="dk1"/>
              </a:solidFill>
            </a:endParaRPr>
          </a:p>
        </p:txBody>
      </p:sp>
      <p:sp>
        <p:nvSpPr>
          <p:cNvPr id="155" name="Google Shape;155;p18"/>
          <p:cNvSpPr/>
          <p:nvPr/>
        </p:nvSpPr>
        <p:spPr>
          <a:xfrm>
            <a:off x="6916388" y="107070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rot="5400000">
            <a:off x="7879913" y="1747250"/>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nvSpPr>
        <p:spPr>
          <a:xfrm>
            <a:off x="6805700" y="608525"/>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8</a:t>
            </a:r>
            <a:endParaRPr>
              <a:solidFill>
                <a:schemeClr val="dk1"/>
              </a:solidFill>
            </a:endParaRPr>
          </a:p>
        </p:txBody>
      </p:sp>
      <p:sp>
        <p:nvSpPr>
          <p:cNvPr id="158" name="Google Shape;158;p18"/>
          <p:cNvSpPr txBox="1"/>
          <p:nvPr/>
        </p:nvSpPr>
        <p:spPr>
          <a:xfrm>
            <a:off x="6643075" y="1721312"/>
            <a:ext cx="11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r>
              <a:rPr lang="en">
                <a:solidFill>
                  <a:schemeClr val="dk1"/>
                </a:solidFill>
              </a:rPr>
              <a:t>None x 1</a:t>
            </a:r>
            <a:endParaRPr>
              <a:solidFill>
                <a:schemeClr val="dk1"/>
              </a:solidFill>
            </a:endParaRPr>
          </a:p>
        </p:txBody>
      </p:sp>
      <p:sp>
        <p:nvSpPr>
          <p:cNvPr id="159" name="Google Shape;159;p18"/>
          <p:cNvSpPr txBox="1"/>
          <p:nvPr/>
        </p:nvSpPr>
        <p:spPr>
          <a:xfrm>
            <a:off x="7468925" y="2189425"/>
            <a:ext cx="136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  OUTPUT</a:t>
            </a:r>
            <a:endParaRPr sz="1600">
              <a:solidFill>
                <a:srgbClr val="FF0000"/>
              </a:solidFill>
            </a:endParaRPr>
          </a:p>
        </p:txBody>
      </p:sp>
      <p:sp>
        <p:nvSpPr>
          <p:cNvPr id="160" name="Google Shape;160;p18"/>
          <p:cNvSpPr txBox="1"/>
          <p:nvPr/>
        </p:nvSpPr>
        <p:spPr>
          <a:xfrm>
            <a:off x="201025" y="108675"/>
            <a:ext cx="131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LSTM</a:t>
            </a:r>
            <a:endParaRPr sz="2400">
              <a:solidFill>
                <a:schemeClr val="dk1"/>
              </a:solidFill>
            </a:endParaRPr>
          </a:p>
        </p:txBody>
      </p:sp>
      <p:sp>
        <p:nvSpPr>
          <p:cNvPr id="161" name="Google Shape;161;p18"/>
          <p:cNvSpPr txBox="1"/>
          <p:nvPr/>
        </p:nvSpPr>
        <p:spPr>
          <a:xfrm>
            <a:off x="1246025" y="3493275"/>
            <a:ext cx="9417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GRU</a:t>
            </a:r>
            <a:endParaRPr sz="1200"/>
          </a:p>
        </p:txBody>
      </p:sp>
      <p:sp>
        <p:nvSpPr>
          <p:cNvPr id="162" name="Google Shape;162;p18"/>
          <p:cNvSpPr txBox="1"/>
          <p:nvPr/>
        </p:nvSpPr>
        <p:spPr>
          <a:xfrm>
            <a:off x="2883250" y="3462375"/>
            <a:ext cx="10077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GRU                            </a:t>
            </a:r>
            <a:endParaRPr/>
          </a:p>
        </p:txBody>
      </p:sp>
      <p:sp>
        <p:nvSpPr>
          <p:cNvPr id="163" name="Google Shape;163;p18"/>
          <p:cNvSpPr txBox="1"/>
          <p:nvPr/>
        </p:nvSpPr>
        <p:spPr>
          <a:xfrm>
            <a:off x="7468925" y="3477825"/>
            <a:ext cx="12822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Dense</a:t>
            </a:r>
            <a:endParaRPr/>
          </a:p>
        </p:txBody>
      </p:sp>
      <p:sp>
        <p:nvSpPr>
          <p:cNvPr id="164" name="Google Shape;164;p18"/>
          <p:cNvSpPr/>
          <p:nvPr/>
        </p:nvSpPr>
        <p:spPr>
          <a:xfrm>
            <a:off x="2307275" y="34932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1883525" y="3071600"/>
            <a:ext cx="16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100</a:t>
            </a:r>
            <a:endParaRPr>
              <a:solidFill>
                <a:schemeClr val="dk1"/>
              </a:solidFill>
            </a:endParaRPr>
          </a:p>
        </p:txBody>
      </p:sp>
      <p:sp>
        <p:nvSpPr>
          <p:cNvPr id="166" name="Google Shape;166;p18"/>
          <p:cNvSpPr/>
          <p:nvPr/>
        </p:nvSpPr>
        <p:spPr>
          <a:xfrm>
            <a:off x="626575" y="34932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143125" y="3071600"/>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a:t>
            </a:r>
            <a:endParaRPr>
              <a:solidFill>
                <a:schemeClr val="dk1"/>
              </a:solidFill>
            </a:endParaRPr>
          </a:p>
        </p:txBody>
      </p:sp>
      <p:sp>
        <p:nvSpPr>
          <p:cNvPr id="168" name="Google Shape;168;p18"/>
          <p:cNvSpPr txBox="1"/>
          <p:nvPr/>
        </p:nvSpPr>
        <p:spPr>
          <a:xfrm>
            <a:off x="280975" y="3708875"/>
            <a:ext cx="80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0000"/>
                </a:solidFill>
              </a:rPr>
              <a:t>INPUT</a:t>
            </a:r>
            <a:endParaRPr sz="1500">
              <a:solidFill>
                <a:srgbClr val="FF0000"/>
              </a:solidFill>
            </a:endParaRPr>
          </a:p>
        </p:txBody>
      </p:sp>
      <p:sp>
        <p:nvSpPr>
          <p:cNvPr id="169" name="Google Shape;169;p18"/>
          <p:cNvSpPr txBox="1"/>
          <p:nvPr/>
        </p:nvSpPr>
        <p:spPr>
          <a:xfrm>
            <a:off x="4532400" y="3452775"/>
            <a:ext cx="805800" cy="369300"/>
          </a:xfrm>
          <a:prstGeom prst="rect">
            <a:avLst/>
          </a:prstGeom>
          <a:solidFill>
            <a:srgbClr val="C6C6F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GRU</a:t>
            </a:r>
            <a:endParaRPr sz="1200"/>
          </a:p>
        </p:txBody>
      </p:sp>
      <p:sp>
        <p:nvSpPr>
          <p:cNvPr id="170" name="Google Shape;170;p18"/>
          <p:cNvSpPr/>
          <p:nvPr/>
        </p:nvSpPr>
        <p:spPr>
          <a:xfrm>
            <a:off x="4006725" y="34932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3602250" y="3071600"/>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33</a:t>
            </a:r>
            <a:endParaRPr>
              <a:solidFill>
                <a:schemeClr val="dk1"/>
              </a:solidFill>
            </a:endParaRPr>
          </a:p>
        </p:txBody>
      </p:sp>
      <p:sp>
        <p:nvSpPr>
          <p:cNvPr id="172" name="Google Shape;172;p18"/>
          <p:cNvSpPr txBox="1"/>
          <p:nvPr/>
        </p:nvSpPr>
        <p:spPr>
          <a:xfrm>
            <a:off x="5979650" y="3477825"/>
            <a:ext cx="805800" cy="400200"/>
          </a:xfrm>
          <a:prstGeom prst="rect">
            <a:avLst/>
          </a:prstGeom>
          <a:solidFill>
            <a:srgbClr val="C6C6FB"/>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  GRU</a:t>
            </a:r>
            <a:endParaRPr/>
          </a:p>
        </p:txBody>
      </p:sp>
      <p:sp>
        <p:nvSpPr>
          <p:cNvPr id="173" name="Google Shape;173;p18"/>
          <p:cNvSpPr/>
          <p:nvPr/>
        </p:nvSpPr>
        <p:spPr>
          <a:xfrm>
            <a:off x="5480338" y="34932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nvSpPr>
        <p:spPr>
          <a:xfrm>
            <a:off x="5203975" y="3071600"/>
            <a:ext cx="1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200 x 12</a:t>
            </a:r>
            <a:endParaRPr>
              <a:solidFill>
                <a:schemeClr val="dk1"/>
              </a:solidFill>
            </a:endParaRPr>
          </a:p>
        </p:txBody>
      </p:sp>
      <p:sp>
        <p:nvSpPr>
          <p:cNvPr id="175" name="Google Shape;175;p18"/>
          <p:cNvSpPr/>
          <p:nvPr/>
        </p:nvSpPr>
        <p:spPr>
          <a:xfrm>
            <a:off x="6916388" y="353377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rot="5400000">
            <a:off x="7879913" y="4210325"/>
            <a:ext cx="460200" cy="28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6805700" y="3071600"/>
            <a:ext cx="14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None x 8</a:t>
            </a:r>
            <a:endParaRPr>
              <a:solidFill>
                <a:schemeClr val="dk1"/>
              </a:solidFill>
            </a:endParaRPr>
          </a:p>
        </p:txBody>
      </p:sp>
      <p:sp>
        <p:nvSpPr>
          <p:cNvPr id="178" name="Google Shape;178;p18"/>
          <p:cNvSpPr txBox="1"/>
          <p:nvPr/>
        </p:nvSpPr>
        <p:spPr>
          <a:xfrm>
            <a:off x="6643075" y="4184387"/>
            <a:ext cx="11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None x 1</a:t>
            </a:r>
            <a:endParaRPr>
              <a:solidFill>
                <a:schemeClr val="dk1"/>
              </a:solidFill>
            </a:endParaRPr>
          </a:p>
        </p:txBody>
      </p:sp>
      <p:sp>
        <p:nvSpPr>
          <p:cNvPr id="179" name="Google Shape;179;p18"/>
          <p:cNvSpPr txBox="1"/>
          <p:nvPr/>
        </p:nvSpPr>
        <p:spPr>
          <a:xfrm>
            <a:off x="7468925" y="4652500"/>
            <a:ext cx="136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  OUTPUT</a:t>
            </a:r>
            <a:endParaRPr sz="1600">
              <a:solidFill>
                <a:srgbClr val="FF0000"/>
              </a:solidFill>
            </a:endParaRPr>
          </a:p>
        </p:txBody>
      </p:sp>
      <p:sp>
        <p:nvSpPr>
          <p:cNvPr id="180" name="Google Shape;180;p18"/>
          <p:cNvSpPr txBox="1"/>
          <p:nvPr/>
        </p:nvSpPr>
        <p:spPr>
          <a:xfrm>
            <a:off x="201025" y="2571750"/>
            <a:ext cx="131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GRU</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186" name="Google Shape;186;p19"/>
          <p:cNvSpPr txBox="1"/>
          <p:nvPr>
            <p:ph idx="1" type="body"/>
          </p:nvPr>
        </p:nvSpPr>
        <p:spPr>
          <a:xfrm>
            <a:off x="311700" y="1152475"/>
            <a:ext cx="8520600" cy="3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a:t>
            </a:r>
            <a:r>
              <a:rPr lang="en">
                <a:solidFill>
                  <a:schemeClr val="dk1"/>
                </a:solidFill>
              </a:rPr>
              <a:t>MSE </a:t>
            </a:r>
            <a:r>
              <a:rPr lang="en"/>
              <a:t>(Mean Squared Error) as our metric to evaluate (On training data)</a:t>
            </a:r>
            <a:endParaRPr/>
          </a:p>
          <a:p>
            <a:pPr indent="-342900" lvl="0" marL="457200" rtl="0" algn="l">
              <a:spcBef>
                <a:spcPts val="1200"/>
              </a:spcBef>
              <a:spcAft>
                <a:spcPts val="0"/>
              </a:spcAft>
              <a:buClr>
                <a:schemeClr val="dk1"/>
              </a:buClr>
              <a:buSzPts val="1800"/>
              <a:buChar char="●"/>
            </a:pPr>
            <a:r>
              <a:rPr lang="en">
                <a:solidFill>
                  <a:schemeClr val="dk1"/>
                </a:solidFill>
              </a:rPr>
              <a:t>CNN: 3.7451e-04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LSTM: 1.9480e-04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GRU: 2.2890e-04</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Transformer:3.8875e-05</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92" name="Google Shape;192;p20"/>
          <p:cNvSpPr txBox="1"/>
          <p:nvPr>
            <p:ph idx="1" type="body"/>
          </p:nvPr>
        </p:nvSpPr>
        <p:spPr>
          <a:xfrm>
            <a:off x="311700" y="938750"/>
            <a:ext cx="8520600" cy="402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We tested the models on three other stocks which are completely different. The stocks are </a:t>
            </a:r>
            <a:r>
              <a:rPr lang="en" sz="2000">
                <a:solidFill>
                  <a:schemeClr val="dk1"/>
                </a:solidFill>
              </a:rPr>
              <a:t>Google, Apple </a:t>
            </a:r>
            <a:r>
              <a:rPr lang="en" sz="2000"/>
              <a:t>and</a:t>
            </a:r>
            <a:r>
              <a:rPr lang="en" sz="2000">
                <a:solidFill>
                  <a:schemeClr val="dk1"/>
                </a:solidFill>
              </a:rPr>
              <a:t> Tesla. </a:t>
            </a:r>
            <a:r>
              <a:rPr lang="en" sz="2000"/>
              <a:t>Losses came out to be as follows. Note that the loss mentioned for transformers is over the entire dataset</a:t>
            </a:r>
            <a:endParaRPr sz="2000"/>
          </a:p>
          <a:p>
            <a:pPr indent="0" lvl="0" marL="45720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graphicFrame>
        <p:nvGraphicFramePr>
          <p:cNvPr id="193" name="Google Shape;193;p20"/>
          <p:cNvGraphicFramePr/>
          <p:nvPr/>
        </p:nvGraphicFramePr>
        <p:xfrm>
          <a:off x="751950" y="2462738"/>
          <a:ext cx="3000000" cy="3000000"/>
        </p:xfrm>
        <a:graphic>
          <a:graphicData uri="http://schemas.openxmlformats.org/drawingml/2006/table">
            <a:tbl>
              <a:tblPr>
                <a:noFill/>
                <a:tableStyleId>{9EF3E144-1065-4C96-AFDD-AFE7E0F27829}</a:tableStyleId>
              </a:tblPr>
              <a:tblGrid>
                <a:gridCol w="1447800"/>
                <a:gridCol w="1447800"/>
                <a:gridCol w="1447800"/>
                <a:gridCol w="1447800"/>
                <a:gridCol w="1447800"/>
              </a:tblGrid>
              <a:tr h="574225">
                <a:tc>
                  <a:txBody>
                    <a:bodyPr/>
                    <a:lstStyle/>
                    <a:p>
                      <a:pPr indent="0" lvl="0" marL="0" rtl="0" algn="l">
                        <a:spcBef>
                          <a:spcPts val="0"/>
                        </a:spcBef>
                        <a:spcAft>
                          <a:spcPts val="0"/>
                        </a:spcAft>
                        <a:buNone/>
                      </a:pPr>
                      <a:r>
                        <a:rPr lang="en" sz="1800">
                          <a:solidFill>
                            <a:schemeClr val="dk1"/>
                          </a:solidFill>
                        </a:rPr>
                        <a:t>Stocks</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CNN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LSTM</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GRU</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Transformer</a:t>
                      </a:r>
                      <a:endParaRPr sz="1800">
                        <a:solidFill>
                          <a:schemeClr val="dk1"/>
                        </a:solidFill>
                      </a:endParaRPr>
                    </a:p>
                  </a:txBody>
                  <a:tcPr marT="91425" marB="91425" marR="91425" marL="91425"/>
                </a:tc>
              </a:tr>
              <a:tr h="597150">
                <a:tc>
                  <a:txBody>
                    <a:bodyPr/>
                    <a:lstStyle/>
                    <a:p>
                      <a:pPr indent="0" lvl="0" marL="0" rtl="0" algn="l">
                        <a:spcBef>
                          <a:spcPts val="0"/>
                        </a:spcBef>
                        <a:spcAft>
                          <a:spcPts val="0"/>
                        </a:spcAft>
                        <a:buNone/>
                      </a:pPr>
                      <a:r>
                        <a:rPr lang="en" sz="1800">
                          <a:solidFill>
                            <a:schemeClr val="dk1"/>
                          </a:solidFill>
                        </a:rPr>
                        <a:t>Apple</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6.8796</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0.5471</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0.2523</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0.086</a:t>
                      </a:r>
                      <a:endParaRPr sz="1800">
                        <a:solidFill>
                          <a:schemeClr val="dk1"/>
                        </a:solidFill>
                      </a:endParaRPr>
                    </a:p>
                  </a:txBody>
                  <a:tcPr marT="91425" marB="91425" marR="91425" marL="91425"/>
                </a:tc>
              </a:tr>
              <a:tr h="597150">
                <a:tc>
                  <a:txBody>
                    <a:bodyPr/>
                    <a:lstStyle/>
                    <a:p>
                      <a:pPr indent="0" lvl="0" marL="0" rtl="0" algn="l">
                        <a:spcBef>
                          <a:spcPts val="0"/>
                        </a:spcBef>
                        <a:spcAft>
                          <a:spcPts val="0"/>
                        </a:spcAft>
                        <a:buNone/>
                      </a:pPr>
                      <a:r>
                        <a:rPr lang="en" sz="1800">
                          <a:solidFill>
                            <a:schemeClr val="dk1"/>
                          </a:solidFill>
                        </a:rPr>
                        <a:t>Google</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5.1853</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0.5898</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0.2968</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0.0558</a:t>
                      </a:r>
                      <a:endParaRPr sz="1800">
                        <a:solidFill>
                          <a:schemeClr val="dk1"/>
                        </a:solidFill>
                      </a:endParaRPr>
                    </a:p>
                  </a:txBody>
                  <a:tcPr marT="91425" marB="91425" marR="91425" marL="91425"/>
                </a:tc>
              </a:tr>
              <a:tr h="597150">
                <a:tc>
                  <a:txBody>
                    <a:bodyPr/>
                    <a:lstStyle/>
                    <a:p>
                      <a:pPr indent="0" lvl="0" marL="0" rtl="0" algn="l">
                        <a:spcBef>
                          <a:spcPts val="0"/>
                        </a:spcBef>
                        <a:spcAft>
                          <a:spcPts val="0"/>
                        </a:spcAft>
                        <a:buNone/>
                      </a:pPr>
                      <a:r>
                        <a:rPr lang="en" sz="1800">
                          <a:solidFill>
                            <a:schemeClr val="dk1"/>
                          </a:solidFill>
                        </a:rPr>
                        <a:t>Tesla</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5.6628</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0.5161</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0.3935</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0.8141</a:t>
                      </a:r>
                      <a:endParaRPr sz="1800">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2950" y="91100"/>
            <a:ext cx="8520600" cy="3150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SzPts val="990"/>
              <a:buNone/>
            </a:pPr>
            <a:r>
              <a:rPr lang="en" sz="2000"/>
              <a:t>  </a:t>
            </a:r>
            <a:r>
              <a:rPr lang="en" sz="2000"/>
              <a:t>Few Plots on train and test stocks</a:t>
            </a:r>
            <a:endParaRPr sz="2000"/>
          </a:p>
        </p:txBody>
      </p:sp>
      <p:sp>
        <p:nvSpPr>
          <p:cNvPr id="199" name="Google Shape;199;p21"/>
          <p:cNvSpPr txBox="1"/>
          <p:nvPr>
            <p:ph idx="1" type="body"/>
          </p:nvPr>
        </p:nvSpPr>
        <p:spPr>
          <a:xfrm>
            <a:off x="311700" y="650300"/>
            <a:ext cx="8520600" cy="43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1"/>
          <p:cNvPicPr preferRelativeResize="0"/>
          <p:nvPr/>
        </p:nvPicPr>
        <p:blipFill>
          <a:blip r:embed="rId3">
            <a:alphaModFix/>
          </a:blip>
          <a:stretch>
            <a:fillRect/>
          </a:stretch>
        </p:blipFill>
        <p:spPr>
          <a:xfrm>
            <a:off x="127476" y="406050"/>
            <a:ext cx="3156075" cy="2221882"/>
          </a:xfrm>
          <a:prstGeom prst="rect">
            <a:avLst/>
          </a:prstGeom>
          <a:noFill/>
          <a:ln>
            <a:noFill/>
          </a:ln>
        </p:spPr>
      </p:pic>
      <p:sp>
        <p:nvSpPr>
          <p:cNvPr id="201" name="Google Shape;201;p21"/>
          <p:cNvSpPr txBox="1"/>
          <p:nvPr/>
        </p:nvSpPr>
        <p:spPr>
          <a:xfrm>
            <a:off x="471900" y="1097125"/>
            <a:ext cx="95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CNN </a:t>
            </a:r>
            <a:endParaRPr/>
          </a:p>
          <a:p>
            <a:pPr indent="0" lvl="0" marL="0" rtl="0" algn="ctr">
              <a:spcBef>
                <a:spcPts val="0"/>
              </a:spcBef>
              <a:spcAft>
                <a:spcPts val="0"/>
              </a:spcAft>
              <a:buNone/>
            </a:pPr>
            <a:r>
              <a:rPr lang="en"/>
              <a:t>Google</a:t>
            </a:r>
            <a:endParaRPr/>
          </a:p>
        </p:txBody>
      </p:sp>
      <p:pic>
        <p:nvPicPr>
          <p:cNvPr id="202" name="Google Shape;202;p21"/>
          <p:cNvPicPr preferRelativeResize="0"/>
          <p:nvPr/>
        </p:nvPicPr>
        <p:blipFill>
          <a:blip r:embed="rId4">
            <a:alphaModFix/>
          </a:blip>
          <a:stretch>
            <a:fillRect/>
          </a:stretch>
        </p:blipFill>
        <p:spPr>
          <a:xfrm>
            <a:off x="59000" y="2628900"/>
            <a:ext cx="3224550" cy="2270075"/>
          </a:xfrm>
          <a:prstGeom prst="rect">
            <a:avLst/>
          </a:prstGeom>
          <a:noFill/>
          <a:ln>
            <a:noFill/>
          </a:ln>
        </p:spPr>
      </p:pic>
      <p:sp>
        <p:nvSpPr>
          <p:cNvPr id="203" name="Google Shape;203;p21"/>
          <p:cNvSpPr txBox="1"/>
          <p:nvPr/>
        </p:nvSpPr>
        <p:spPr>
          <a:xfrm>
            <a:off x="507275" y="3055425"/>
            <a:ext cx="110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GRU</a:t>
            </a:r>
            <a:endParaRPr/>
          </a:p>
          <a:p>
            <a:pPr indent="0" lvl="0" marL="0" rtl="0" algn="ctr">
              <a:spcBef>
                <a:spcPts val="0"/>
              </a:spcBef>
              <a:spcAft>
                <a:spcPts val="0"/>
              </a:spcAft>
              <a:buNone/>
            </a:pPr>
            <a:r>
              <a:rPr lang="en"/>
              <a:t>Apple</a:t>
            </a:r>
            <a:endParaRPr/>
          </a:p>
        </p:txBody>
      </p:sp>
      <p:pic>
        <p:nvPicPr>
          <p:cNvPr id="204" name="Google Shape;204;p21"/>
          <p:cNvPicPr preferRelativeResize="0"/>
          <p:nvPr/>
        </p:nvPicPr>
        <p:blipFill>
          <a:blip r:embed="rId5">
            <a:alphaModFix/>
          </a:blip>
          <a:stretch>
            <a:fillRect/>
          </a:stretch>
        </p:blipFill>
        <p:spPr>
          <a:xfrm>
            <a:off x="4912474" y="2628900"/>
            <a:ext cx="3156075" cy="2221877"/>
          </a:xfrm>
          <a:prstGeom prst="rect">
            <a:avLst/>
          </a:prstGeom>
          <a:noFill/>
          <a:ln>
            <a:noFill/>
          </a:ln>
        </p:spPr>
      </p:pic>
      <p:sp>
        <p:nvSpPr>
          <p:cNvPr id="205" name="Google Shape;205;p21"/>
          <p:cNvSpPr txBox="1"/>
          <p:nvPr/>
        </p:nvSpPr>
        <p:spPr>
          <a:xfrm>
            <a:off x="5060925" y="3126200"/>
            <a:ext cx="88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LSTM</a:t>
            </a:r>
            <a:endParaRPr/>
          </a:p>
          <a:p>
            <a:pPr indent="0" lvl="0" marL="0" rtl="0" algn="ctr">
              <a:spcBef>
                <a:spcPts val="0"/>
              </a:spcBef>
              <a:spcAft>
                <a:spcPts val="0"/>
              </a:spcAft>
              <a:buNone/>
            </a:pPr>
            <a:r>
              <a:rPr lang="en"/>
              <a:t>Tesla</a:t>
            </a:r>
            <a:endParaRPr/>
          </a:p>
        </p:txBody>
      </p:sp>
      <p:pic>
        <p:nvPicPr>
          <p:cNvPr id="206" name="Google Shape;206;p21"/>
          <p:cNvPicPr preferRelativeResize="0"/>
          <p:nvPr/>
        </p:nvPicPr>
        <p:blipFill>
          <a:blip r:embed="rId6">
            <a:alphaModFix/>
          </a:blip>
          <a:stretch>
            <a:fillRect/>
          </a:stretch>
        </p:blipFill>
        <p:spPr>
          <a:xfrm>
            <a:off x="4845799" y="406050"/>
            <a:ext cx="3344922" cy="2270075"/>
          </a:xfrm>
          <a:prstGeom prst="rect">
            <a:avLst/>
          </a:prstGeom>
          <a:noFill/>
          <a:ln>
            <a:noFill/>
          </a:ln>
        </p:spPr>
      </p:pic>
      <p:sp>
        <p:nvSpPr>
          <p:cNvPr id="207" name="Google Shape;207;p21"/>
          <p:cNvSpPr txBox="1"/>
          <p:nvPr/>
        </p:nvSpPr>
        <p:spPr>
          <a:xfrm>
            <a:off x="5466200" y="979775"/>
            <a:ext cx="125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Transformer </a:t>
            </a:r>
            <a:endParaRPr/>
          </a:p>
          <a:p>
            <a:pPr indent="0" lvl="0" marL="0" rtl="0" algn="l">
              <a:spcBef>
                <a:spcPts val="0"/>
              </a:spcBef>
              <a:spcAft>
                <a:spcPts val="0"/>
              </a:spcAft>
              <a:buNone/>
            </a:pPr>
            <a:r>
              <a:rPr lang="en"/>
              <a:t>BTC-USD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