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56" r:id="rId6"/>
    <p:sldId id="261" r:id="rId7"/>
    <p:sldId id="262" r:id="rId8"/>
    <p:sldId id="263" r:id="rId9"/>
    <p:sldId id="264" r:id="rId10"/>
    <p:sldId id="265" r:id="rId11"/>
    <p:sldId id="266" r:id="rId12"/>
    <p:sldId id="267"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9900"/>
    <a:srgbClr val="000000"/>
    <a:srgbClr val="F8F8F8"/>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D9C4E6F-D7C0-4FA4-B55D-F5DA3711FCD5}"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9C4E6F-D7C0-4FA4-B55D-F5DA3711FCD5}"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9C4E6F-D7C0-4FA4-B55D-F5DA3711FCD5}"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9C4E6F-D7C0-4FA4-B55D-F5DA3711FCD5}"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9C4E6F-D7C0-4FA4-B55D-F5DA3711FCD5}"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9C4E6F-D7C0-4FA4-B55D-F5DA3711FCD5}"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9C4E6F-D7C0-4FA4-B55D-F5DA3711FCD5}" type="datetimeFigureOut">
              <a:rPr lang="en-US" smtClean="0"/>
              <a:pPr/>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9C4E6F-D7C0-4FA4-B55D-F5DA3711FCD5}" type="datetimeFigureOut">
              <a:rPr lang="en-US" smtClean="0"/>
              <a:pPr/>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9C4E6F-D7C0-4FA4-B55D-F5DA3711FCD5}" type="datetimeFigureOut">
              <a:rPr lang="en-US" smtClean="0"/>
              <a:pPr/>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9C4E6F-D7C0-4FA4-B55D-F5DA3711FCD5}"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9C4E6F-D7C0-4FA4-B55D-F5DA3711FCD5}"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83496-7013-41B6-9A3F-78C1E16D5E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9C4E6F-D7C0-4FA4-B55D-F5DA3711FCD5}" type="datetimeFigureOut">
              <a:rPr lang="en-US" smtClean="0"/>
              <a:pPr/>
              <a:t>10/7/2024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83496-7013-41B6-9A3F-78C1E16D5E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Project Proposal Background Images, HD Pictures and Wallpaper For Free  Download | Pngtre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TextBox 2"/>
          <p:cNvSpPr txBox="1"/>
          <p:nvPr/>
        </p:nvSpPr>
        <p:spPr>
          <a:xfrm>
            <a:off x="3124200" y="381000"/>
            <a:ext cx="2743200" cy="769441"/>
          </a:xfrm>
          <a:prstGeom prst="rect">
            <a:avLst/>
          </a:prstGeom>
          <a:noFill/>
        </p:spPr>
        <p:txBody>
          <a:bodyPr wrap="square" rtlCol="0">
            <a:spAutoFit/>
          </a:bodyPr>
          <a:lstStyle/>
          <a:p>
            <a:pPr algn="ctr"/>
            <a:r>
              <a:rPr lang="en-US" sz="4400" b="1" u="sng" dirty="0">
                <a:solidFill>
                  <a:srgbClr val="FF0066"/>
                </a:solidFill>
                <a:latin typeface="Bradley Hand ITC" pitchFamily="66" charset="0"/>
              </a:rPr>
              <a:t>TASK:-10</a:t>
            </a:r>
          </a:p>
        </p:txBody>
      </p:sp>
      <p:sp>
        <p:nvSpPr>
          <p:cNvPr id="4" name="TextBox 3"/>
          <p:cNvSpPr txBox="1"/>
          <p:nvPr/>
        </p:nvSpPr>
        <p:spPr>
          <a:xfrm>
            <a:off x="1295400" y="1524000"/>
            <a:ext cx="6172200" cy="2569934"/>
          </a:xfrm>
          <a:prstGeom prst="rect">
            <a:avLst/>
          </a:prstGeom>
          <a:noFill/>
        </p:spPr>
        <p:txBody>
          <a:bodyPr wrap="square" rtlCol="0">
            <a:spAutoFit/>
          </a:bodyPr>
          <a:lstStyle/>
          <a:p>
            <a:pPr algn="ctr"/>
            <a:r>
              <a:rPr lang="en-US" sz="3300" b="1" u="sng" dirty="0">
                <a:solidFill>
                  <a:srgbClr val="FF0000"/>
                </a:solidFill>
                <a:latin typeface="Bradley Hand ITC" pitchFamily="66" charset="0"/>
              </a:rPr>
              <a:t>TASK Details:- </a:t>
            </a:r>
            <a:r>
              <a:rPr lang="en-US" sz="3200" b="1" dirty="0">
                <a:solidFill>
                  <a:srgbClr val="7030A0"/>
                </a:solidFill>
                <a:latin typeface="Bradley Hand ITC" pitchFamily="66" charset="0"/>
              </a:rPr>
              <a:t>Inference Mapping</a:t>
            </a:r>
          </a:p>
          <a:p>
            <a:r>
              <a:rPr lang="en-US" sz="3200" b="1" dirty="0">
                <a:solidFill>
                  <a:srgbClr val="7030A0"/>
                </a:solidFill>
                <a:latin typeface="Bradley Hand ITC" pitchFamily="66" charset="0"/>
              </a:rPr>
              <a:t>*Collect one reference article for anyone of the given problem.</a:t>
            </a:r>
          </a:p>
          <a:p>
            <a:r>
              <a:rPr lang="en-US" sz="3200" b="1" dirty="0">
                <a:solidFill>
                  <a:srgbClr val="7030A0"/>
                </a:solidFill>
                <a:latin typeface="Bradley Hand ITC" pitchFamily="66" charset="0"/>
              </a:rPr>
              <a:t>*Create inference report for the article collected.</a:t>
            </a:r>
            <a:endParaRPr lang="en-US" sz="3200" b="1" dirty="0">
              <a:solidFill>
                <a:schemeClr val="accent2">
                  <a:lumMod val="75000"/>
                </a:schemeClr>
              </a:solidFill>
              <a:latin typeface="Bradley Hand ITC" pitchFamily="66" charset="0"/>
            </a:endParaRPr>
          </a:p>
        </p:txBody>
      </p:sp>
      <p:sp>
        <p:nvSpPr>
          <p:cNvPr id="5" name="TextBox 4"/>
          <p:cNvSpPr txBox="1"/>
          <p:nvPr/>
        </p:nvSpPr>
        <p:spPr>
          <a:xfrm>
            <a:off x="2133600" y="4495800"/>
            <a:ext cx="5562600" cy="1200329"/>
          </a:xfrm>
          <a:prstGeom prst="rect">
            <a:avLst/>
          </a:prstGeom>
          <a:noFill/>
        </p:spPr>
        <p:txBody>
          <a:bodyPr wrap="square" rtlCol="0">
            <a:spAutoFit/>
          </a:bodyPr>
          <a:lstStyle/>
          <a:p>
            <a:r>
              <a:rPr lang="en-US" sz="3600" b="1" dirty="0">
                <a:solidFill>
                  <a:schemeClr val="tx2"/>
                </a:solidFill>
                <a:latin typeface="Bradley Hand ITC" pitchFamily="66" charset="0"/>
              </a:rPr>
              <a:t>Q)Drone application in the revamping of process plants</a:t>
            </a:r>
            <a:r>
              <a:rPr lang="en-US" sz="3300" b="1" dirty="0">
                <a:solidFill>
                  <a:schemeClr val="tx2"/>
                </a:solidFill>
                <a:effectLst>
                  <a:outerShdw blurRad="38100" dist="38100" dir="2700000" algn="tl">
                    <a:srgbClr val="000000">
                      <a:alpha val="43137"/>
                    </a:srgbClr>
                  </a:outerShdw>
                </a:effectLst>
                <a:latin typeface="Bradley Hand ITC" pitchFamily="66"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Tree Planting Design Background Images, HD Pictures and Wallpaper For Free  Download | Pngtre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TextBox 2"/>
          <p:cNvSpPr txBox="1"/>
          <p:nvPr/>
        </p:nvSpPr>
        <p:spPr>
          <a:xfrm>
            <a:off x="381000" y="381000"/>
            <a:ext cx="5791200" cy="646331"/>
          </a:xfrm>
          <a:prstGeom prst="rect">
            <a:avLst/>
          </a:prstGeom>
          <a:noFill/>
        </p:spPr>
        <p:txBody>
          <a:bodyPr wrap="square" rtlCol="0">
            <a:spAutoFit/>
          </a:bodyPr>
          <a:lstStyle/>
          <a:p>
            <a:pPr algn="ctr"/>
            <a:r>
              <a:rPr lang="en-US" sz="3600" b="1" u="sng" dirty="0">
                <a:solidFill>
                  <a:srgbClr val="FF0000"/>
                </a:solidFill>
                <a:latin typeface="Bradley Hand ITC" pitchFamily="66" charset="0"/>
              </a:rPr>
              <a:t>Planting and Reforestation:-</a:t>
            </a:r>
          </a:p>
        </p:txBody>
      </p:sp>
      <p:sp>
        <p:nvSpPr>
          <p:cNvPr id="4" name="TextBox 3"/>
          <p:cNvSpPr txBox="1"/>
          <p:nvPr/>
        </p:nvSpPr>
        <p:spPr>
          <a:xfrm>
            <a:off x="2362200" y="1981200"/>
            <a:ext cx="6400800" cy="4031873"/>
          </a:xfrm>
          <a:prstGeom prst="rect">
            <a:avLst/>
          </a:prstGeom>
          <a:noFill/>
        </p:spPr>
        <p:txBody>
          <a:bodyPr wrap="square" rtlCol="0">
            <a:spAutoFit/>
          </a:bodyPr>
          <a:lstStyle/>
          <a:p>
            <a:pPr algn="ctr"/>
            <a:r>
              <a:rPr lang="en-US" sz="3200" b="1" dirty="0">
                <a:latin typeface="Bradley Hand ITC" pitchFamily="66" charset="0"/>
              </a:rPr>
              <a:t>Certain drones are designed specially for planting seeds in degraded areas. They can disperse seedpods containing nutrients and moisture retaining gels, enabling rapid reforestation efforts in hard to reach areas, which is crucial for biodiversity and climate resilience.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Background Images | Free iPhone &amp; Zoom HD Wallpapers &amp; Vectors - rawpixel"/>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TextBox 2"/>
          <p:cNvSpPr txBox="1"/>
          <p:nvPr/>
        </p:nvSpPr>
        <p:spPr>
          <a:xfrm>
            <a:off x="381000" y="381000"/>
            <a:ext cx="3581400" cy="646331"/>
          </a:xfrm>
          <a:prstGeom prst="rect">
            <a:avLst/>
          </a:prstGeom>
          <a:noFill/>
        </p:spPr>
        <p:txBody>
          <a:bodyPr wrap="square" rtlCol="0">
            <a:spAutoFit/>
          </a:bodyPr>
          <a:lstStyle/>
          <a:p>
            <a:r>
              <a:rPr lang="en-US" sz="3600" b="1" u="sng" dirty="0">
                <a:solidFill>
                  <a:schemeClr val="accent2">
                    <a:lumMod val="60000"/>
                    <a:lumOff val="40000"/>
                  </a:schemeClr>
                </a:solidFill>
                <a:latin typeface="Bradley Hand ITC" pitchFamily="66" charset="0"/>
              </a:rPr>
              <a:t>Cost Efficiency:-</a:t>
            </a:r>
          </a:p>
        </p:txBody>
      </p:sp>
      <p:sp>
        <p:nvSpPr>
          <p:cNvPr id="4" name="TextBox 3"/>
          <p:cNvSpPr txBox="1"/>
          <p:nvPr/>
        </p:nvSpPr>
        <p:spPr>
          <a:xfrm>
            <a:off x="152400" y="1524000"/>
            <a:ext cx="5029200" cy="4708981"/>
          </a:xfrm>
          <a:prstGeom prst="rect">
            <a:avLst/>
          </a:prstGeom>
          <a:noFill/>
        </p:spPr>
        <p:txBody>
          <a:bodyPr wrap="square" rtlCol="0">
            <a:spAutoFit/>
          </a:bodyPr>
          <a:lstStyle/>
          <a:p>
            <a:r>
              <a:rPr lang="en-US" sz="3000" b="1" dirty="0">
                <a:solidFill>
                  <a:schemeClr val="bg1"/>
                </a:solidFill>
                <a:latin typeface="Bradley Hand ITC" pitchFamily="66" charset="0"/>
              </a:rPr>
              <a:t>Implementing drone technology can lead to significant cost savings for farmers. By increasing efficiency and reducing the need for manual labor and excessive inputs, drones help in improving the overall economic viability of farming operations.</a:t>
            </a:r>
          </a:p>
        </p:txBody>
      </p:sp>
      <p:pic>
        <p:nvPicPr>
          <p:cNvPr id="23558" name="Picture 6" descr="Cost Reduction Strategies in Construction: Leveraging Drones and BIM for  Budget Efficiency"/>
          <p:cNvPicPr>
            <a:picLocks noChangeAspect="1" noChangeArrowheads="1"/>
          </p:cNvPicPr>
          <p:nvPr/>
        </p:nvPicPr>
        <p:blipFill>
          <a:blip r:embed="rId3"/>
          <a:srcRect/>
          <a:stretch>
            <a:fillRect/>
          </a:stretch>
        </p:blipFill>
        <p:spPr bwMode="auto">
          <a:xfrm>
            <a:off x="4953000" y="533400"/>
            <a:ext cx="3962400" cy="3962400"/>
          </a:xfrm>
          <a:prstGeom prst="rect">
            <a:avLst/>
          </a:prstGeom>
          <a:noFill/>
        </p:spPr>
      </p:pic>
      <p:pic>
        <p:nvPicPr>
          <p:cNvPr id="23560" name="Picture 8" descr="Money Vector Art, Icons, and Graphics for Free Download"/>
          <p:cNvPicPr>
            <a:picLocks noChangeAspect="1" noChangeArrowheads="1"/>
          </p:cNvPicPr>
          <p:nvPr/>
        </p:nvPicPr>
        <p:blipFill>
          <a:blip r:embed="rId4"/>
          <a:srcRect/>
          <a:stretch>
            <a:fillRect/>
          </a:stretch>
        </p:blipFill>
        <p:spPr bwMode="auto">
          <a:xfrm>
            <a:off x="7543800" y="5105400"/>
            <a:ext cx="1447800" cy="1447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Abstract Background Images | Free Photos, PNG Stickers, Wallpapers &amp;  Backgrounds - rawpixel"/>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TextBox 2"/>
          <p:cNvSpPr txBox="1"/>
          <p:nvPr/>
        </p:nvSpPr>
        <p:spPr>
          <a:xfrm>
            <a:off x="304800" y="152400"/>
            <a:ext cx="2743200" cy="646331"/>
          </a:xfrm>
          <a:prstGeom prst="rect">
            <a:avLst/>
          </a:prstGeom>
          <a:noFill/>
        </p:spPr>
        <p:txBody>
          <a:bodyPr wrap="square" rtlCol="0">
            <a:spAutoFit/>
          </a:bodyPr>
          <a:lstStyle/>
          <a:p>
            <a:r>
              <a:rPr lang="en-US" sz="3600" b="1" u="sng" dirty="0">
                <a:solidFill>
                  <a:srgbClr val="002060"/>
                </a:solidFill>
                <a:latin typeface="Bradley Hand ITC" pitchFamily="66" charset="0"/>
              </a:rPr>
              <a:t>Conclusion:-</a:t>
            </a:r>
          </a:p>
        </p:txBody>
      </p:sp>
      <p:sp>
        <p:nvSpPr>
          <p:cNvPr id="4" name="TextBox 3"/>
          <p:cNvSpPr txBox="1"/>
          <p:nvPr/>
        </p:nvSpPr>
        <p:spPr>
          <a:xfrm>
            <a:off x="609600" y="914400"/>
            <a:ext cx="7772400" cy="5336846"/>
          </a:xfrm>
          <a:prstGeom prst="rect">
            <a:avLst/>
          </a:prstGeom>
          <a:noFill/>
        </p:spPr>
        <p:txBody>
          <a:bodyPr wrap="square" rtlCol="0">
            <a:spAutoFit/>
          </a:bodyPr>
          <a:lstStyle/>
          <a:p>
            <a:pPr algn="ctr"/>
            <a:r>
              <a:rPr lang="en-US" sz="2840" b="1" dirty="0">
                <a:solidFill>
                  <a:srgbClr val="FF0000"/>
                </a:solidFill>
                <a:latin typeface="Bradley Hand ITC" pitchFamily="66" charset="0"/>
              </a:rPr>
              <a:t>Overall, drones are transforming agricultural practices by providing detailed insights &amp; facilitating efficient management. Their ability to enhance productivity, sustainability &amp; resource management positions them as vital tools for the future of agriculture. As technology continues to evolve, the potential applications of drones in plant processing &amp; management will expand, further contributing to food security &amp; environmental conservation. Drones have become indispensable tools in plant processing, providing critical data &amp; facilitating efficient agricultural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 descr="Download Thank You, Text, Message. Royalty-Free Vector Graphic - Pixabay"/>
          <p:cNvPicPr>
            <a:picLocks noChangeAspect="1" noChangeArrowheads="1"/>
          </p:cNvPicPr>
          <p:nvPr/>
        </p:nvPicPr>
        <p:blipFill>
          <a:blip r:embed="rId2"/>
          <a:srcRect/>
          <a:stretch>
            <a:fillRect/>
          </a:stretch>
        </p:blipFill>
        <p:spPr bwMode="auto">
          <a:xfrm>
            <a:off x="1600200" y="990600"/>
            <a:ext cx="5682826" cy="4876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Propose Background Images, HD Pictures and Wallpaper For Free Download |  Pngtree"/>
          <p:cNvPicPr>
            <a:picLocks noChangeAspect="1" noChangeArrowheads="1"/>
          </p:cNvPicPr>
          <p:nvPr/>
        </p:nvPicPr>
        <p:blipFill>
          <a:blip r:embed="rId2"/>
          <a:srcRect/>
          <a:stretch>
            <a:fillRect/>
          </a:stretch>
        </p:blipFill>
        <p:spPr bwMode="auto">
          <a:xfrm>
            <a:off x="1" y="0"/>
            <a:ext cx="9144000" cy="6858000"/>
          </a:xfrm>
          <a:prstGeom prst="rect">
            <a:avLst/>
          </a:prstGeom>
          <a:noFill/>
        </p:spPr>
      </p:pic>
      <p:sp>
        <p:nvSpPr>
          <p:cNvPr id="3" name="TextBox 2"/>
          <p:cNvSpPr txBox="1"/>
          <p:nvPr/>
        </p:nvSpPr>
        <p:spPr>
          <a:xfrm>
            <a:off x="2895600" y="304800"/>
            <a:ext cx="3048000" cy="646331"/>
          </a:xfrm>
          <a:prstGeom prst="rect">
            <a:avLst/>
          </a:prstGeom>
          <a:noFill/>
        </p:spPr>
        <p:txBody>
          <a:bodyPr wrap="square" rtlCol="0">
            <a:spAutoFit/>
          </a:bodyPr>
          <a:lstStyle/>
          <a:p>
            <a:r>
              <a:rPr lang="en-US" sz="3600" b="1" u="sng" dirty="0">
                <a:solidFill>
                  <a:srgbClr val="FF0066"/>
                </a:solidFill>
                <a:latin typeface="Bradley Hand ITC" pitchFamily="66" charset="0"/>
              </a:rPr>
              <a:t>About Drones:- </a:t>
            </a:r>
          </a:p>
        </p:txBody>
      </p:sp>
      <p:pic>
        <p:nvPicPr>
          <p:cNvPr id="15364" name="Picture 4" descr="Agricultural Drones: Shaping Farming's Future | IoTech"/>
          <p:cNvPicPr>
            <a:picLocks noChangeAspect="1" noChangeArrowheads="1"/>
          </p:cNvPicPr>
          <p:nvPr/>
        </p:nvPicPr>
        <p:blipFill>
          <a:blip r:embed="rId3"/>
          <a:srcRect/>
          <a:stretch>
            <a:fillRect/>
          </a:stretch>
        </p:blipFill>
        <p:spPr bwMode="auto">
          <a:xfrm>
            <a:off x="152400" y="1981200"/>
            <a:ext cx="3352800" cy="2514600"/>
          </a:xfrm>
          <a:prstGeom prst="rect">
            <a:avLst/>
          </a:prstGeom>
          <a:noFill/>
        </p:spPr>
      </p:pic>
      <p:sp>
        <p:nvSpPr>
          <p:cNvPr id="6" name="TextBox 5"/>
          <p:cNvSpPr txBox="1"/>
          <p:nvPr/>
        </p:nvSpPr>
        <p:spPr>
          <a:xfrm>
            <a:off x="3810000" y="1295400"/>
            <a:ext cx="4648200" cy="4893647"/>
          </a:xfrm>
          <a:prstGeom prst="rect">
            <a:avLst/>
          </a:prstGeom>
          <a:noFill/>
        </p:spPr>
        <p:txBody>
          <a:bodyPr wrap="square" rtlCol="0">
            <a:spAutoFit/>
          </a:bodyPr>
          <a:lstStyle/>
          <a:p>
            <a:pPr algn="ctr"/>
            <a:r>
              <a:rPr lang="en-US" sz="2600" b="1" dirty="0">
                <a:latin typeface="Bradley Hand ITC" pitchFamily="66" charset="0"/>
              </a:rPr>
              <a:t>Drones have revolutionized  the processing of plants by enhancing efficiency, precession &amp; data collection in agriculture.</a:t>
            </a:r>
          </a:p>
          <a:p>
            <a:pPr algn="ctr"/>
            <a:r>
              <a:rPr lang="en-US" sz="2600" b="1" dirty="0">
                <a:latin typeface="Bradley Hand ITC" pitchFamily="66" charset="0"/>
              </a:rPr>
              <a:t>Equipped with advanced sensors &amp; imagine technology , drones play a critical role various stages of plants management, from planting to harvesting.</a:t>
            </a:r>
          </a:p>
          <a:p>
            <a:pPr algn="ctr"/>
            <a:r>
              <a:rPr lang="en-US" sz="2600" b="1" dirty="0">
                <a:latin typeface="Bradley Hand ITC" pitchFamily="66" charset="0"/>
              </a:rPr>
              <a:t>     One primary application of drones is in crop monitoring.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descr="Project Proposal Background Images, HD Pictures and Wallpaper For Free  Download | Pngtre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extBox 3"/>
          <p:cNvSpPr txBox="1"/>
          <p:nvPr/>
        </p:nvSpPr>
        <p:spPr>
          <a:xfrm>
            <a:off x="1066800" y="457200"/>
            <a:ext cx="6858000" cy="1938992"/>
          </a:xfrm>
          <a:prstGeom prst="rect">
            <a:avLst/>
          </a:prstGeom>
          <a:noFill/>
        </p:spPr>
        <p:txBody>
          <a:bodyPr wrap="square" rtlCol="0">
            <a:spAutoFit/>
          </a:bodyPr>
          <a:lstStyle/>
          <a:p>
            <a:pPr algn="ctr"/>
            <a:r>
              <a:rPr lang="en-US" sz="2400" b="1" dirty="0">
                <a:solidFill>
                  <a:srgbClr val="A50021"/>
                </a:solidFill>
                <a:latin typeface="Bradley Hand ITC" pitchFamily="66" charset="0"/>
              </a:rPr>
              <a:t>They cover large areas quickly, capturing high resolution images that allow farmers to access plant health, growth patterns &amp; potential pest infestations. Multispectral &amp; thermal imaging help identify stress in plants before visible symptoms appear.</a:t>
            </a:r>
          </a:p>
        </p:txBody>
      </p:sp>
      <p:pic>
        <p:nvPicPr>
          <p:cNvPr id="16390" name="Picture 6" descr="Six Ways Drones Are Revolutionizing Agriculture | MIT Technology Review"/>
          <p:cNvPicPr>
            <a:picLocks noChangeAspect="1" noChangeArrowheads="1"/>
          </p:cNvPicPr>
          <p:nvPr/>
        </p:nvPicPr>
        <p:blipFill>
          <a:blip r:embed="rId3" cstate="print"/>
          <a:srcRect/>
          <a:stretch>
            <a:fillRect/>
          </a:stretch>
        </p:blipFill>
        <p:spPr bwMode="auto">
          <a:xfrm>
            <a:off x="5486400" y="2667000"/>
            <a:ext cx="3287988" cy="2354378"/>
          </a:xfrm>
          <a:prstGeom prst="rect">
            <a:avLst/>
          </a:prstGeom>
          <a:noFill/>
        </p:spPr>
      </p:pic>
      <p:sp>
        <p:nvSpPr>
          <p:cNvPr id="6" name="TextBox 5"/>
          <p:cNvSpPr txBox="1"/>
          <p:nvPr/>
        </p:nvSpPr>
        <p:spPr>
          <a:xfrm>
            <a:off x="304800" y="2590800"/>
            <a:ext cx="5257800" cy="3785652"/>
          </a:xfrm>
          <a:prstGeom prst="rect">
            <a:avLst/>
          </a:prstGeom>
          <a:noFill/>
        </p:spPr>
        <p:txBody>
          <a:bodyPr wrap="square" rtlCol="0">
            <a:spAutoFit/>
          </a:bodyPr>
          <a:lstStyle/>
          <a:p>
            <a:pPr algn="ctr"/>
            <a:r>
              <a:rPr lang="en-US" sz="2400" b="1" dirty="0">
                <a:solidFill>
                  <a:srgbClr val="A50021"/>
                </a:solidFill>
                <a:latin typeface="Bradley Hand ITC" pitchFamily="66" charset="0"/>
              </a:rPr>
              <a:t>Enabling timely interventions that can save crops and resources. By analyzing the aerial imaginary, farmers can optimize irrigation, fertilization &amp; pesticide application</a:t>
            </a:r>
            <a:r>
              <a:rPr lang="en-US" sz="2400" dirty="0">
                <a:solidFill>
                  <a:srgbClr val="A50021"/>
                </a:solidFill>
                <a:latin typeface="Bradley Hand ITC" pitchFamily="66" charset="0"/>
              </a:rPr>
              <a:t>, </a:t>
            </a:r>
            <a:r>
              <a:rPr lang="en-US" sz="2400" b="1" dirty="0">
                <a:solidFill>
                  <a:srgbClr val="A50021"/>
                </a:solidFill>
                <a:latin typeface="Bradley Hand ITC" pitchFamily="66" charset="0"/>
              </a:rPr>
              <a:t>ensuring that resources are used efficiently. This targeted approach minimizes waste &amp; reduces environmental impact, leading to move  sustainable farming practices.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descr="Drones for Agriculture in In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4" name="Picture 6" descr="Agricultural Agricultural Rice Field Background Wallpaper Image For Free  Download - Pngtre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6" name="TextBox 5"/>
          <p:cNvSpPr txBox="1"/>
          <p:nvPr/>
        </p:nvSpPr>
        <p:spPr>
          <a:xfrm>
            <a:off x="533400" y="381000"/>
            <a:ext cx="8001000" cy="4370427"/>
          </a:xfrm>
          <a:prstGeom prst="rect">
            <a:avLst/>
          </a:prstGeom>
          <a:noFill/>
        </p:spPr>
        <p:txBody>
          <a:bodyPr wrap="square" rtlCol="0">
            <a:spAutoFit/>
          </a:bodyPr>
          <a:lstStyle/>
          <a:p>
            <a:pPr algn="ctr"/>
            <a:r>
              <a:rPr lang="en-US" sz="2600" b="1" dirty="0">
                <a:latin typeface="Bradley Hand ITC" pitchFamily="66" charset="0"/>
              </a:rPr>
              <a:t>Some models are designed to shoot seedpods into the ground, allowing for rapid reforestation or crop planting in areas that are difficult to access. This method not only speeds up the planting process but also ensured a more uniform distribution of seeds. Moreover, drones can stream line the harvesting phase. They can access crop maturity &amp; identify the best times for harvest, ensuring maximum yield quality. By integrating the drone technology with other agricultural innovations, farmers can enhance productivity and profitability.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Agricultural Drones - Application of Drones in Agriculture in India (2023)  | TropoGo"/>
          <p:cNvPicPr>
            <a:picLocks noChangeAspect="1" noChangeArrowheads="1"/>
          </p:cNvPicPr>
          <p:nvPr/>
        </p:nvPicPr>
        <p:blipFill>
          <a:blip r:embed="rId2"/>
          <a:srcRect/>
          <a:stretch>
            <a:fillRect/>
          </a:stretch>
        </p:blipFill>
        <p:spPr bwMode="auto">
          <a:xfrm>
            <a:off x="914400" y="1371600"/>
            <a:ext cx="7028213" cy="5105400"/>
          </a:xfrm>
          <a:prstGeom prst="rect">
            <a:avLst/>
          </a:prstGeom>
          <a:noFill/>
        </p:spPr>
      </p:pic>
      <p:sp>
        <p:nvSpPr>
          <p:cNvPr id="5" name="TextBox 4"/>
          <p:cNvSpPr txBox="1"/>
          <p:nvPr/>
        </p:nvSpPr>
        <p:spPr>
          <a:xfrm>
            <a:off x="990600" y="304800"/>
            <a:ext cx="7467600" cy="600164"/>
          </a:xfrm>
          <a:prstGeom prst="rect">
            <a:avLst/>
          </a:prstGeom>
          <a:noFill/>
        </p:spPr>
        <p:txBody>
          <a:bodyPr wrap="square" rtlCol="0">
            <a:spAutoFit/>
          </a:bodyPr>
          <a:lstStyle/>
          <a:p>
            <a:pPr algn="ctr"/>
            <a:r>
              <a:rPr lang="en-US" sz="3300" b="1" u="sng" dirty="0">
                <a:solidFill>
                  <a:srgbClr val="FF0066"/>
                </a:solidFill>
                <a:latin typeface="Bradley Hand ITC" pitchFamily="66" charset="0"/>
              </a:rPr>
              <a:t>Advantages of Drones in Agriculture:-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Premium Photo | Flying drone on a background of sea sunset"/>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TextBox 2"/>
          <p:cNvSpPr txBox="1"/>
          <p:nvPr/>
        </p:nvSpPr>
        <p:spPr>
          <a:xfrm>
            <a:off x="304800" y="228600"/>
            <a:ext cx="7772400" cy="615553"/>
          </a:xfrm>
          <a:prstGeom prst="rect">
            <a:avLst/>
          </a:prstGeom>
          <a:noFill/>
        </p:spPr>
        <p:txBody>
          <a:bodyPr wrap="square" rtlCol="0">
            <a:spAutoFit/>
          </a:bodyPr>
          <a:lstStyle/>
          <a:p>
            <a:pPr algn="ctr"/>
            <a:r>
              <a:rPr lang="en-US" sz="3400" b="1" u="sng" dirty="0">
                <a:solidFill>
                  <a:schemeClr val="accent6">
                    <a:lumMod val="60000"/>
                    <a:lumOff val="40000"/>
                  </a:schemeClr>
                </a:solidFill>
                <a:latin typeface="Bradley Hand ITC" pitchFamily="66" charset="0"/>
              </a:rPr>
              <a:t>Crop Monitoring &amp; Health Assessment:-</a:t>
            </a:r>
          </a:p>
        </p:txBody>
      </p:sp>
      <p:sp>
        <p:nvSpPr>
          <p:cNvPr id="4" name="TextBox 3"/>
          <p:cNvSpPr txBox="1"/>
          <p:nvPr/>
        </p:nvSpPr>
        <p:spPr>
          <a:xfrm>
            <a:off x="0" y="1143000"/>
            <a:ext cx="5334000" cy="5262979"/>
          </a:xfrm>
          <a:prstGeom prst="rect">
            <a:avLst/>
          </a:prstGeom>
          <a:noFill/>
        </p:spPr>
        <p:txBody>
          <a:bodyPr wrap="square" rtlCol="0">
            <a:spAutoFit/>
          </a:bodyPr>
          <a:lstStyle/>
          <a:p>
            <a:pPr algn="ctr"/>
            <a:r>
              <a:rPr lang="en-US" sz="2800" dirty="0">
                <a:solidFill>
                  <a:srgbClr val="FFFF00"/>
                </a:solidFill>
                <a:latin typeface="Arial Rounded MT Bold" pitchFamily="34" charset="0"/>
              </a:rPr>
              <a:t>Drones equipped with multispectral cameras capture images that reveal plant health through various wavelengths of light. This technology allows farmers to monitor </a:t>
            </a:r>
          </a:p>
          <a:p>
            <a:pPr algn="ctr"/>
            <a:r>
              <a:rPr lang="en-US" sz="2800" dirty="0">
                <a:solidFill>
                  <a:srgbClr val="FFFF00"/>
                </a:solidFill>
                <a:latin typeface="Arial Rounded MT Bold" pitchFamily="34" charset="0"/>
              </a:rPr>
              <a:t>chlorophyll levels, detect nutrient deficiencies, identify water stress &amp; enabling proactive measures to maintain crop health.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Drone Background Images - Free Download on Freepik"/>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TextBox 2"/>
          <p:cNvSpPr txBox="1"/>
          <p:nvPr/>
        </p:nvSpPr>
        <p:spPr>
          <a:xfrm>
            <a:off x="5257800" y="762000"/>
            <a:ext cx="3200400"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p:spPr>
        <p:txBody>
          <a:bodyPr wrap="square" rtlCol="0">
            <a:spAutoFit/>
          </a:bodyPr>
          <a:lstStyle/>
          <a:p>
            <a:pPr algn="ctr"/>
            <a:r>
              <a:rPr lang="en-US" sz="4000" b="1" u="sng" dirty="0">
                <a:solidFill>
                  <a:srgbClr val="FF0000"/>
                </a:solidFill>
                <a:latin typeface="Bradley Hand ITC" pitchFamily="66" charset="0"/>
              </a:rPr>
              <a:t>Precision Agriculture:- </a:t>
            </a:r>
          </a:p>
        </p:txBody>
      </p:sp>
      <p:sp>
        <p:nvSpPr>
          <p:cNvPr id="4" name="TextBox 3"/>
          <p:cNvSpPr txBox="1"/>
          <p:nvPr/>
        </p:nvSpPr>
        <p:spPr>
          <a:xfrm>
            <a:off x="228600" y="2743200"/>
            <a:ext cx="8077200" cy="3539430"/>
          </a:xfrm>
          <a:prstGeom prst="rect">
            <a:avLst/>
          </a:prstGeom>
          <a:noFill/>
        </p:spPr>
        <p:txBody>
          <a:bodyPr wrap="square" rtlCol="0">
            <a:spAutoFit/>
          </a:bodyPr>
          <a:lstStyle/>
          <a:p>
            <a:pPr algn="ctr"/>
            <a:r>
              <a:rPr lang="en-US" sz="3200" b="1" u="sng" dirty="0">
                <a:solidFill>
                  <a:schemeClr val="tx1">
                    <a:lumMod val="95000"/>
                    <a:lumOff val="5000"/>
                  </a:schemeClr>
                </a:solidFill>
                <a:latin typeface="Bradley Hand ITC" pitchFamily="66" charset="0"/>
              </a:rPr>
              <a:t>By analyzing drone collected data, farmers can implement precision agriculture techniques. This involves applying fertilizers and pesticides only where needed, based on detailed mapping of field conditions. Such practices not only reduce input cause but also minimize environmental impact.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Aesthetic Background Projects :: Photos, videos, logos, illustrations and  branding :: Beh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Aesthetic Background Projects :: Photos, videos, logos, illustrations and  branding :: Beh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Aesthetic Background Projects :: Photos, videos, logos, illustrations and  branding :: Beh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2" name="Picture 8" descr="Aesthetic Background Projects :: Photos, videos, logos, illustrations and  branding :: Behanc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6" name="TextBox 5"/>
          <p:cNvSpPr txBox="1"/>
          <p:nvPr/>
        </p:nvSpPr>
        <p:spPr>
          <a:xfrm>
            <a:off x="3733800" y="457200"/>
            <a:ext cx="3886200" cy="646331"/>
          </a:xfrm>
          <a:prstGeom prst="rect">
            <a:avLst/>
          </a:prstGeom>
          <a:blipFill>
            <a:blip r:embed="rId3"/>
            <a:tile tx="0" ty="0" sx="100000" sy="100000" flip="none" algn="tl"/>
          </a:blipFill>
        </p:spPr>
        <p:txBody>
          <a:bodyPr wrap="square" rtlCol="0">
            <a:spAutoFit/>
          </a:bodyPr>
          <a:lstStyle/>
          <a:p>
            <a:pPr algn="ctr"/>
            <a:r>
              <a:rPr lang="en-US" sz="3600" b="1" u="sng" dirty="0">
                <a:solidFill>
                  <a:srgbClr val="FF0066"/>
                </a:solidFill>
                <a:latin typeface="Bradley Hand ITC" pitchFamily="66" charset="0"/>
              </a:rPr>
              <a:t>Soil Analysis:-</a:t>
            </a:r>
          </a:p>
        </p:txBody>
      </p:sp>
      <p:sp>
        <p:nvSpPr>
          <p:cNvPr id="7" name="TextBox 6"/>
          <p:cNvSpPr txBox="1"/>
          <p:nvPr/>
        </p:nvSpPr>
        <p:spPr>
          <a:xfrm>
            <a:off x="4114800" y="1447800"/>
            <a:ext cx="4495800" cy="4832092"/>
          </a:xfrm>
          <a:prstGeom prst="rect">
            <a:avLst/>
          </a:prstGeom>
          <a:noFill/>
        </p:spPr>
        <p:txBody>
          <a:bodyPr wrap="square" rtlCol="0">
            <a:spAutoFit/>
          </a:bodyPr>
          <a:lstStyle/>
          <a:p>
            <a:pPr algn="ctr"/>
            <a:r>
              <a:rPr lang="en-US" sz="2800" b="1" dirty="0">
                <a:solidFill>
                  <a:schemeClr val="tx2">
                    <a:lumMod val="50000"/>
                  </a:schemeClr>
                </a:solidFill>
                <a:latin typeface="Bradley Hand ITC" pitchFamily="66" charset="0"/>
              </a:rPr>
              <a:t>Drones can be used to create detailed maps of soil types &amp; moisture levels, facilitating better planning for crop rotation &amp; irrigation strategy. This data helps in understanding the specific needs of different areas within a farm, leading to more tailored &amp; effective management practices.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descr="The Best Background Images for Any Pro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08" name="AutoShape 4" descr="The Best Background Images for Any Pro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The Best Background Images for Any Pro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The Best Background Images for Any Pro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18" name="Picture 14" descr="The best backgrounds for your projects | Freepik"/>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9" name="TextBox 8"/>
          <p:cNvSpPr txBox="1"/>
          <p:nvPr/>
        </p:nvSpPr>
        <p:spPr>
          <a:xfrm>
            <a:off x="1219200" y="381000"/>
            <a:ext cx="5257800" cy="646331"/>
          </a:xfrm>
          <a:prstGeom prst="rect">
            <a:avLst/>
          </a:prstGeom>
          <a:noFill/>
        </p:spPr>
        <p:txBody>
          <a:bodyPr wrap="square" rtlCol="0">
            <a:spAutoFit/>
          </a:bodyPr>
          <a:lstStyle/>
          <a:p>
            <a:r>
              <a:rPr lang="en-US" sz="3600" b="1" u="sng" dirty="0">
                <a:solidFill>
                  <a:srgbClr val="FF0066"/>
                </a:solidFill>
                <a:latin typeface="Bradley Hand ITC" pitchFamily="66" charset="0"/>
              </a:rPr>
              <a:t>Pest &amp; Disease Detection:-</a:t>
            </a:r>
          </a:p>
        </p:txBody>
      </p:sp>
      <p:pic>
        <p:nvPicPr>
          <p:cNvPr id="21520" name="Picture 16" descr="Early Pest Detection: The Drone Advantage in Farming | by Geoff Malone |  Medium"/>
          <p:cNvPicPr>
            <a:picLocks noChangeAspect="1" noChangeArrowheads="1"/>
          </p:cNvPicPr>
          <p:nvPr/>
        </p:nvPicPr>
        <p:blipFill>
          <a:blip r:embed="rId3"/>
          <a:srcRect/>
          <a:stretch>
            <a:fillRect/>
          </a:stretch>
        </p:blipFill>
        <p:spPr bwMode="auto">
          <a:xfrm>
            <a:off x="5257800" y="2362200"/>
            <a:ext cx="3656267" cy="2514600"/>
          </a:xfrm>
          <a:prstGeom prst="rect">
            <a:avLst/>
          </a:prstGeom>
          <a:noFill/>
        </p:spPr>
      </p:pic>
      <p:sp>
        <p:nvSpPr>
          <p:cNvPr id="11" name="TextBox 10"/>
          <p:cNvSpPr txBox="1"/>
          <p:nvPr/>
        </p:nvSpPr>
        <p:spPr>
          <a:xfrm>
            <a:off x="304800" y="1524000"/>
            <a:ext cx="4876800" cy="4832092"/>
          </a:xfrm>
          <a:prstGeom prst="rect">
            <a:avLst/>
          </a:prstGeom>
          <a:noFill/>
        </p:spPr>
        <p:txBody>
          <a:bodyPr wrap="square" rtlCol="0">
            <a:spAutoFit/>
          </a:bodyPr>
          <a:lstStyle/>
          <a:p>
            <a:pPr algn="ctr"/>
            <a:r>
              <a:rPr lang="en-US" sz="2800" b="1" dirty="0">
                <a:solidFill>
                  <a:srgbClr val="009900"/>
                </a:solidFill>
                <a:latin typeface="Bradley Hand ITC" pitchFamily="66" charset="0"/>
              </a:rPr>
              <a:t>The ability of drones to cover vast areas quickly makes them ideal for early pest &amp; diseases detection. They can identify affected plants, allowing for targeted treatment rather than blanket applications, which helps preserve beneficial insects and improve overall ecosystem health.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649</Words>
  <Application>Microsoft Office PowerPoint</Application>
  <PresentationFormat>On-screen Show (4:3)</PresentationFormat>
  <Paragraphs>28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Rounded MT Bold</vt:lpstr>
      <vt:lpstr>Bradley Hand ITC</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Teja Reddy Cholleti</cp:lastModifiedBy>
  <cp:revision>38</cp:revision>
  <dcterms:created xsi:type="dcterms:W3CDTF">2024-09-27T12:39:13Z</dcterms:created>
  <dcterms:modified xsi:type="dcterms:W3CDTF">2024-10-07T09:27:38Z</dcterms:modified>
</cp:coreProperties>
</file>