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68" r:id="rId3"/>
    <p:sldId id="269" r:id="rId4"/>
    <p:sldId id="270" r:id="rId5"/>
    <p:sldId id="257" r:id="rId6"/>
    <p:sldId id="259" r:id="rId7"/>
    <p:sldId id="260" r:id="rId8"/>
    <p:sldId id="267" r:id="rId9"/>
    <p:sldId id="261" r:id="rId10"/>
    <p:sldId id="263" r:id="rId11"/>
    <p:sldId id="262" r:id="rId12"/>
    <p:sldId id="265" r:id="rId13"/>
    <p:sldId id="264"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7/19/2019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22AC0F86-9A78-4E84-A4B4-ADB8B2629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xmlns="" id="{4AF78B9E-8BE2-4706-9377-A05FA25ABAB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xmlns="" id="{32CDFDE2-4DB3-4623-BA21-187D1B710FB9}"/>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xmlns="" id="{ED74B2AA-1443-4E9B-8462-F7F5B85259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xmlns="" id="{9BB652B6-7300-49EC-9422-EF5342492AF1}"/>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xmlns="" id="{D0909587-01DE-424D-A15F-DAA28CF2CD38}"/>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xmlns="" id="{58026B65-082F-4897-AFB3-6AB64BF9D825}"/>
              </a:ext>
            </a:extLst>
          </p:cNvPr>
          <p:cNvSpPr>
            <a:spLocks noGrp="1"/>
          </p:cNvSpPr>
          <p:nvPr>
            <p:ph type="title"/>
          </p:nvPr>
        </p:nvSpPr>
        <p:spPr>
          <a:xfrm>
            <a:off x="7420807" y="1370321"/>
            <a:ext cx="3576432" cy="1346999"/>
          </a:xfrm>
        </p:spPr>
        <p:txBody>
          <a:bodyPr>
            <a:normAutofit/>
          </a:bodyPr>
          <a:lstStyle/>
          <a:p>
            <a:r>
              <a:rPr lang="en-US" sz="3600" b="1"/>
              <a:t>INHERITANCE</a:t>
            </a:r>
          </a:p>
        </p:txBody>
      </p:sp>
      <p:sp>
        <p:nvSpPr>
          <p:cNvPr id="20" name="Rectangle 19">
            <a:extLst>
              <a:ext uri="{FF2B5EF4-FFF2-40B4-BE49-F238E27FC236}">
                <a16:creationId xmlns:a16="http://schemas.microsoft.com/office/drawing/2014/main" xmlns="" id="{69A54E25-1C05-48E5-A5CC-3778C1D363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a:extLst>
              <a:ext uri="{FF2B5EF4-FFF2-40B4-BE49-F238E27FC236}">
                <a16:creationId xmlns:a16="http://schemas.microsoft.com/office/drawing/2014/main" xmlns="" id="{26956B76-24E3-4804-8688-5E347B339342}"/>
              </a:ext>
            </a:extLst>
          </p:cNvPr>
          <p:cNvPicPr>
            <a:picLocks noChangeAspect="1"/>
          </p:cNvPicPr>
          <p:nvPr/>
        </p:nvPicPr>
        <p:blipFill rotWithShape="1">
          <a:blip r:embed="rId5"/>
          <a:srcRect l="11104" r="17076" b="-1"/>
          <a:stretch/>
        </p:blipFill>
        <p:spPr>
          <a:xfrm>
            <a:off x="1412683" y="1410208"/>
            <a:ext cx="5278777" cy="3858780"/>
          </a:xfrm>
          <a:prstGeom prst="rect">
            <a:avLst/>
          </a:prstGeom>
        </p:spPr>
      </p:pic>
      <p:cxnSp>
        <p:nvCxnSpPr>
          <p:cNvPr id="22" name="Straight Connector 21">
            <a:extLst>
              <a:ext uri="{FF2B5EF4-FFF2-40B4-BE49-F238E27FC236}">
                <a16:creationId xmlns:a16="http://schemas.microsoft.com/office/drawing/2014/main" xmlns="" id="{0E5D0023-B23E-4823-8D72-B07FFF8CAE9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3090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0B2872-80F7-40A3-8201-889BC8D75BD7}"/>
              </a:ext>
            </a:extLst>
          </p:cNvPr>
          <p:cNvSpPr>
            <a:spLocks noGrp="1"/>
          </p:cNvSpPr>
          <p:nvPr>
            <p:ph type="title"/>
          </p:nvPr>
        </p:nvSpPr>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MULTIPLE INHERITANCE</a:t>
            </a:r>
          </a:p>
        </p:txBody>
      </p:sp>
      <p:pic>
        <p:nvPicPr>
          <p:cNvPr id="4" name="Picture 4">
            <a:extLst>
              <a:ext uri="{FF2B5EF4-FFF2-40B4-BE49-F238E27FC236}">
                <a16:creationId xmlns:a16="http://schemas.microsoft.com/office/drawing/2014/main" xmlns="" id="{BB750426-63AA-4BFB-B3A8-D94776D8D40D}"/>
              </a:ext>
            </a:extLst>
          </p:cNvPr>
          <p:cNvPicPr>
            <a:picLocks noGrp="1" noChangeAspect="1"/>
          </p:cNvPicPr>
          <p:nvPr>
            <p:ph idx="1"/>
          </p:nvPr>
        </p:nvPicPr>
        <p:blipFill>
          <a:blip r:embed="rId2"/>
          <a:stretch>
            <a:fillRect/>
          </a:stretch>
        </p:blipFill>
        <p:spPr>
          <a:xfrm>
            <a:off x="3676649" y="2992437"/>
            <a:ext cx="4838700" cy="2447925"/>
          </a:xfrm>
          <a:prstGeom prst="rect">
            <a:avLst/>
          </a:prstGeom>
        </p:spPr>
      </p:pic>
    </p:spTree>
    <p:extLst>
      <p:ext uri="{BB962C8B-B14F-4D97-AF65-F5344CB8AC3E}">
        <p14:creationId xmlns:p14="http://schemas.microsoft.com/office/powerpoint/2010/main" val="2327317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CD079-9593-4C44-8439-9D869036A6AF}"/>
              </a:ext>
            </a:extLst>
          </p:cNvPr>
          <p:cNvSpPr>
            <a:spLocks noGrp="1"/>
          </p:cNvSpPr>
          <p:nvPr>
            <p:ph type="title"/>
          </p:nvPr>
        </p:nvSpPr>
        <p:spPr/>
        <p:txBody>
          <a:bodyPr>
            <a:noAutofit/>
          </a:bodyPr>
          <a:lstStyle/>
          <a:p>
            <a:r>
              <a:rPr lang="en-US" b="1" dirty="0">
                <a:latin typeface="Tahoma" panose="020B0604030504040204" pitchFamily="34" charset="0"/>
                <a:ea typeface="Tahoma" panose="020B0604030504040204" pitchFamily="34" charset="0"/>
                <a:cs typeface="Tahoma" panose="020B0604030504040204" pitchFamily="34" charset="0"/>
              </a:rPr>
              <a:t>MULTILEVEL INHERITANCE</a:t>
            </a:r>
          </a:p>
        </p:txBody>
      </p:sp>
      <p:pic>
        <p:nvPicPr>
          <p:cNvPr id="4" name="Picture 4" descr="A close up of a sign&#10;&#10;Description generated with very high confidence">
            <a:extLst>
              <a:ext uri="{FF2B5EF4-FFF2-40B4-BE49-F238E27FC236}">
                <a16:creationId xmlns:a16="http://schemas.microsoft.com/office/drawing/2014/main" xmlns="" id="{29636D68-9C9B-4BDC-B3AD-FEB888E21D15}"/>
              </a:ext>
            </a:extLst>
          </p:cNvPr>
          <p:cNvPicPr>
            <a:picLocks noGrp="1" noChangeAspect="1"/>
          </p:cNvPicPr>
          <p:nvPr>
            <p:ph idx="1"/>
          </p:nvPr>
        </p:nvPicPr>
        <p:blipFill>
          <a:blip r:embed="rId2"/>
          <a:stretch>
            <a:fillRect/>
          </a:stretch>
        </p:blipFill>
        <p:spPr>
          <a:xfrm>
            <a:off x="4498519" y="2633132"/>
            <a:ext cx="2305960" cy="3318936"/>
          </a:xfrm>
          <a:prstGeom prst="rect">
            <a:avLst/>
          </a:prstGeom>
        </p:spPr>
      </p:pic>
    </p:spTree>
    <p:extLst>
      <p:ext uri="{BB962C8B-B14F-4D97-AF65-F5344CB8AC3E}">
        <p14:creationId xmlns:p14="http://schemas.microsoft.com/office/powerpoint/2010/main" val="2759570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F4037D-890B-44F1-8B57-BF7ECD95C534}"/>
              </a:ext>
            </a:extLst>
          </p:cNvPr>
          <p:cNvSpPr>
            <a:spLocks noGrp="1"/>
          </p:cNvSpPr>
          <p:nvPr>
            <p:ph type="title"/>
          </p:nvPr>
        </p:nvSpPr>
        <p:spPr/>
        <p:txBody>
          <a:bodyPr>
            <a:noAutofit/>
          </a:bodyPr>
          <a:lstStyle/>
          <a:p>
            <a:r>
              <a:rPr lang="en-US" b="1" dirty="0">
                <a:latin typeface="Tahoma" panose="020B0604030504040204" pitchFamily="34" charset="0"/>
                <a:ea typeface="Tahoma" panose="020B0604030504040204" pitchFamily="34" charset="0"/>
                <a:cs typeface="Tahoma" panose="020B0604030504040204" pitchFamily="34" charset="0"/>
              </a:rPr>
              <a:t>HIERARCHICAL INHERITANCE</a:t>
            </a:r>
          </a:p>
        </p:txBody>
      </p:sp>
      <p:sp>
        <p:nvSpPr>
          <p:cNvPr id="3" name="Content Placeholder 2"/>
          <p:cNvSpPr>
            <a:spLocks noGrp="1"/>
          </p:cNvSpPr>
          <p:nvPr>
            <p:ph idx="1"/>
          </p:nvPr>
        </p:nvSpPr>
        <p:spPr/>
        <p:txBody>
          <a:bodyPr/>
          <a:lstStyle/>
          <a:p>
            <a:r>
              <a:rPr lang="en-US" dirty="0" smtClean="0"/>
              <a:t>Hierarchical Inheritance </a:t>
            </a:r>
            <a:endParaRPr lang="en-US" dirty="0"/>
          </a:p>
        </p:txBody>
      </p:sp>
      <p:pic>
        <p:nvPicPr>
          <p:cNvPr id="5" name="Picture 4" descr="A picture containing clock&#10;&#10;Description generated with high confidence">
            <a:extLst>
              <a:ext uri="{FF2B5EF4-FFF2-40B4-BE49-F238E27FC236}">
                <a16:creationId xmlns:a16="http://schemas.microsoft.com/office/drawing/2014/main" xmlns="" id="{6666339E-1E85-45B3-8DBE-11B5B2893E0A}"/>
              </a:ext>
            </a:extLst>
          </p:cNvPr>
          <p:cNvPicPr>
            <a:picLocks noChangeAspect="1"/>
          </p:cNvPicPr>
          <p:nvPr/>
        </p:nvPicPr>
        <p:blipFill>
          <a:blip r:embed="rId2"/>
          <a:stretch>
            <a:fillRect/>
          </a:stretch>
        </p:blipFill>
        <p:spPr>
          <a:xfrm>
            <a:off x="3109911" y="2906712"/>
            <a:ext cx="5972175" cy="2619375"/>
          </a:xfrm>
          <a:prstGeom prst="rect">
            <a:avLst/>
          </a:prstGeom>
        </p:spPr>
      </p:pic>
    </p:spTree>
    <p:extLst>
      <p:ext uri="{BB962C8B-B14F-4D97-AF65-F5344CB8AC3E}">
        <p14:creationId xmlns:p14="http://schemas.microsoft.com/office/powerpoint/2010/main" val="2579450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499DEA-F7E6-472F-AA30-C90DD9DA6760}"/>
              </a:ext>
            </a:extLst>
          </p:cNvPr>
          <p:cNvSpPr>
            <a:spLocks noGrp="1"/>
          </p:cNvSpPr>
          <p:nvPr>
            <p:ph type="title"/>
          </p:nvPr>
        </p:nvSpPr>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HYBRID INHERITANCE</a:t>
            </a:r>
          </a:p>
        </p:txBody>
      </p:sp>
      <p:pic>
        <p:nvPicPr>
          <p:cNvPr id="4" name="Picture 4" descr="A screenshot of a cell phone&#10;&#10;Description generated with very high confidence">
            <a:extLst>
              <a:ext uri="{FF2B5EF4-FFF2-40B4-BE49-F238E27FC236}">
                <a16:creationId xmlns:a16="http://schemas.microsoft.com/office/drawing/2014/main" xmlns="" id="{9578D1C0-797B-43C0-A394-76A91EC3E56A}"/>
              </a:ext>
            </a:extLst>
          </p:cNvPr>
          <p:cNvPicPr>
            <a:picLocks noGrp="1" noChangeAspect="1"/>
          </p:cNvPicPr>
          <p:nvPr>
            <p:ph idx="1"/>
          </p:nvPr>
        </p:nvPicPr>
        <p:blipFill>
          <a:blip r:embed="rId2"/>
          <a:stretch>
            <a:fillRect/>
          </a:stretch>
        </p:blipFill>
        <p:spPr>
          <a:xfrm>
            <a:off x="3447390" y="2556932"/>
            <a:ext cx="5297218" cy="3318936"/>
          </a:xfrm>
          <a:prstGeom prst="rect">
            <a:avLst/>
          </a:prstGeom>
        </p:spPr>
      </p:pic>
    </p:spTree>
    <p:extLst>
      <p:ext uri="{BB962C8B-B14F-4D97-AF65-F5344CB8AC3E}">
        <p14:creationId xmlns:p14="http://schemas.microsoft.com/office/powerpoint/2010/main" val="833536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05502591-016B-46EF-A1B5-82B446F76B95}"/>
              </a:ext>
            </a:extLst>
          </p:cNvPr>
          <p:cNvPicPr>
            <a:picLocks noGrp="1" noChangeAspect="1"/>
          </p:cNvPicPr>
          <p:nvPr>
            <p:ph idx="1"/>
          </p:nvPr>
        </p:nvPicPr>
        <p:blipFill>
          <a:blip r:embed="rId2"/>
          <a:stretch>
            <a:fillRect/>
          </a:stretch>
        </p:blipFill>
        <p:spPr>
          <a:xfrm>
            <a:off x="1101845" y="1235615"/>
            <a:ext cx="10088950" cy="4495080"/>
          </a:xfrm>
          <a:prstGeom prst="rect">
            <a:avLst/>
          </a:prstGeom>
        </p:spPr>
      </p:pic>
    </p:spTree>
    <p:extLst>
      <p:ext uri="{BB962C8B-B14F-4D97-AF65-F5344CB8AC3E}">
        <p14:creationId xmlns:p14="http://schemas.microsoft.com/office/powerpoint/2010/main" val="3433447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Why do we go for OOPS Concept?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helps to reduce the complexity and also improves the maintainability of the system. When combined with </a:t>
            </a:r>
            <a:r>
              <a:rPr lang="en-US" dirty="0" smtClean="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concepts</a:t>
            </a:r>
            <a:r>
              <a:rPr lang="en-US" dirty="0">
                <a:latin typeface="Times New Roman" panose="02020603050405020304" pitchFamily="18" charset="0"/>
                <a:cs typeface="Times New Roman" panose="02020603050405020304" pitchFamily="18" charset="0"/>
              </a:rPr>
              <a:t> of the Encapsulation and Polymorphism, Abstraction gives more power to the </a:t>
            </a:r>
            <a:r>
              <a:rPr lang="en-US" b="1" dirty="0">
                <a:latin typeface="Times New Roman" panose="02020603050405020304" pitchFamily="18" charset="0"/>
                <a:cs typeface="Times New Roman" panose="02020603050405020304" pitchFamily="18" charset="0"/>
              </a:rPr>
              <a:t>Object oriented programming</a:t>
            </a:r>
            <a:r>
              <a:rPr lang="en-US" dirty="0">
                <a:latin typeface="Times New Roman" panose="02020603050405020304" pitchFamily="18" charset="0"/>
                <a:cs typeface="Times New Roman" panose="02020603050405020304" pitchFamily="18" charset="0"/>
              </a:rPr>
              <a:t> languages</a:t>
            </a:r>
            <a:r>
              <a:rPr lang="en-US" dirty="0"/>
              <a:t>.</a:t>
            </a:r>
            <a:endParaRPr lang="en-US" dirty="0"/>
          </a:p>
        </p:txBody>
      </p:sp>
    </p:spTree>
    <p:extLst>
      <p:ext uri="{BB962C8B-B14F-4D97-AF65-F5344CB8AC3E}">
        <p14:creationId xmlns:p14="http://schemas.microsoft.com/office/powerpoint/2010/main" val="100803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Encapsulation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Encapsulation in Java</a:t>
            </a:r>
            <a:r>
              <a:rPr lang="en-US" dirty="0">
                <a:latin typeface="Times New Roman" panose="02020603050405020304" pitchFamily="18" charset="0"/>
                <a:cs typeface="Times New Roman" panose="02020603050405020304" pitchFamily="18" charset="0"/>
              </a:rPr>
              <a:t> is a mechanism of wrapping the data (variables) and code acting on the data (methods) together as a single unit. ... Declare the variables of a class as private. Provide public setter and getter methods to modify and view the variables values.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994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ahoma" panose="020B0604030504040204" pitchFamily="34" charset="0"/>
                <a:ea typeface="Tahoma" panose="020B0604030504040204" pitchFamily="34" charset="0"/>
                <a:cs typeface="Tahoma" panose="020B0604030504040204" pitchFamily="34" charset="0"/>
              </a:rPr>
              <a:t>Encapsulation With Real Time Example</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you log into your email, compose and send a mail. Again there is a whole lot of background processing involved, verifying the recipient, sending request to the email server, sending your email. Here you are only interested in composing and clicking on the send button. What really happens when you click on the send button, is hidden from you.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91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FC9DB4-2001-4A28-B741-6BEB76474C91}"/>
              </a:ext>
            </a:extLst>
          </p:cNvPr>
          <p:cNvSpPr>
            <a:spLocks noGrp="1"/>
          </p:cNvSpPr>
          <p:nvPr>
            <p:ph type="title"/>
          </p:nvPr>
        </p:nvSpPr>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WHAT IS INHERITANCE?</a:t>
            </a:r>
          </a:p>
        </p:txBody>
      </p:sp>
      <p:sp>
        <p:nvSpPr>
          <p:cNvPr id="3" name="Content Placeholder 2">
            <a:extLst>
              <a:ext uri="{FF2B5EF4-FFF2-40B4-BE49-F238E27FC236}">
                <a16:creationId xmlns:a16="http://schemas.microsoft.com/office/drawing/2014/main" xmlns="" id="{146BBCE0-A23C-46F3-8CB2-F9635B1B0957}"/>
              </a:ext>
            </a:extLst>
          </p:cNvPr>
          <p:cNvSpPr>
            <a:spLocks noGrp="1"/>
          </p:cNvSpPr>
          <p:nvPr>
            <p:ph idx="1"/>
          </p:nvPr>
        </p:nvSpPr>
        <p:spPr/>
        <p:txBody>
          <a:bodyPr/>
          <a:lstStyle/>
          <a:p>
            <a:pPr marL="0" indent="0">
              <a:buNone/>
            </a:pPr>
            <a:r>
              <a:rPr lang="en-US" b="1" dirty="0">
                <a:latin typeface="Times New Roman" panose="02020603050405020304" pitchFamily="18" charset="0"/>
                <a:ea typeface="+mn-lt"/>
                <a:cs typeface="Times New Roman" panose="02020603050405020304" pitchFamily="18" charset="0"/>
              </a:rPr>
              <a:t>Inheritance in Java</a:t>
            </a:r>
            <a:r>
              <a:rPr lang="en-US" dirty="0">
                <a:latin typeface="Times New Roman" panose="02020603050405020304" pitchFamily="18" charset="0"/>
                <a:ea typeface="+mn-lt"/>
                <a:cs typeface="Times New Roman" panose="02020603050405020304" pitchFamily="18" charset="0"/>
              </a:rPr>
              <a:t> is a mechanism in which one object acquires all the properties and behaviors of a parent object. It is an important part of OOPs (Object Oriented programming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404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D4EB90-B9D8-4E91-BE38-2CE898534E6E}"/>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SYNTAX FOR INHERITANCE</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3" name="Content Placeholder 2">
            <a:extLst>
              <a:ext uri="{FF2B5EF4-FFF2-40B4-BE49-F238E27FC236}">
                <a16:creationId xmlns:a16="http://schemas.microsoft.com/office/drawing/2014/main" xmlns="" id="{EB2B0173-6174-4796-8B05-5E98FC0DDFAE}"/>
              </a:ext>
            </a:extLst>
          </p:cNvPr>
          <p:cNvSpPr>
            <a:spLocks noGrp="1"/>
          </p:cNvSpPr>
          <p:nvPr>
            <p:ph idx="1"/>
          </p:nvPr>
        </p:nvSpPr>
        <p:spPr>
          <a:xfrm>
            <a:off x="1447801" y="2709332"/>
            <a:ext cx="9601196" cy="3318936"/>
          </a:xfrm>
        </p:spPr>
        <p:txBody>
          <a:bodyPr/>
          <a:lstStyle/>
          <a:p>
            <a:pPr marL="0" indent="0">
              <a:buNone/>
            </a:pPr>
            <a:r>
              <a:rPr lang="en-US" b="1" dirty="0">
                <a:latin typeface="Times New Roman" panose="02020603050405020304" pitchFamily="18" charset="0"/>
                <a:ea typeface="+mn-lt"/>
                <a:cs typeface="Times New Roman" panose="02020603050405020304" pitchFamily="18" charset="0"/>
              </a:rPr>
              <a:t>class</a:t>
            </a:r>
            <a:r>
              <a:rPr lang="en-US" dirty="0">
                <a:latin typeface="Times New Roman" panose="02020603050405020304" pitchFamily="18" charset="0"/>
                <a:ea typeface="+mn-lt"/>
                <a:cs typeface="Times New Roman" panose="02020603050405020304" pitchFamily="18" charset="0"/>
              </a:rPr>
              <a:t> Subclass-name </a:t>
            </a:r>
            <a:r>
              <a:rPr lang="en-US" b="1" dirty="0">
                <a:latin typeface="Times New Roman" panose="02020603050405020304" pitchFamily="18" charset="0"/>
                <a:ea typeface="+mn-lt"/>
                <a:cs typeface="Times New Roman" panose="02020603050405020304" pitchFamily="18" charset="0"/>
              </a:rPr>
              <a:t>extends</a:t>
            </a:r>
            <a:r>
              <a:rPr lang="en-US" dirty="0">
                <a:latin typeface="Times New Roman" panose="02020603050405020304" pitchFamily="18" charset="0"/>
                <a:ea typeface="+mn-lt"/>
                <a:cs typeface="Times New Roman" panose="02020603050405020304" pitchFamily="18" charset="0"/>
              </a:rPr>
              <a:t> Superclass-name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ea typeface="+mn-lt"/>
                <a:cs typeface="Times New Roman" panose="02020603050405020304" pitchFamily="18" charset="0"/>
              </a:rPr>
              <a:t>   //methods and fields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09205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366651-1371-44B8-8C3B-F0E39F693379}"/>
              </a:ext>
            </a:extLst>
          </p:cNvPr>
          <p:cNvSpPr>
            <a:spLocks noGrp="1"/>
          </p:cNvSpPr>
          <p:nvPr>
            <p:ph type="title"/>
          </p:nvPr>
        </p:nvSpPr>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TYPES OF INHERITANCE</a:t>
            </a:r>
          </a:p>
        </p:txBody>
      </p:sp>
      <p:sp>
        <p:nvSpPr>
          <p:cNvPr id="3" name="Content Placeholder 2">
            <a:extLst>
              <a:ext uri="{FF2B5EF4-FFF2-40B4-BE49-F238E27FC236}">
                <a16:creationId xmlns:a16="http://schemas.microsoft.com/office/drawing/2014/main" xmlns="" id="{A86EAFD1-1111-46BE-825C-AA7BF12E9C85}"/>
              </a:ext>
            </a:extLst>
          </p:cNvPr>
          <p:cNvSpPr>
            <a:spLocks noGrp="1"/>
          </p:cNvSpPr>
          <p:nvPr>
            <p:ph idx="1"/>
          </p:nvPr>
        </p:nvSpPr>
        <p:spPr/>
        <p:txBody>
          <a:bodyPr/>
          <a:lstStyle/>
          <a:p>
            <a:pPr marL="0" indent="0">
              <a:buNone/>
            </a:pPr>
            <a:r>
              <a:rPr lang="en-US" dirty="0">
                <a:latin typeface="Times New Roman" panose="02020603050405020304" pitchFamily="18" charset="0"/>
                <a:ea typeface="+mn-lt"/>
                <a:cs typeface="Times New Roman" panose="02020603050405020304" pitchFamily="18" charset="0"/>
              </a:rPr>
              <a:t>Single Inheritance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ea typeface="+mn-lt"/>
                <a:cs typeface="Times New Roman" panose="02020603050405020304" pitchFamily="18" charset="0"/>
              </a:rPr>
              <a:t>Multiple Inheritance</a:t>
            </a:r>
          </a:p>
          <a:p>
            <a:pPr marL="0" indent="0">
              <a:buNone/>
            </a:pPr>
            <a:r>
              <a:rPr lang="en-US" dirty="0">
                <a:latin typeface="Times New Roman" panose="02020603050405020304" pitchFamily="18" charset="0"/>
                <a:ea typeface="+mn-lt"/>
                <a:cs typeface="Times New Roman" panose="02020603050405020304" pitchFamily="18" charset="0"/>
              </a:rPr>
              <a:t>Multilevel Inheritance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ea typeface="+mn-lt"/>
                <a:cs typeface="Times New Roman" panose="02020603050405020304" pitchFamily="18" charset="0"/>
              </a:rPr>
              <a:t>Hierarchical Inheritance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ea typeface="+mn-lt"/>
                <a:cs typeface="Times New Roman" panose="02020603050405020304" pitchFamily="18" charset="0"/>
              </a:rPr>
              <a:t>Hybrid Inheritance</a:t>
            </a:r>
            <a:r>
              <a:rPr lang="en-US" dirty="0">
                <a:latin typeface="Comic Sans MS"/>
                <a:ea typeface="+mn-lt"/>
                <a:cs typeface="+mn-lt"/>
              </a:rPr>
              <a:t> </a:t>
            </a:r>
            <a:endParaRPr lang="en-US" b="1" dirty="0">
              <a:latin typeface="Comic Sans MS"/>
            </a:endParaRPr>
          </a:p>
          <a:p>
            <a:endParaRPr lang="en-US" dirty="0"/>
          </a:p>
        </p:txBody>
      </p:sp>
    </p:spTree>
    <p:extLst>
      <p:ext uri="{BB962C8B-B14F-4D97-AF65-F5344CB8AC3E}">
        <p14:creationId xmlns:p14="http://schemas.microsoft.com/office/powerpoint/2010/main" val="4251229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logo&#10;&#10;Description generated with high confidence">
            <a:extLst>
              <a:ext uri="{FF2B5EF4-FFF2-40B4-BE49-F238E27FC236}">
                <a16:creationId xmlns:a16="http://schemas.microsoft.com/office/drawing/2014/main" xmlns="" id="{57CB6AD8-D0BB-4404-B575-42D1A471387F}"/>
              </a:ext>
            </a:extLst>
          </p:cNvPr>
          <p:cNvPicPr>
            <a:picLocks noGrp="1" noChangeAspect="1"/>
          </p:cNvPicPr>
          <p:nvPr>
            <p:ph idx="1"/>
          </p:nvPr>
        </p:nvPicPr>
        <p:blipFill rotWithShape="1">
          <a:blip r:embed="rId2"/>
          <a:srcRect l="3139" t="19155" r="-598" b="18028"/>
          <a:stretch/>
        </p:blipFill>
        <p:spPr>
          <a:xfrm>
            <a:off x="1067723" y="2125612"/>
            <a:ext cx="10056389" cy="3434789"/>
          </a:xfrm>
          <a:prstGeom prst="rect">
            <a:avLst/>
          </a:prstGeom>
        </p:spPr>
      </p:pic>
      <p:sp>
        <p:nvSpPr>
          <p:cNvPr id="7" name="Title 1">
            <a:extLst>
              <a:ext uri="{FF2B5EF4-FFF2-40B4-BE49-F238E27FC236}">
                <a16:creationId xmlns:a16="http://schemas.microsoft.com/office/drawing/2014/main" xmlns="" id="{29191FBF-4D75-4BF8-BB79-D88A3F6A1F54}"/>
              </a:ext>
            </a:extLst>
          </p:cNvPr>
          <p:cNvSpPr>
            <a:spLocks noGrp="1"/>
          </p:cNvSpPr>
          <p:nvPr>
            <p:ph type="title"/>
          </p:nvPr>
        </p:nvSpPr>
        <p:spPr>
          <a:xfrm>
            <a:off x="1295402" y="982132"/>
            <a:ext cx="9601196" cy="1303867"/>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REAL TIME EXAMPLE</a:t>
            </a:r>
          </a:p>
        </p:txBody>
      </p:sp>
    </p:spTree>
    <p:extLst>
      <p:ext uri="{BB962C8B-B14F-4D97-AF65-F5344CB8AC3E}">
        <p14:creationId xmlns:p14="http://schemas.microsoft.com/office/powerpoint/2010/main" val="40458842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BEFCBF-F445-4828-AE78-58A81C3E1EBE}"/>
              </a:ext>
            </a:extLst>
          </p:cNvPr>
          <p:cNvSpPr>
            <a:spLocks noGrp="1"/>
          </p:cNvSpPr>
          <p:nvPr>
            <p:ph type="title"/>
          </p:nvPr>
        </p:nvSpPr>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SINGLE INHERITANCE</a:t>
            </a:r>
          </a:p>
        </p:txBody>
      </p:sp>
      <p:pic>
        <p:nvPicPr>
          <p:cNvPr id="4" name="Picture 4" descr="A close up of a sign&#10;&#10;Description generated with high confidence">
            <a:extLst>
              <a:ext uri="{FF2B5EF4-FFF2-40B4-BE49-F238E27FC236}">
                <a16:creationId xmlns:a16="http://schemas.microsoft.com/office/drawing/2014/main" xmlns="" id="{C9771827-8A54-45EB-8D38-836DB6D1CAED}"/>
              </a:ext>
            </a:extLst>
          </p:cNvPr>
          <p:cNvPicPr>
            <a:picLocks noGrp="1" noChangeAspect="1"/>
          </p:cNvPicPr>
          <p:nvPr>
            <p:ph idx="1"/>
          </p:nvPr>
        </p:nvPicPr>
        <p:blipFill>
          <a:blip r:embed="rId2"/>
          <a:stretch>
            <a:fillRect/>
          </a:stretch>
        </p:blipFill>
        <p:spPr>
          <a:xfrm>
            <a:off x="4781549" y="3101975"/>
            <a:ext cx="2628900" cy="2228850"/>
          </a:xfrm>
          <a:prstGeom prst="rect">
            <a:avLst/>
          </a:prstGeom>
        </p:spPr>
      </p:pic>
    </p:spTree>
    <p:extLst>
      <p:ext uri="{BB962C8B-B14F-4D97-AF65-F5344CB8AC3E}">
        <p14:creationId xmlns:p14="http://schemas.microsoft.com/office/powerpoint/2010/main" val="1455383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39</TotalTime>
  <Words>146</Words>
  <Application>Microsoft Office PowerPoint</Application>
  <PresentationFormat>Widescreen</PresentationFormat>
  <Paragraphs>27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Comic Sans MS</vt:lpstr>
      <vt:lpstr>Garamond</vt:lpstr>
      <vt:lpstr>Tahoma</vt:lpstr>
      <vt:lpstr>Times New Roman</vt:lpstr>
      <vt:lpstr>Organic</vt:lpstr>
      <vt:lpstr>INHERITANCE</vt:lpstr>
      <vt:lpstr>Why do we go for OOPS Concept?</vt:lpstr>
      <vt:lpstr>Encapsulation</vt:lpstr>
      <vt:lpstr>Encapsulation With Real Time Example</vt:lpstr>
      <vt:lpstr>WHAT IS INHERITANCE?</vt:lpstr>
      <vt:lpstr>SYNTAX FOR INHERITANCE </vt:lpstr>
      <vt:lpstr>TYPES OF INHERITANCE</vt:lpstr>
      <vt:lpstr>REAL TIME EXAMPLE</vt:lpstr>
      <vt:lpstr>SINGLE INHERITANCE</vt:lpstr>
      <vt:lpstr>MULTIPLE INHERITANCE</vt:lpstr>
      <vt:lpstr>MULTILEVEL INHERITANCE</vt:lpstr>
      <vt:lpstr>HIERARCHICAL INHERITANCE</vt:lpstr>
      <vt:lpstr>HYBRID INHERITANCE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Enjam, Dharma Teja</cp:lastModifiedBy>
  <cp:revision>126</cp:revision>
  <dcterms:created xsi:type="dcterms:W3CDTF">2014-09-12T17:26:41Z</dcterms:created>
  <dcterms:modified xsi:type="dcterms:W3CDTF">2019-07-19T04:12:31Z</dcterms:modified>
</cp:coreProperties>
</file>