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4949825" cy="765016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237" y="1252006"/>
            <a:ext cx="4207351" cy="2663390"/>
          </a:xfrm>
        </p:spPr>
        <p:txBody>
          <a:bodyPr anchor="b"/>
          <a:lstStyle>
            <a:lvl1pPr algn="ctr">
              <a:defRPr sz="32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28" y="4018107"/>
            <a:ext cx="3712369" cy="1847018"/>
          </a:xfrm>
        </p:spPr>
        <p:txBody>
          <a:bodyPr/>
          <a:lstStyle>
            <a:lvl1pPr marL="0" indent="0" algn="ctr">
              <a:buNone/>
              <a:defRPr sz="1299"/>
            </a:lvl1pPr>
            <a:lvl2pPr marL="247482" indent="0" algn="ctr">
              <a:buNone/>
              <a:defRPr sz="1083"/>
            </a:lvl2pPr>
            <a:lvl3pPr marL="494965" indent="0" algn="ctr">
              <a:buNone/>
              <a:defRPr sz="974"/>
            </a:lvl3pPr>
            <a:lvl4pPr marL="742447" indent="0" algn="ctr">
              <a:buNone/>
              <a:defRPr sz="866"/>
            </a:lvl4pPr>
            <a:lvl5pPr marL="989929" indent="0" algn="ctr">
              <a:buNone/>
              <a:defRPr sz="866"/>
            </a:lvl5pPr>
            <a:lvl6pPr marL="1237412" indent="0" algn="ctr">
              <a:buNone/>
              <a:defRPr sz="866"/>
            </a:lvl6pPr>
            <a:lvl7pPr marL="1484894" indent="0" algn="ctr">
              <a:buNone/>
              <a:defRPr sz="866"/>
            </a:lvl7pPr>
            <a:lvl8pPr marL="1732377" indent="0" algn="ctr">
              <a:buNone/>
              <a:defRPr sz="866"/>
            </a:lvl8pPr>
            <a:lvl9pPr marL="1979859" indent="0" algn="ctr">
              <a:buNone/>
              <a:defRPr sz="86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2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2219" y="407300"/>
            <a:ext cx="1067306" cy="64831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0301" y="407300"/>
            <a:ext cx="3140045" cy="64831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9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5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23" y="1907230"/>
            <a:ext cx="4269224" cy="3182255"/>
          </a:xfrm>
        </p:spPr>
        <p:txBody>
          <a:bodyPr anchor="b"/>
          <a:lstStyle>
            <a:lvl1pPr>
              <a:defRPr sz="32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23" y="5119590"/>
            <a:ext cx="4269224" cy="1673473"/>
          </a:xfrm>
        </p:spPr>
        <p:txBody>
          <a:bodyPr/>
          <a:lstStyle>
            <a:lvl1pPr marL="0" indent="0">
              <a:buNone/>
              <a:defRPr sz="1299">
                <a:solidFill>
                  <a:schemeClr val="tx1"/>
                </a:solidFill>
              </a:defRPr>
            </a:lvl1pPr>
            <a:lvl2pPr marL="247482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2pPr>
            <a:lvl3pPr marL="494965" indent="0">
              <a:buNone/>
              <a:defRPr sz="974">
                <a:solidFill>
                  <a:schemeClr val="tx1">
                    <a:tint val="75000"/>
                  </a:schemeClr>
                </a:solidFill>
              </a:defRPr>
            </a:lvl3pPr>
            <a:lvl4pPr marL="742447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4pPr>
            <a:lvl5pPr marL="989929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5pPr>
            <a:lvl6pPr marL="1237412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6pPr>
            <a:lvl7pPr marL="1484894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7pPr>
            <a:lvl8pPr marL="1732377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8pPr>
            <a:lvl9pPr marL="1979859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0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300" y="2036502"/>
            <a:ext cx="2103676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5849" y="2036502"/>
            <a:ext cx="2103676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3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407302"/>
            <a:ext cx="4269224" cy="14786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946" y="1875353"/>
            <a:ext cx="2094008" cy="919082"/>
          </a:xfrm>
        </p:spPr>
        <p:txBody>
          <a:bodyPr anchor="b"/>
          <a:lstStyle>
            <a:lvl1pPr marL="0" indent="0">
              <a:buNone/>
              <a:defRPr sz="1299" b="1"/>
            </a:lvl1pPr>
            <a:lvl2pPr marL="247482" indent="0">
              <a:buNone/>
              <a:defRPr sz="1083" b="1"/>
            </a:lvl2pPr>
            <a:lvl3pPr marL="494965" indent="0">
              <a:buNone/>
              <a:defRPr sz="974" b="1"/>
            </a:lvl3pPr>
            <a:lvl4pPr marL="742447" indent="0">
              <a:buNone/>
              <a:defRPr sz="866" b="1"/>
            </a:lvl4pPr>
            <a:lvl5pPr marL="989929" indent="0">
              <a:buNone/>
              <a:defRPr sz="866" b="1"/>
            </a:lvl5pPr>
            <a:lvl6pPr marL="1237412" indent="0">
              <a:buNone/>
              <a:defRPr sz="866" b="1"/>
            </a:lvl6pPr>
            <a:lvl7pPr marL="1484894" indent="0">
              <a:buNone/>
              <a:defRPr sz="866" b="1"/>
            </a:lvl7pPr>
            <a:lvl8pPr marL="1732377" indent="0">
              <a:buNone/>
              <a:defRPr sz="866" b="1"/>
            </a:lvl8pPr>
            <a:lvl9pPr marL="1979859" indent="0">
              <a:buNone/>
              <a:defRPr sz="8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946" y="2794435"/>
            <a:ext cx="2094008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5849" y="1875353"/>
            <a:ext cx="2104320" cy="919082"/>
          </a:xfrm>
        </p:spPr>
        <p:txBody>
          <a:bodyPr anchor="b"/>
          <a:lstStyle>
            <a:lvl1pPr marL="0" indent="0">
              <a:buNone/>
              <a:defRPr sz="1299" b="1"/>
            </a:lvl1pPr>
            <a:lvl2pPr marL="247482" indent="0">
              <a:buNone/>
              <a:defRPr sz="1083" b="1"/>
            </a:lvl2pPr>
            <a:lvl3pPr marL="494965" indent="0">
              <a:buNone/>
              <a:defRPr sz="974" b="1"/>
            </a:lvl3pPr>
            <a:lvl4pPr marL="742447" indent="0">
              <a:buNone/>
              <a:defRPr sz="866" b="1"/>
            </a:lvl4pPr>
            <a:lvl5pPr marL="989929" indent="0">
              <a:buNone/>
              <a:defRPr sz="866" b="1"/>
            </a:lvl5pPr>
            <a:lvl6pPr marL="1237412" indent="0">
              <a:buNone/>
              <a:defRPr sz="866" b="1"/>
            </a:lvl6pPr>
            <a:lvl7pPr marL="1484894" indent="0">
              <a:buNone/>
              <a:defRPr sz="866" b="1"/>
            </a:lvl7pPr>
            <a:lvl8pPr marL="1732377" indent="0">
              <a:buNone/>
              <a:defRPr sz="866" b="1"/>
            </a:lvl8pPr>
            <a:lvl9pPr marL="1979859" indent="0">
              <a:buNone/>
              <a:defRPr sz="8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5849" y="2794435"/>
            <a:ext cx="2104320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5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6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4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510011"/>
            <a:ext cx="1596447" cy="1785038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320" y="1101484"/>
            <a:ext cx="2505849" cy="5436574"/>
          </a:xfrm>
        </p:spPr>
        <p:txBody>
          <a:bodyPr/>
          <a:lstStyle>
            <a:lvl1pPr>
              <a:defRPr sz="1732"/>
            </a:lvl1pPr>
            <a:lvl2pPr>
              <a:defRPr sz="1516"/>
            </a:lvl2pPr>
            <a:lvl3pPr>
              <a:defRPr sz="129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945" y="2295049"/>
            <a:ext cx="1596447" cy="4251862"/>
          </a:xfrm>
        </p:spPr>
        <p:txBody>
          <a:bodyPr/>
          <a:lstStyle>
            <a:lvl1pPr marL="0" indent="0">
              <a:buNone/>
              <a:defRPr sz="866"/>
            </a:lvl1pPr>
            <a:lvl2pPr marL="247482" indent="0">
              <a:buNone/>
              <a:defRPr sz="758"/>
            </a:lvl2pPr>
            <a:lvl3pPr marL="494965" indent="0">
              <a:buNone/>
              <a:defRPr sz="650"/>
            </a:lvl3pPr>
            <a:lvl4pPr marL="742447" indent="0">
              <a:buNone/>
              <a:defRPr sz="541"/>
            </a:lvl4pPr>
            <a:lvl5pPr marL="989929" indent="0">
              <a:buNone/>
              <a:defRPr sz="541"/>
            </a:lvl5pPr>
            <a:lvl6pPr marL="1237412" indent="0">
              <a:buNone/>
              <a:defRPr sz="541"/>
            </a:lvl6pPr>
            <a:lvl7pPr marL="1484894" indent="0">
              <a:buNone/>
              <a:defRPr sz="541"/>
            </a:lvl7pPr>
            <a:lvl8pPr marL="1732377" indent="0">
              <a:buNone/>
              <a:defRPr sz="541"/>
            </a:lvl8pPr>
            <a:lvl9pPr marL="1979859" indent="0">
              <a:buNone/>
              <a:defRPr sz="5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510011"/>
            <a:ext cx="1596447" cy="1785038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4320" y="1101484"/>
            <a:ext cx="2505849" cy="5436574"/>
          </a:xfrm>
        </p:spPr>
        <p:txBody>
          <a:bodyPr anchor="t"/>
          <a:lstStyle>
            <a:lvl1pPr marL="0" indent="0">
              <a:buNone/>
              <a:defRPr sz="1732"/>
            </a:lvl1pPr>
            <a:lvl2pPr marL="247482" indent="0">
              <a:buNone/>
              <a:defRPr sz="1516"/>
            </a:lvl2pPr>
            <a:lvl3pPr marL="494965" indent="0">
              <a:buNone/>
              <a:defRPr sz="1299"/>
            </a:lvl3pPr>
            <a:lvl4pPr marL="742447" indent="0">
              <a:buNone/>
              <a:defRPr sz="1083"/>
            </a:lvl4pPr>
            <a:lvl5pPr marL="989929" indent="0">
              <a:buNone/>
              <a:defRPr sz="1083"/>
            </a:lvl5pPr>
            <a:lvl6pPr marL="1237412" indent="0">
              <a:buNone/>
              <a:defRPr sz="1083"/>
            </a:lvl6pPr>
            <a:lvl7pPr marL="1484894" indent="0">
              <a:buNone/>
              <a:defRPr sz="1083"/>
            </a:lvl7pPr>
            <a:lvl8pPr marL="1732377" indent="0">
              <a:buNone/>
              <a:defRPr sz="1083"/>
            </a:lvl8pPr>
            <a:lvl9pPr marL="1979859" indent="0">
              <a:buNone/>
              <a:defRPr sz="108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945" y="2295049"/>
            <a:ext cx="1596447" cy="4251862"/>
          </a:xfrm>
        </p:spPr>
        <p:txBody>
          <a:bodyPr/>
          <a:lstStyle>
            <a:lvl1pPr marL="0" indent="0">
              <a:buNone/>
              <a:defRPr sz="866"/>
            </a:lvl1pPr>
            <a:lvl2pPr marL="247482" indent="0">
              <a:buNone/>
              <a:defRPr sz="758"/>
            </a:lvl2pPr>
            <a:lvl3pPr marL="494965" indent="0">
              <a:buNone/>
              <a:defRPr sz="650"/>
            </a:lvl3pPr>
            <a:lvl4pPr marL="742447" indent="0">
              <a:buNone/>
              <a:defRPr sz="541"/>
            </a:lvl4pPr>
            <a:lvl5pPr marL="989929" indent="0">
              <a:buNone/>
              <a:defRPr sz="541"/>
            </a:lvl5pPr>
            <a:lvl6pPr marL="1237412" indent="0">
              <a:buNone/>
              <a:defRPr sz="541"/>
            </a:lvl6pPr>
            <a:lvl7pPr marL="1484894" indent="0">
              <a:buNone/>
              <a:defRPr sz="541"/>
            </a:lvl7pPr>
            <a:lvl8pPr marL="1732377" indent="0">
              <a:buNone/>
              <a:defRPr sz="541"/>
            </a:lvl8pPr>
            <a:lvl9pPr marL="1979859" indent="0">
              <a:buNone/>
              <a:defRPr sz="5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6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301" y="407302"/>
            <a:ext cx="4269224" cy="147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301" y="2036502"/>
            <a:ext cx="4269224" cy="485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300" y="7090570"/>
            <a:ext cx="1113711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9630" y="7090570"/>
            <a:ext cx="1670566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814" y="7090570"/>
            <a:ext cx="1113711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8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4965" rtl="0" eaLnBrk="1" latinLnBrk="0" hangingPunct="1">
        <a:lnSpc>
          <a:spcPct val="90000"/>
        </a:lnSpc>
        <a:spcBef>
          <a:spcPct val="0"/>
        </a:spcBef>
        <a:buNone/>
        <a:defRPr sz="23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741" indent="-123741" algn="l" defTabSz="494965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516" kern="1200">
          <a:solidFill>
            <a:schemeClr val="tx1"/>
          </a:solidFill>
          <a:latin typeface="+mn-lt"/>
          <a:ea typeface="+mn-ea"/>
          <a:cs typeface="+mn-cs"/>
        </a:defRPr>
      </a:lvl1pPr>
      <a:lvl2pPr marL="371224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2pPr>
      <a:lvl3pPr marL="618706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3pPr>
      <a:lvl4pPr marL="866188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4pPr>
      <a:lvl5pPr marL="1113671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5pPr>
      <a:lvl6pPr marL="1361153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6pPr>
      <a:lvl7pPr marL="1608635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7pPr>
      <a:lvl8pPr marL="1856118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8pPr>
      <a:lvl9pPr marL="2103600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1pPr>
      <a:lvl2pPr marL="247482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2pPr>
      <a:lvl3pPr marL="494965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3pPr>
      <a:lvl4pPr marL="742447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4pPr>
      <a:lvl5pPr marL="989929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5pPr>
      <a:lvl6pPr marL="1237412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6pPr>
      <a:lvl7pPr marL="1484894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7pPr>
      <a:lvl8pPr marL="1732377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8pPr>
      <a:lvl9pPr marL="1979859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01" y="175074"/>
            <a:ext cx="4269224" cy="608697"/>
          </a:xfrm>
          <a:solidFill>
            <a:schemeClr val="accent2"/>
          </a:solidFill>
        </p:spPr>
        <p:txBody>
          <a:bodyPr/>
          <a:lstStyle/>
          <a:p>
            <a:r>
              <a:rPr lang="en-IN" sz="1800" b="1" dirty="0" smtClean="0"/>
              <a:t>Query 1: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01" y="928914"/>
            <a:ext cx="4269224" cy="5961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b="1" dirty="0" smtClean="0"/>
              <a:t>Description</a:t>
            </a:r>
            <a:r>
              <a:rPr lang="en-IN" sz="1700" b="1" dirty="0"/>
              <a:t>: To find top active users in </a:t>
            </a:r>
            <a:r>
              <a:rPr lang="en-IN" sz="1700" b="1" dirty="0" smtClean="0"/>
              <a:t>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TWEET_USER_SCREEN_NAME</a:t>
            </a:r>
            <a:r>
              <a:rPr lang="en-IN" sz="1700" b="1" dirty="0"/>
              <a:t>, MAX(</a:t>
            </a:r>
            <a:r>
              <a:rPr lang="en-IN" sz="1700" dirty="0"/>
              <a:t>TWEET_USER_STATUSES_COUNT</a:t>
            </a:r>
            <a:r>
              <a:rPr lang="en-IN" sz="1700" b="1" dirty="0"/>
              <a:t>) AS </a:t>
            </a:r>
            <a:r>
              <a:rPr lang="en-IN" sz="1700" dirty="0"/>
              <a:t>TWEET_USER_STATUSES_COUNT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TWEET_USER_SCREEN_NAME </a:t>
            </a:r>
            <a:r>
              <a:rPr lang="en-IN" sz="1700" b="1" dirty="0"/>
              <a:t>order by </a:t>
            </a:r>
            <a:r>
              <a:rPr lang="en-IN" sz="1700" dirty="0"/>
              <a:t>TWEET_USER_STATUSES_COUNT </a:t>
            </a:r>
            <a:r>
              <a:rPr lang="en-IN" sz="1700" b="1" dirty="0"/>
              <a:t>DESC LIMIT </a:t>
            </a:r>
            <a:r>
              <a:rPr lang="en-IN" sz="1700" dirty="0"/>
              <a:t>20 </a:t>
            </a:r>
            <a:endParaRPr lang="en-IN" sz="1700" dirty="0" smtClean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  <a:p>
            <a:pPr>
              <a:buFont typeface="Wingdings" panose="05000000000000000000" pitchFamily="2" charset="2"/>
              <a:buChar char="Ø"/>
            </a:pPr>
            <a:endParaRPr lang="en-IN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3909687"/>
            <a:ext cx="4659086" cy="33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5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50128"/>
            <a:ext cx="4269224" cy="56424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1800" b="1" dirty="0" smtClean="0"/>
              <a:t>Query 2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714376"/>
            <a:ext cx="4600575" cy="670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Top Users with highest Followers Count </a:t>
            </a:r>
            <a:endParaRPr lang="en-IN" sz="17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 smtClean="0"/>
              <a:t>SELECT </a:t>
            </a:r>
            <a:r>
              <a:rPr lang="en-IN" sz="1700" dirty="0"/>
              <a:t>TWEET_USER_SCREEN_NAME</a:t>
            </a:r>
            <a:r>
              <a:rPr lang="en-IN" sz="1700" b="1" dirty="0"/>
              <a:t>, MAX(</a:t>
            </a:r>
            <a:r>
              <a:rPr lang="en-IN" sz="1700" dirty="0"/>
              <a:t>TWEET_USER_FOLLOWERS_COUNT</a:t>
            </a:r>
            <a:r>
              <a:rPr lang="en-IN" sz="1700" b="1" dirty="0"/>
              <a:t>) AS </a:t>
            </a:r>
            <a:r>
              <a:rPr lang="en-IN" sz="1700" dirty="0"/>
              <a:t>TWEET_USER_FOLLOWERS_COUNT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TWEET_USER_SCREEN_NAME </a:t>
            </a:r>
            <a:r>
              <a:rPr lang="en-IN" sz="1700" b="1" dirty="0"/>
              <a:t>order by </a:t>
            </a:r>
            <a:r>
              <a:rPr lang="en-IN" sz="1700" dirty="0"/>
              <a:t>TWEET_USER_FOLLOWERS_COUNT </a:t>
            </a:r>
            <a:r>
              <a:rPr lang="en-IN" sz="1700" b="1" dirty="0"/>
              <a:t>DESC LIMIT </a:t>
            </a:r>
            <a:r>
              <a:rPr lang="en-IN" sz="1700" dirty="0"/>
              <a:t>10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563529"/>
            <a:ext cx="4600575" cy="33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3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91187"/>
            <a:ext cx="4406325" cy="478069"/>
          </a:xfrm>
          <a:solidFill>
            <a:schemeClr val="accent3"/>
          </a:solidFill>
        </p:spPr>
        <p:txBody>
          <a:bodyPr/>
          <a:lstStyle/>
          <a:p>
            <a:r>
              <a:rPr lang="en-IN" sz="1800" b="1" dirty="0" smtClean="0"/>
              <a:t>Query 3: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769256"/>
            <a:ext cx="4586514" cy="6705601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Description: To find tweets per country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SELECT </a:t>
            </a:r>
            <a:r>
              <a:rPr lang="en-IN" dirty="0"/>
              <a:t>TWEET_PLACE_COUNTRY_CODE</a:t>
            </a:r>
            <a:r>
              <a:rPr lang="en-IN" b="1" dirty="0"/>
              <a:t>, COUNT(</a:t>
            </a:r>
            <a:r>
              <a:rPr lang="en-IN" dirty="0"/>
              <a:t>1</a:t>
            </a:r>
            <a:r>
              <a:rPr lang="en-IN" b="1" dirty="0"/>
              <a:t>) AS </a:t>
            </a:r>
            <a:r>
              <a:rPr lang="en-IN" dirty="0"/>
              <a:t>TWEETS_PER_COUNTRY </a:t>
            </a:r>
            <a:r>
              <a:rPr lang="en-IN" b="1" dirty="0"/>
              <a:t>FROM </a:t>
            </a:r>
            <a:r>
              <a:rPr lang="en-IN" dirty="0" err="1"/>
              <a:t>tweetdata</a:t>
            </a:r>
            <a:r>
              <a:rPr lang="en-IN" dirty="0"/>
              <a:t> </a:t>
            </a:r>
            <a:r>
              <a:rPr lang="en-IN" b="1" dirty="0"/>
              <a:t>group by </a:t>
            </a:r>
            <a:r>
              <a:rPr lang="en-IN" dirty="0"/>
              <a:t>TWEET_PLACE_COUNTRY_CODE </a:t>
            </a:r>
            <a:r>
              <a:rPr lang="en-IN" b="1" dirty="0"/>
              <a:t>order by </a:t>
            </a:r>
            <a:r>
              <a:rPr lang="en-IN" dirty="0"/>
              <a:t>TWEETS_PER_COUNTRY </a:t>
            </a:r>
            <a:r>
              <a:rPr lang="en-IN" b="1" dirty="0"/>
              <a:t>DESC LIMIT </a:t>
            </a:r>
            <a:r>
              <a:rPr lang="en-IN" dirty="0"/>
              <a:t>10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642605"/>
            <a:ext cx="4449414" cy="374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320216"/>
            <a:ext cx="4391810" cy="623212"/>
          </a:xfrm>
          <a:solidFill>
            <a:srgbClr val="00B050"/>
          </a:solidFill>
        </p:spPr>
        <p:txBody>
          <a:bodyPr/>
          <a:lstStyle/>
          <a:p>
            <a:r>
              <a:rPr lang="en-IN" sz="1800" b="1" dirty="0" smtClean="0"/>
              <a:t>Query 4: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43428"/>
            <a:ext cx="4557486" cy="6357257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Description: To find number of tweets per </a:t>
            </a:r>
            <a:r>
              <a:rPr lang="en-IN" sz="1800" b="1" dirty="0" smtClean="0"/>
              <a:t>language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TWEET_LANG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 err="1"/>
              <a:t>totTweets</a:t>
            </a:r>
            <a:r>
              <a:rPr lang="en-IN" sz="1700" dirty="0"/>
              <a:t>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TWEET_LANG </a:t>
            </a:r>
            <a:r>
              <a:rPr lang="en-IN" sz="1700" b="1" dirty="0"/>
              <a:t>order by </a:t>
            </a:r>
            <a:r>
              <a:rPr lang="en-IN" sz="1700" dirty="0" err="1"/>
              <a:t>totTweets</a:t>
            </a:r>
            <a:r>
              <a:rPr lang="en-IN" sz="1700" dirty="0"/>
              <a:t>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3149600"/>
            <a:ext cx="4557486" cy="38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9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407302"/>
            <a:ext cx="4391811" cy="60869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1800" b="1" dirty="0" smtClean="0"/>
              <a:t>Query 5: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016000"/>
            <a:ext cx="4528457" cy="6415314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Description: To find user accounts created per year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 smtClean="0"/>
              <a:t>SELECT </a:t>
            </a:r>
            <a:r>
              <a:rPr lang="en-IN" sz="1700" dirty="0"/>
              <a:t>t1</a:t>
            </a:r>
            <a:r>
              <a:rPr lang="en-IN" sz="1700" b="1" dirty="0"/>
              <a:t>.</a:t>
            </a:r>
            <a:r>
              <a:rPr lang="en-IN" sz="1700" dirty="0"/>
              <a:t>YR </a:t>
            </a:r>
            <a:r>
              <a:rPr lang="en-IN" sz="1700" b="1" dirty="0"/>
              <a:t>as </a:t>
            </a:r>
            <a:r>
              <a:rPr lang="en-IN" sz="1700" dirty="0"/>
              <a:t>YR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/>
              <a:t>CNT </a:t>
            </a:r>
            <a:r>
              <a:rPr lang="en-IN" sz="1700" b="1" dirty="0"/>
              <a:t>FROM (select DISTINCT </a:t>
            </a:r>
            <a:r>
              <a:rPr lang="en-IN" sz="1700" dirty="0"/>
              <a:t>TWEET_USER_ID</a:t>
            </a:r>
            <a:r>
              <a:rPr lang="en-IN" sz="1700" b="1" dirty="0"/>
              <a:t>, substring(</a:t>
            </a:r>
            <a:r>
              <a:rPr lang="en-IN" sz="1700" dirty="0"/>
              <a:t>TWEET_USER_CREATED_AT</a:t>
            </a:r>
            <a:r>
              <a:rPr lang="en-IN" sz="1700" b="1" dirty="0"/>
              <a:t>,</a:t>
            </a:r>
            <a:r>
              <a:rPr lang="en-IN" sz="1700" dirty="0"/>
              <a:t>26</a:t>
            </a:r>
            <a:r>
              <a:rPr lang="en-IN" sz="1700" b="1" dirty="0"/>
              <a:t>) AS </a:t>
            </a:r>
            <a:r>
              <a:rPr lang="en-IN" sz="1700" dirty="0"/>
              <a:t>YR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where </a:t>
            </a:r>
            <a:r>
              <a:rPr lang="en-IN" sz="1700" dirty="0"/>
              <a:t>TWEET_USER_CREATED_AT </a:t>
            </a:r>
            <a:r>
              <a:rPr lang="en-IN" sz="1700" b="1" dirty="0"/>
              <a:t>IS NOT NULL) </a:t>
            </a:r>
            <a:r>
              <a:rPr lang="en-IN" sz="1700" dirty="0"/>
              <a:t>t1 </a:t>
            </a:r>
            <a:r>
              <a:rPr lang="en-IN" sz="1700" b="1" dirty="0"/>
              <a:t>group by </a:t>
            </a:r>
            <a:r>
              <a:rPr lang="en-IN" sz="1700" dirty="0"/>
              <a:t>YR </a:t>
            </a:r>
            <a:r>
              <a:rPr lang="en-IN" sz="1700" b="1" dirty="0"/>
              <a:t>order by </a:t>
            </a:r>
            <a:r>
              <a:rPr lang="en-IN" sz="1700" dirty="0"/>
              <a:t>YR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792455"/>
            <a:ext cx="4528457" cy="363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304801"/>
            <a:ext cx="4391811" cy="59508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sz="1800" b="1" dirty="0" smtClean="0"/>
              <a:t>Query 6: 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899886"/>
            <a:ext cx="4391811" cy="637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users per year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val </a:t>
            </a:r>
            <a:r>
              <a:rPr lang="en-IN" sz="1800" dirty="0" err="1"/>
              <a:t>tweetCreatedDt</a:t>
            </a:r>
            <a:r>
              <a:rPr lang="en-IN" sz="1800" dirty="0"/>
              <a:t> </a:t>
            </a:r>
            <a:r>
              <a:rPr lang="en-IN" sz="1800" b="1" dirty="0"/>
              <a:t>= </a:t>
            </a:r>
            <a:r>
              <a:rPr lang="en-IN" sz="1800" dirty="0" err="1"/>
              <a:t>tweets</a:t>
            </a:r>
            <a:r>
              <a:rPr lang="en-IN" sz="1800" b="1" dirty="0" err="1"/>
              <a:t>.</a:t>
            </a:r>
            <a:r>
              <a:rPr lang="en-IN" sz="1800" dirty="0" err="1"/>
              <a:t>filter</a:t>
            </a:r>
            <a:r>
              <a:rPr lang="en-IN" sz="1800" b="1" dirty="0"/>
              <a:t>(</a:t>
            </a:r>
            <a:r>
              <a:rPr lang="en-IN" sz="1800" dirty="0"/>
              <a:t>_</a:t>
            </a:r>
            <a:r>
              <a:rPr lang="en-IN" sz="1800" b="1" dirty="0"/>
              <a:t>.</a:t>
            </a:r>
            <a:r>
              <a:rPr lang="en-IN" sz="1800" dirty="0" err="1"/>
              <a:t>nonEmpty</a:t>
            </a:r>
            <a:r>
              <a:rPr lang="en-IN" sz="1800" b="1" dirty="0"/>
              <a:t>).map(</a:t>
            </a:r>
            <a:r>
              <a:rPr lang="en-IN" sz="1800" dirty="0"/>
              <a:t>x </a:t>
            </a:r>
            <a:r>
              <a:rPr lang="en-IN" sz="1800" b="1" dirty="0"/>
              <a:t>=&gt; (</a:t>
            </a:r>
            <a:r>
              <a:rPr lang="en-IN" sz="1800" dirty="0" err="1"/>
              <a:t>extractTweetDate</a:t>
            </a:r>
            <a:r>
              <a:rPr lang="en-IN" sz="1800" b="1" dirty="0"/>
              <a:t>(</a:t>
            </a:r>
            <a:r>
              <a:rPr lang="en-IN" sz="1800" dirty="0"/>
              <a:t>x</a:t>
            </a:r>
            <a:r>
              <a:rPr lang="en-IN" sz="1800" b="1" dirty="0"/>
              <a:t>), </a:t>
            </a:r>
            <a:r>
              <a:rPr lang="en-IN" sz="1800" dirty="0"/>
              <a:t>1</a:t>
            </a:r>
            <a:r>
              <a:rPr lang="en-IN" sz="1800" b="1" dirty="0"/>
              <a:t>)) </a:t>
            </a:r>
            <a:r>
              <a:rPr lang="en-IN" sz="1800" dirty="0"/>
              <a:t>val </a:t>
            </a:r>
            <a:r>
              <a:rPr lang="en-IN" sz="1800" dirty="0" err="1"/>
              <a:t>tweetCreatedDtCnt</a:t>
            </a:r>
            <a:r>
              <a:rPr lang="en-IN" sz="1800" dirty="0"/>
              <a:t> </a:t>
            </a:r>
            <a:r>
              <a:rPr lang="en-IN" sz="1800" b="1" dirty="0"/>
              <a:t>= </a:t>
            </a:r>
            <a:r>
              <a:rPr lang="en-IN" sz="1800" dirty="0" err="1"/>
              <a:t>tweetCreatedDt</a:t>
            </a:r>
            <a:r>
              <a:rPr lang="en-IN" sz="1800" b="1" dirty="0" err="1"/>
              <a:t>.</a:t>
            </a:r>
            <a:r>
              <a:rPr lang="en-IN" sz="1800" dirty="0" err="1"/>
              <a:t>reduceByKey</a:t>
            </a:r>
            <a:r>
              <a:rPr lang="en-IN" sz="1800" b="1" dirty="0"/>
              <a:t>((</a:t>
            </a:r>
            <a:r>
              <a:rPr lang="en-IN" sz="1800" dirty="0"/>
              <a:t>a</a:t>
            </a:r>
            <a:r>
              <a:rPr lang="en-IN" sz="1800" b="1" dirty="0"/>
              <a:t>, </a:t>
            </a:r>
            <a:r>
              <a:rPr lang="en-IN" sz="1800" dirty="0"/>
              <a:t>b</a:t>
            </a:r>
            <a:r>
              <a:rPr lang="en-IN" sz="1800" b="1" dirty="0"/>
              <a:t>) =&gt; </a:t>
            </a:r>
            <a:r>
              <a:rPr lang="en-IN" sz="1800" dirty="0"/>
              <a:t>a </a:t>
            </a:r>
            <a:r>
              <a:rPr lang="en-IN" sz="1800" b="1" dirty="0"/>
              <a:t>+ </a:t>
            </a:r>
            <a:r>
              <a:rPr lang="en-IN" sz="1800" dirty="0"/>
              <a:t>b</a:t>
            </a:r>
            <a:r>
              <a:rPr lang="en-IN" sz="1800" b="1" dirty="0"/>
              <a:t>) </a:t>
            </a:r>
            <a:r>
              <a:rPr lang="en-IN" sz="1800" dirty="0" err="1"/>
              <a:t>tweetCreatedDtCnt</a:t>
            </a:r>
            <a:r>
              <a:rPr lang="en-IN" sz="1800" b="1" dirty="0" err="1"/>
              <a:t>.</a:t>
            </a:r>
            <a:r>
              <a:rPr lang="en-IN" sz="1800" dirty="0" err="1"/>
              <a:t>repartition</a:t>
            </a:r>
            <a:r>
              <a:rPr lang="en-IN" sz="1800" b="1" dirty="0"/>
              <a:t>(</a:t>
            </a:r>
            <a:r>
              <a:rPr lang="en-IN" sz="1800" dirty="0"/>
              <a:t>1</a:t>
            </a:r>
            <a:r>
              <a:rPr lang="en-IN" sz="1800" b="1" dirty="0"/>
              <a:t>).</a:t>
            </a:r>
            <a:r>
              <a:rPr lang="en-IN" sz="1800" dirty="0" err="1"/>
              <a:t>saveAsTextFile</a:t>
            </a:r>
            <a:r>
              <a:rPr lang="en-IN" sz="1800" b="1" dirty="0"/>
              <a:t>(</a:t>
            </a:r>
            <a:r>
              <a:rPr lang="en-IN" sz="1800" dirty="0"/>
              <a:t>"D:/UMKC/Docs/Subjects/PBDM/PB_Project/TweetsPerTime"</a:t>
            </a:r>
            <a:r>
              <a:rPr lang="en-IN" sz="1800" b="1" dirty="0"/>
              <a:t>) </a:t>
            </a:r>
            <a:endParaRPr lang="en-IN" sz="1800" b="1" dirty="0" smtClean="0"/>
          </a:p>
          <a:p>
            <a:pPr marL="0" indent="0">
              <a:buNone/>
            </a:pPr>
            <a:r>
              <a:rPr lang="en-IN" sz="1800" b="1" dirty="0" smtClean="0"/>
              <a:t>Visualization: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577850"/>
            <a:ext cx="4528457" cy="36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01" y="407302"/>
            <a:ext cx="4269224" cy="463555"/>
          </a:xfrm>
          <a:solidFill>
            <a:schemeClr val="accent2"/>
          </a:solidFill>
        </p:spPr>
        <p:txBody>
          <a:bodyPr/>
          <a:lstStyle/>
          <a:p>
            <a:r>
              <a:rPr lang="en-IN" sz="1800" b="1" dirty="0" smtClean="0"/>
              <a:t>Query 7: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01" y="870857"/>
            <a:ext cx="4269224" cy="6019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Top Users with highest </a:t>
            </a:r>
            <a:r>
              <a:rPr lang="en-IN" sz="1800" b="1" dirty="0" smtClean="0"/>
              <a:t>Friends </a:t>
            </a:r>
            <a:r>
              <a:rPr lang="en-IN" sz="1800" b="1" dirty="0"/>
              <a:t>Count </a:t>
            </a:r>
            <a:endParaRPr lang="en-IN" sz="1700" b="1" dirty="0"/>
          </a:p>
          <a:p>
            <a:pPr marL="0" indent="0">
              <a:buNone/>
            </a:pPr>
            <a:r>
              <a:rPr lang="en-IN" sz="1700" dirty="0" smtClean="0"/>
              <a:t>SELECT </a:t>
            </a:r>
            <a:r>
              <a:rPr lang="en-IN" sz="1700" dirty="0"/>
              <a:t>MAX(TWEET_USER_FRIENDS_COUNT) AS FRIENDS_COUNT, TWEET_USER_SCREEN_NAME FROM </a:t>
            </a:r>
            <a:r>
              <a:rPr lang="en-IN" sz="1700" dirty="0" err="1"/>
              <a:t>tweetdata</a:t>
            </a:r>
            <a:r>
              <a:rPr lang="en-IN" sz="1700" dirty="0"/>
              <a:t> GROUP BY TWEET_USER_SCREEN_NAME ORDER BY </a:t>
            </a:r>
            <a:r>
              <a:rPr lang="en-IN" sz="1700" dirty="0" smtClean="0"/>
              <a:t>FRIENDS_COUNT </a:t>
            </a:r>
            <a:r>
              <a:rPr lang="en-IN" sz="1700" dirty="0"/>
              <a:t>DESC LIMIT </a:t>
            </a:r>
            <a:r>
              <a:rPr lang="en-IN" sz="1700" dirty="0" smtClean="0"/>
              <a:t>20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800" b="1" dirty="0" smtClean="0"/>
              <a:t>Visualization:</a:t>
            </a:r>
          </a:p>
          <a:p>
            <a:pPr marL="0" indent="0">
              <a:buNone/>
            </a:pP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" y="3880658"/>
            <a:ext cx="4731657" cy="33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3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01" y="407302"/>
            <a:ext cx="4269224" cy="46355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sz="1800" b="1" dirty="0" smtClean="0"/>
              <a:t>Conclusion: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01" y="870857"/>
            <a:ext cx="4269224" cy="601960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/>
              <a:t>Social media provides valuable datasets, but the </a:t>
            </a:r>
            <a:r>
              <a:rPr lang="en-US" sz="1700" dirty="0" smtClean="0"/>
              <a:t>real challenge </a:t>
            </a:r>
            <a:r>
              <a:rPr lang="en-US" sz="1700" dirty="0"/>
              <a:t>is in collecting and analyzing the </a:t>
            </a:r>
            <a:r>
              <a:rPr lang="en-US" sz="1700" dirty="0" smtClean="0"/>
              <a:t>live streaming data. </a:t>
            </a:r>
            <a:r>
              <a:rPr lang="en-US" sz="1700" dirty="0"/>
              <a:t>In this project we’ve analyzed and visualized twitter data on a </a:t>
            </a:r>
            <a:r>
              <a:rPr lang="en-US" sz="1700" dirty="0" smtClean="0"/>
              <a:t>#android </a:t>
            </a:r>
            <a:r>
              <a:rPr lang="en-US" sz="1700" dirty="0"/>
              <a:t>keyword. </a:t>
            </a:r>
            <a:endParaRPr lang="en-US" sz="1700" dirty="0" smtClean="0"/>
          </a:p>
          <a:p>
            <a:pPr marL="0" indent="0" algn="just">
              <a:buNone/>
            </a:pPr>
            <a:endParaRPr lang="en-US" sz="17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 smtClean="0"/>
              <a:t>In </a:t>
            </a:r>
            <a:r>
              <a:rPr lang="en-US" sz="1700" dirty="0"/>
              <a:t>future work, we would like to perform domain </a:t>
            </a:r>
            <a:r>
              <a:rPr lang="en-US" sz="1700" dirty="0" smtClean="0"/>
              <a:t>specific live streaming </a:t>
            </a:r>
            <a:r>
              <a:rPr lang="en-US" sz="1700" dirty="0"/>
              <a:t>analysis and try to capture valuable insights from data.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1800" b="1" dirty="0" smtClean="0"/>
              <a:t>Acknowledgements:</a:t>
            </a:r>
          </a:p>
          <a:p>
            <a:pPr marL="0" indent="0">
              <a:buNone/>
            </a:pPr>
            <a:endParaRPr lang="en-IN" sz="18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/>
              <a:t>We would like to thank </a:t>
            </a:r>
            <a:r>
              <a:rPr lang="en-US" sz="1700" dirty="0" err="1"/>
              <a:t>Dr.Rao</a:t>
            </a:r>
            <a:r>
              <a:rPr lang="en-US" sz="1700" dirty="0"/>
              <a:t> ,</a:t>
            </a:r>
            <a:r>
              <a:rPr lang="en-US" sz="1700" dirty="0" smtClean="0"/>
              <a:t> </a:t>
            </a:r>
            <a:r>
              <a:rPr lang="en-US" sz="1700" dirty="0" err="1"/>
              <a:t>Anas</a:t>
            </a:r>
            <a:r>
              <a:rPr lang="en-US" sz="1700" dirty="0"/>
              <a:t> </a:t>
            </a:r>
            <a:r>
              <a:rPr lang="en-US" sz="1700" dirty="0" err="1" smtClean="0"/>
              <a:t>Katib</a:t>
            </a:r>
            <a:r>
              <a:rPr lang="en-US" sz="1700" dirty="0" smtClean="0"/>
              <a:t> and </a:t>
            </a:r>
            <a:r>
              <a:rPr lang="en-US" sz="1700" dirty="0" err="1" smtClean="0"/>
              <a:t>Venu</a:t>
            </a:r>
            <a:r>
              <a:rPr lang="en-US" sz="1700" dirty="0" smtClean="0"/>
              <a:t> </a:t>
            </a:r>
            <a:r>
              <a:rPr lang="en-US" sz="1700" dirty="0" err="1" smtClean="0"/>
              <a:t>Kolla</a:t>
            </a:r>
            <a:r>
              <a:rPr lang="en-US" sz="1700" dirty="0" smtClean="0"/>
              <a:t> </a:t>
            </a:r>
            <a:r>
              <a:rPr lang="en-US" sz="1700" dirty="0"/>
              <a:t>for their extended support in successful execution of this project.</a:t>
            </a:r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</TotalTime>
  <Words>339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Query 1:</vt:lpstr>
      <vt:lpstr>Query 2</vt:lpstr>
      <vt:lpstr>Query 3:</vt:lpstr>
      <vt:lpstr>Query 4:</vt:lpstr>
      <vt:lpstr>Query 5:</vt:lpstr>
      <vt:lpstr>Query 6: </vt:lpstr>
      <vt:lpstr>Query 7:</vt:lpstr>
      <vt:lpstr>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2</dc:title>
  <dc:creator>RajKiranReddy</dc:creator>
  <cp:lastModifiedBy>Garidepally, Teja (UMKC-Student)</cp:lastModifiedBy>
  <cp:revision>20</cp:revision>
  <dcterms:created xsi:type="dcterms:W3CDTF">2015-12-15T04:30:11Z</dcterms:created>
  <dcterms:modified xsi:type="dcterms:W3CDTF">2015-12-15T19:14:47Z</dcterms:modified>
</cp:coreProperties>
</file>