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9" r:id="rId3"/>
  </p:sldIdLst>
  <p:sldSz cx="5983288" cy="7650163"/>
  <p:notesSz cx="6669088" cy="9926638"/>
  <p:defaultTextStyle>
    <a:defPPr>
      <a:defRPr lang="en-US"/>
    </a:defPPr>
    <a:lvl1pPr marL="0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1pPr>
    <a:lvl2pPr marL="327152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2pPr>
    <a:lvl3pPr marL="654311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3pPr>
    <a:lvl4pPr marL="981463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4pPr>
    <a:lvl5pPr marL="1308620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5pPr>
    <a:lvl6pPr marL="1635773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6pPr>
    <a:lvl7pPr marL="1962930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7pPr>
    <a:lvl8pPr marL="2290082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8pPr>
    <a:lvl9pPr marL="2617239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49" y="1252006"/>
            <a:ext cx="5085794" cy="2663390"/>
          </a:xfrm>
        </p:spPr>
        <p:txBody>
          <a:bodyPr anchor="b"/>
          <a:lstStyle>
            <a:lvl1pPr algn="ctr">
              <a:defRPr sz="39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912" y="4018107"/>
            <a:ext cx="4487466" cy="1847018"/>
          </a:xfrm>
        </p:spPr>
        <p:txBody>
          <a:bodyPr/>
          <a:lstStyle>
            <a:lvl1pPr marL="0" indent="0" algn="ctr">
              <a:buNone/>
              <a:defRPr sz="1570"/>
            </a:lvl1pPr>
            <a:lvl2pPr marL="299146" indent="0" algn="ctr">
              <a:buNone/>
              <a:defRPr sz="1309"/>
            </a:lvl2pPr>
            <a:lvl3pPr marL="598292" indent="0" algn="ctr">
              <a:buNone/>
              <a:defRPr sz="1178"/>
            </a:lvl3pPr>
            <a:lvl4pPr marL="897438" indent="0" algn="ctr">
              <a:buNone/>
              <a:defRPr sz="1047"/>
            </a:lvl4pPr>
            <a:lvl5pPr marL="1196584" indent="0" algn="ctr">
              <a:buNone/>
              <a:defRPr sz="1047"/>
            </a:lvl5pPr>
            <a:lvl6pPr marL="1495730" indent="0" algn="ctr">
              <a:buNone/>
              <a:defRPr sz="1047"/>
            </a:lvl6pPr>
            <a:lvl7pPr marL="1794876" indent="0" algn="ctr">
              <a:buNone/>
              <a:defRPr sz="1047"/>
            </a:lvl7pPr>
            <a:lvl8pPr marL="2094022" indent="0" algn="ctr">
              <a:buNone/>
              <a:defRPr sz="1047"/>
            </a:lvl8pPr>
            <a:lvl9pPr marL="2393168" indent="0" algn="ctr">
              <a:buNone/>
              <a:defRPr sz="10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3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3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81791" y="407300"/>
            <a:ext cx="1290146" cy="6483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352" y="407300"/>
            <a:ext cx="3795648" cy="6483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35" y="1907232"/>
            <a:ext cx="5160586" cy="3182255"/>
          </a:xfrm>
        </p:spPr>
        <p:txBody>
          <a:bodyPr anchor="b"/>
          <a:lstStyle>
            <a:lvl1pPr>
              <a:defRPr sz="39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235" y="5119592"/>
            <a:ext cx="5160586" cy="1673473"/>
          </a:xfrm>
        </p:spPr>
        <p:txBody>
          <a:bodyPr/>
          <a:lstStyle>
            <a:lvl1pPr marL="0" indent="0">
              <a:buNone/>
              <a:defRPr sz="1570">
                <a:solidFill>
                  <a:schemeClr val="tx1"/>
                </a:solidFill>
              </a:defRPr>
            </a:lvl1pPr>
            <a:lvl2pPr marL="299146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2pPr>
            <a:lvl3pPr marL="59829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3pPr>
            <a:lvl4pPr marL="897438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4pPr>
            <a:lvl5pPr marL="1196584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5pPr>
            <a:lvl6pPr marL="1495730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6pPr>
            <a:lvl7pPr marL="1794876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7pPr>
            <a:lvl8pPr marL="2094022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8pPr>
            <a:lvl9pPr marL="2393168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6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352" y="2036502"/>
            <a:ext cx="2542897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9041" y="2036502"/>
            <a:ext cx="2542897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30" y="407302"/>
            <a:ext cx="5160586" cy="147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132" y="1875353"/>
            <a:ext cx="2531211" cy="919082"/>
          </a:xfrm>
        </p:spPr>
        <p:txBody>
          <a:bodyPr anchor="b"/>
          <a:lstStyle>
            <a:lvl1pPr marL="0" indent="0">
              <a:buNone/>
              <a:defRPr sz="1570" b="1"/>
            </a:lvl1pPr>
            <a:lvl2pPr marL="299146" indent="0">
              <a:buNone/>
              <a:defRPr sz="1309" b="1"/>
            </a:lvl2pPr>
            <a:lvl3pPr marL="598292" indent="0">
              <a:buNone/>
              <a:defRPr sz="1178" b="1"/>
            </a:lvl3pPr>
            <a:lvl4pPr marL="897438" indent="0">
              <a:buNone/>
              <a:defRPr sz="1047" b="1"/>
            </a:lvl4pPr>
            <a:lvl5pPr marL="1196584" indent="0">
              <a:buNone/>
              <a:defRPr sz="1047" b="1"/>
            </a:lvl5pPr>
            <a:lvl6pPr marL="1495730" indent="0">
              <a:buNone/>
              <a:defRPr sz="1047" b="1"/>
            </a:lvl6pPr>
            <a:lvl7pPr marL="1794876" indent="0">
              <a:buNone/>
              <a:defRPr sz="1047" b="1"/>
            </a:lvl7pPr>
            <a:lvl8pPr marL="2094022" indent="0">
              <a:buNone/>
              <a:defRPr sz="1047" b="1"/>
            </a:lvl8pPr>
            <a:lvl9pPr marL="2393168" indent="0">
              <a:buNone/>
              <a:defRPr sz="1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132" y="2794435"/>
            <a:ext cx="2531211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9040" y="1875353"/>
            <a:ext cx="2543678" cy="919082"/>
          </a:xfrm>
        </p:spPr>
        <p:txBody>
          <a:bodyPr anchor="b"/>
          <a:lstStyle>
            <a:lvl1pPr marL="0" indent="0">
              <a:buNone/>
              <a:defRPr sz="1570" b="1"/>
            </a:lvl1pPr>
            <a:lvl2pPr marL="299146" indent="0">
              <a:buNone/>
              <a:defRPr sz="1309" b="1"/>
            </a:lvl2pPr>
            <a:lvl3pPr marL="598292" indent="0">
              <a:buNone/>
              <a:defRPr sz="1178" b="1"/>
            </a:lvl3pPr>
            <a:lvl4pPr marL="897438" indent="0">
              <a:buNone/>
              <a:defRPr sz="1047" b="1"/>
            </a:lvl4pPr>
            <a:lvl5pPr marL="1196584" indent="0">
              <a:buNone/>
              <a:defRPr sz="1047" b="1"/>
            </a:lvl5pPr>
            <a:lvl6pPr marL="1495730" indent="0">
              <a:buNone/>
              <a:defRPr sz="1047" b="1"/>
            </a:lvl6pPr>
            <a:lvl7pPr marL="1794876" indent="0">
              <a:buNone/>
              <a:defRPr sz="1047" b="1"/>
            </a:lvl7pPr>
            <a:lvl8pPr marL="2094022" indent="0">
              <a:buNone/>
              <a:defRPr sz="1047" b="1"/>
            </a:lvl8pPr>
            <a:lvl9pPr marL="2393168" indent="0">
              <a:buNone/>
              <a:defRPr sz="1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29040" y="2794435"/>
            <a:ext cx="2543678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5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4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31" y="510011"/>
            <a:ext cx="1929766" cy="1785038"/>
          </a:xfrm>
        </p:spPr>
        <p:txBody>
          <a:bodyPr anchor="b"/>
          <a:lstStyle>
            <a:lvl1pPr>
              <a:defRPr sz="2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677" y="1101484"/>
            <a:ext cx="3029040" cy="5436574"/>
          </a:xfrm>
        </p:spPr>
        <p:txBody>
          <a:bodyPr/>
          <a:lstStyle>
            <a:lvl1pPr>
              <a:defRPr sz="2094"/>
            </a:lvl1pPr>
            <a:lvl2pPr>
              <a:defRPr sz="1832"/>
            </a:lvl2pPr>
            <a:lvl3pPr>
              <a:defRPr sz="1570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131" y="2295049"/>
            <a:ext cx="1929766" cy="4251862"/>
          </a:xfrm>
        </p:spPr>
        <p:txBody>
          <a:bodyPr/>
          <a:lstStyle>
            <a:lvl1pPr marL="0" indent="0">
              <a:buNone/>
              <a:defRPr sz="1047"/>
            </a:lvl1pPr>
            <a:lvl2pPr marL="299146" indent="0">
              <a:buNone/>
              <a:defRPr sz="916"/>
            </a:lvl2pPr>
            <a:lvl3pPr marL="598292" indent="0">
              <a:buNone/>
              <a:defRPr sz="785"/>
            </a:lvl3pPr>
            <a:lvl4pPr marL="897438" indent="0">
              <a:buNone/>
              <a:defRPr sz="654"/>
            </a:lvl4pPr>
            <a:lvl5pPr marL="1196584" indent="0">
              <a:buNone/>
              <a:defRPr sz="654"/>
            </a:lvl5pPr>
            <a:lvl6pPr marL="1495730" indent="0">
              <a:buNone/>
              <a:defRPr sz="654"/>
            </a:lvl6pPr>
            <a:lvl7pPr marL="1794876" indent="0">
              <a:buNone/>
              <a:defRPr sz="654"/>
            </a:lvl7pPr>
            <a:lvl8pPr marL="2094022" indent="0">
              <a:buNone/>
              <a:defRPr sz="654"/>
            </a:lvl8pPr>
            <a:lvl9pPr marL="2393168" indent="0">
              <a:buNone/>
              <a:defRPr sz="6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31" y="510011"/>
            <a:ext cx="1929766" cy="1785038"/>
          </a:xfrm>
        </p:spPr>
        <p:txBody>
          <a:bodyPr anchor="b"/>
          <a:lstStyle>
            <a:lvl1pPr>
              <a:defRPr sz="2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3677" y="1101484"/>
            <a:ext cx="3029040" cy="5436574"/>
          </a:xfrm>
        </p:spPr>
        <p:txBody>
          <a:bodyPr anchor="t"/>
          <a:lstStyle>
            <a:lvl1pPr marL="0" indent="0">
              <a:buNone/>
              <a:defRPr sz="2094"/>
            </a:lvl1pPr>
            <a:lvl2pPr marL="299146" indent="0">
              <a:buNone/>
              <a:defRPr sz="1832"/>
            </a:lvl2pPr>
            <a:lvl3pPr marL="598292" indent="0">
              <a:buNone/>
              <a:defRPr sz="1570"/>
            </a:lvl3pPr>
            <a:lvl4pPr marL="897438" indent="0">
              <a:buNone/>
              <a:defRPr sz="1309"/>
            </a:lvl4pPr>
            <a:lvl5pPr marL="1196584" indent="0">
              <a:buNone/>
              <a:defRPr sz="1309"/>
            </a:lvl5pPr>
            <a:lvl6pPr marL="1495730" indent="0">
              <a:buNone/>
              <a:defRPr sz="1309"/>
            </a:lvl6pPr>
            <a:lvl7pPr marL="1794876" indent="0">
              <a:buNone/>
              <a:defRPr sz="1309"/>
            </a:lvl7pPr>
            <a:lvl8pPr marL="2094022" indent="0">
              <a:buNone/>
              <a:defRPr sz="1309"/>
            </a:lvl8pPr>
            <a:lvl9pPr marL="2393168" indent="0">
              <a:buNone/>
              <a:defRPr sz="13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131" y="2295049"/>
            <a:ext cx="1929766" cy="4251862"/>
          </a:xfrm>
        </p:spPr>
        <p:txBody>
          <a:bodyPr/>
          <a:lstStyle>
            <a:lvl1pPr marL="0" indent="0">
              <a:buNone/>
              <a:defRPr sz="1047"/>
            </a:lvl1pPr>
            <a:lvl2pPr marL="299146" indent="0">
              <a:buNone/>
              <a:defRPr sz="916"/>
            </a:lvl2pPr>
            <a:lvl3pPr marL="598292" indent="0">
              <a:buNone/>
              <a:defRPr sz="785"/>
            </a:lvl3pPr>
            <a:lvl4pPr marL="897438" indent="0">
              <a:buNone/>
              <a:defRPr sz="654"/>
            </a:lvl4pPr>
            <a:lvl5pPr marL="1196584" indent="0">
              <a:buNone/>
              <a:defRPr sz="654"/>
            </a:lvl5pPr>
            <a:lvl6pPr marL="1495730" indent="0">
              <a:buNone/>
              <a:defRPr sz="654"/>
            </a:lvl6pPr>
            <a:lvl7pPr marL="1794876" indent="0">
              <a:buNone/>
              <a:defRPr sz="654"/>
            </a:lvl7pPr>
            <a:lvl8pPr marL="2094022" indent="0">
              <a:buNone/>
              <a:defRPr sz="654"/>
            </a:lvl8pPr>
            <a:lvl9pPr marL="2393168" indent="0">
              <a:buNone/>
              <a:defRPr sz="6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352" y="407302"/>
            <a:ext cx="5160586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352" y="2036502"/>
            <a:ext cx="5160586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351" y="7090570"/>
            <a:ext cx="134624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7A79-367B-4C5A-8BA1-9FE98146EA85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965" y="7090570"/>
            <a:ext cx="201936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5698" y="7090570"/>
            <a:ext cx="134624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1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8292" rtl="0" eaLnBrk="1" latinLnBrk="0" hangingPunct="1">
        <a:lnSpc>
          <a:spcPct val="90000"/>
        </a:lnSpc>
        <a:spcBef>
          <a:spcPct val="0"/>
        </a:spcBef>
        <a:buNone/>
        <a:defRPr sz="28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73" indent="-149573" algn="l" defTabSz="598292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1832" kern="1200">
          <a:solidFill>
            <a:schemeClr val="tx1"/>
          </a:solidFill>
          <a:latin typeface="+mn-lt"/>
          <a:ea typeface="+mn-ea"/>
          <a:cs typeface="+mn-cs"/>
        </a:defRPr>
      </a:lvl1pPr>
      <a:lvl2pPr marL="448719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47865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3pPr>
      <a:lvl4pPr marL="1047011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4pPr>
      <a:lvl5pPr marL="1346157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5pPr>
      <a:lvl6pPr marL="1645303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6pPr>
      <a:lvl7pPr marL="1944449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7pPr>
      <a:lvl8pPr marL="2243595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8pPr>
      <a:lvl9pPr marL="2542741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1pPr>
      <a:lvl2pPr marL="299146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2pPr>
      <a:lvl3pPr marL="598292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3pPr>
      <a:lvl4pPr marL="897438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4pPr>
      <a:lvl5pPr marL="1196584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5pPr>
      <a:lvl6pPr marL="1495730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6pPr>
      <a:lvl7pPr marL="1794876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7pPr>
      <a:lvl8pPr marL="2094022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8pPr>
      <a:lvl9pPr marL="2393168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6" y="250139"/>
            <a:ext cx="5614987" cy="364223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n-US" sz="1800" b="1" dirty="0" smtClean="0"/>
              <a:t>Introduction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849313"/>
            <a:ext cx="5614987" cy="68294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000" b="1" dirty="0"/>
              <a:t>Big Data:</a:t>
            </a:r>
          </a:p>
          <a:p>
            <a:pPr marL="0" indent="0" algn="just">
              <a:buNone/>
            </a:pPr>
            <a:r>
              <a:rPr lang="en-IN" sz="2000" dirty="0"/>
              <a:t>                Big data is the buzzing word in the present software industry. Huge amounts of data is being generated daily from various sources. </a:t>
            </a:r>
          </a:p>
          <a:p>
            <a:pPr marL="0" indent="0" algn="just">
              <a:buNone/>
            </a:pPr>
            <a:r>
              <a:rPr lang="en-IN" sz="2000" b="1" dirty="0"/>
              <a:t>Apache Spark:</a:t>
            </a:r>
            <a:r>
              <a:rPr lang="en-IN" sz="2000" dirty="0"/>
              <a:t> </a:t>
            </a:r>
          </a:p>
          <a:p>
            <a:pPr marL="0" indent="0" algn="just">
              <a:buNone/>
            </a:pPr>
            <a:r>
              <a:rPr lang="en-IN" sz="2000" dirty="0"/>
              <a:t>                Apache Spark is an open source cluster computing framework originally developed in the </a:t>
            </a:r>
            <a:r>
              <a:rPr lang="en-IN" sz="2000" dirty="0" err="1"/>
              <a:t>AMPLab</a:t>
            </a:r>
            <a:r>
              <a:rPr lang="en-IN" sz="2000" dirty="0"/>
              <a:t> at University of California, Berkeley but was later donated to the Apache Software Foundation where it remains today. </a:t>
            </a:r>
          </a:p>
          <a:p>
            <a:pPr marL="0" indent="0" algn="just">
              <a:buNone/>
            </a:pPr>
            <a:r>
              <a:rPr lang="en-IN" sz="2000" dirty="0"/>
              <a:t>	Spark SQL is a component on top of Spark Core that introduces a new data abstraction called </a:t>
            </a:r>
            <a:r>
              <a:rPr lang="en-IN" sz="2000" dirty="0" err="1"/>
              <a:t>DataFrames</a:t>
            </a:r>
            <a:r>
              <a:rPr lang="en-IN" sz="2000" dirty="0"/>
              <a:t>, which provides support for structured and semi-structured data. </a:t>
            </a:r>
          </a:p>
          <a:p>
            <a:pPr marL="0" indent="0" algn="just">
              <a:buNone/>
            </a:pPr>
            <a:r>
              <a:rPr lang="en-IN" sz="2000" b="1" dirty="0"/>
              <a:t>Introduction to IBM </a:t>
            </a:r>
            <a:r>
              <a:rPr lang="en-IN" sz="2000" b="1" dirty="0" err="1"/>
              <a:t>Bluemix</a:t>
            </a:r>
            <a:r>
              <a:rPr lang="en-IN" sz="2000" b="1" dirty="0"/>
              <a:t>: </a:t>
            </a:r>
          </a:p>
          <a:p>
            <a:pPr marL="0" indent="0" algn="just">
              <a:buNone/>
            </a:pPr>
            <a:r>
              <a:rPr lang="en-IN" sz="2000" dirty="0"/>
              <a:t>	IBM </a:t>
            </a:r>
            <a:r>
              <a:rPr lang="en-IN" sz="2000" dirty="0" err="1"/>
              <a:t>Bluemix</a:t>
            </a:r>
            <a:r>
              <a:rPr lang="en-IN" sz="2000" dirty="0"/>
              <a:t> is a cloud platform as a service (PaaS) developed by IBM. It supports several programming languages and services as well as integrated DevOps to build, run, deploy and manage applications on the cloud. </a:t>
            </a:r>
          </a:p>
          <a:p>
            <a:pPr marL="0" indent="0">
              <a:buNone/>
            </a:pPr>
            <a:r>
              <a:rPr lang="en-IN" sz="2000" b="1" dirty="0" err="1"/>
              <a:t>Bluemix</a:t>
            </a:r>
            <a:r>
              <a:rPr lang="en-IN" sz="2000" b="1" dirty="0"/>
              <a:t> provides the following features: </a:t>
            </a:r>
          </a:p>
          <a:p>
            <a:pPr marL="0" indent="0">
              <a:buNone/>
            </a:pPr>
            <a:r>
              <a:rPr lang="en-IN" sz="2000" dirty="0"/>
              <a:t>	 • A range of services that enable you to build and extend web and mobile apps fast. </a:t>
            </a:r>
          </a:p>
          <a:p>
            <a:pPr marL="0" indent="0">
              <a:buNone/>
            </a:pPr>
            <a:r>
              <a:rPr lang="en-IN" sz="2000" dirty="0"/>
              <a:t>	• Processing power for you to deliver application changes continuously. </a:t>
            </a:r>
          </a:p>
          <a:p>
            <a:pPr marL="0" indent="0">
              <a:buNone/>
            </a:pPr>
            <a:r>
              <a:rPr lang="en-IN" sz="2000" dirty="0"/>
              <a:t>	• Fit-for-purpose programming models and services. </a:t>
            </a:r>
          </a:p>
          <a:p>
            <a:pPr marL="0" indent="0">
              <a:buNone/>
            </a:pPr>
            <a:r>
              <a:rPr lang="en-IN" sz="2000" dirty="0"/>
              <a:t>	• Manageability of services and apps.</a:t>
            </a:r>
          </a:p>
          <a:p>
            <a:pPr marL="0" indent="0">
              <a:buNone/>
            </a:pPr>
            <a:r>
              <a:rPr lang="en-IN" sz="2000" dirty="0"/>
              <a:t>	• Optimized and elastic workloads.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6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52" y="407302"/>
            <a:ext cx="5160586" cy="4474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IN" sz="1800" b="1" dirty="0"/>
              <a:t>S</a:t>
            </a:r>
            <a:r>
              <a:rPr lang="en-IN" sz="1800" b="1" dirty="0" smtClean="0"/>
              <a:t>ervices </a:t>
            </a:r>
            <a:r>
              <a:rPr lang="en-IN" sz="1800" b="1" dirty="0"/>
              <a:t>we used in </a:t>
            </a:r>
            <a:r>
              <a:rPr lang="en-IN" sz="1800" b="1" dirty="0" err="1" smtClean="0"/>
              <a:t>Bluemix</a:t>
            </a:r>
            <a:r>
              <a:rPr lang="en-IN" sz="1800" b="1" dirty="0"/>
              <a:t>: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352" y="1053548"/>
            <a:ext cx="5160586" cy="5836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IBM </a:t>
            </a:r>
            <a:r>
              <a:rPr lang="en-IN" sz="1700" b="1" dirty="0" err="1"/>
              <a:t>Cloudant</a:t>
            </a:r>
            <a:r>
              <a:rPr lang="en-IN" sz="1700" b="1" dirty="0"/>
              <a:t>: </a:t>
            </a:r>
            <a:endParaRPr lang="en-IN" sz="1700" b="1" dirty="0" smtClean="0"/>
          </a:p>
          <a:p>
            <a:pPr marL="0" indent="0" algn="just">
              <a:buNone/>
            </a:pPr>
            <a:r>
              <a:rPr lang="en-IN" sz="1700" dirty="0"/>
              <a:t>	IBM </a:t>
            </a:r>
            <a:r>
              <a:rPr lang="en-IN" sz="1700" dirty="0" err="1"/>
              <a:t>Cloudant</a:t>
            </a:r>
            <a:r>
              <a:rPr lang="en-IN" sz="1700" dirty="0"/>
              <a:t> is a fully managed JSON document </a:t>
            </a:r>
            <a:r>
              <a:rPr lang="en-IN" sz="1700" dirty="0" err="1"/>
              <a:t>DBaaS</a:t>
            </a:r>
            <a:r>
              <a:rPr lang="en-IN" sz="1700" dirty="0"/>
              <a:t> that’s optimized for data availability, durability, and mobility…perfect for fast-growing mobile &amp; web apps. </a:t>
            </a:r>
            <a:endParaRPr lang="en-IN" sz="17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dirty="0" err="1" smtClean="0"/>
              <a:t>dashDB</a:t>
            </a:r>
            <a:r>
              <a:rPr lang="en-IN" sz="1800" b="1" dirty="0"/>
              <a:t>:</a:t>
            </a:r>
            <a:r>
              <a:rPr lang="en-IN" sz="1800" dirty="0"/>
              <a:t> </a:t>
            </a:r>
          </a:p>
          <a:p>
            <a:pPr marL="0" indent="0" algn="just">
              <a:buNone/>
            </a:pPr>
            <a:r>
              <a:rPr lang="en-IN" sz="1800" dirty="0" smtClean="0"/>
              <a:t>	</a:t>
            </a:r>
            <a:r>
              <a:rPr lang="en-IN" sz="1700" dirty="0" err="1"/>
              <a:t>dashDB</a:t>
            </a:r>
            <a:r>
              <a:rPr lang="en-IN" sz="1700" dirty="0"/>
              <a:t> offers massive scalability and performance through its MPP architecture, and is compatible with a wide range of business intelligence toolsets and analytics </a:t>
            </a:r>
            <a:endParaRPr lang="en-IN" sz="17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700" b="1" dirty="0"/>
              <a:t>Node-RED: </a:t>
            </a:r>
            <a:endParaRPr lang="en-IN" sz="1700" b="1" dirty="0" smtClean="0"/>
          </a:p>
          <a:p>
            <a:pPr marL="0" indent="0" algn="just">
              <a:buNone/>
            </a:pPr>
            <a:r>
              <a:rPr lang="en-IN" sz="1700" dirty="0"/>
              <a:t>	Node-RED provides a browser-based UI for creating flows of events and deploying them to its light-weight runtime. With built in node.js, it can be run at the edge of the network or in the cloud. </a:t>
            </a:r>
            <a:endParaRPr lang="en-IN" sz="1700" dirty="0" smtClean="0"/>
          </a:p>
          <a:p>
            <a:pPr marL="0" indent="0" algn="just">
              <a:buNone/>
            </a:pPr>
            <a:endParaRPr lang="en-IN" sz="17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700" b="1" dirty="0" smtClean="0"/>
              <a:t>Object Storage:</a:t>
            </a:r>
          </a:p>
          <a:p>
            <a:pPr marL="0" indent="0" algn="just">
              <a:buNone/>
            </a:pPr>
            <a:r>
              <a:rPr lang="en-IN" sz="1700" dirty="0"/>
              <a:t>	</a:t>
            </a:r>
            <a:r>
              <a:rPr lang="en-IN" sz="1700" dirty="0" smtClean="0"/>
              <a:t>IBM </a:t>
            </a:r>
            <a:r>
              <a:rPr lang="en-IN" sz="1700" dirty="0"/>
              <a:t>Object Storage for </a:t>
            </a:r>
            <a:r>
              <a:rPr lang="en-IN" sz="1700" dirty="0" err="1" smtClean="0"/>
              <a:t>Bluemix</a:t>
            </a:r>
            <a:r>
              <a:rPr lang="en-IN" sz="1700" dirty="0"/>
              <a:t> </a:t>
            </a:r>
            <a:r>
              <a:rPr lang="en-IN" sz="1700" dirty="0" smtClean="0"/>
              <a:t>provides us </a:t>
            </a:r>
            <a:r>
              <a:rPr lang="en-IN" sz="1700" dirty="0"/>
              <a:t>with access to a fully provisioned Swift Object Storage account to manage </a:t>
            </a:r>
            <a:r>
              <a:rPr lang="en-IN" sz="1700" dirty="0" smtClean="0"/>
              <a:t>our </a:t>
            </a:r>
            <a:r>
              <a:rPr lang="en-IN" sz="1700" dirty="0"/>
              <a:t>data.</a:t>
            </a:r>
            <a:endParaRPr lang="en-IN" sz="1700" dirty="0" smtClean="0"/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1700" dirty="0" smtClean="0"/>
          </a:p>
        </p:txBody>
      </p:sp>
    </p:spTree>
    <p:extLst>
      <p:ext uri="{BB962C8B-B14F-4D97-AF65-F5344CB8AC3E}">
        <p14:creationId xmlns:p14="http://schemas.microsoft.com/office/powerpoint/2010/main" val="42003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76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Introduction</vt:lpstr>
      <vt:lpstr>Services we used in Bluemix: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RajKiranReddy</dc:creator>
  <cp:lastModifiedBy>Garidepally, Teja (UMKC-Student)</cp:lastModifiedBy>
  <cp:revision>21</cp:revision>
  <dcterms:created xsi:type="dcterms:W3CDTF">2015-12-15T03:33:30Z</dcterms:created>
  <dcterms:modified xsi:type="dcterms:W3CDTF">2015-12-15T19:13:50Z</dcterms:modified>
</cp:coreProperties>
</file>