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26" r:id="rId3"/>
    <p:sldId id="323" r:id="rId4"/>
    <p:sldId id="312" r:id="rId5"/>
    <p:sldId id="314" r:id="rId6"/>
    <p:sldId id="315" r:id="rId7"/>
    <p:sldId id="317" r:id="rId8"/>
    <p:sldId id="318" r:id="rId9"/>
    <p:sldId id="319" r:id="rId10"/>
    <p:sldId id="320" r:id="rId11"/>
    <p:sldId id="324" r:id="rId12"/>
    <p:sldId id="321" r:id="rId13"/>
    <p:sldId id="322" r:id="rId14"/>
    <p:sldId id="32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EB4E3"/>
    <a:srgbClr val="D3DD95"/>
    <a:srgbClr val="FFA3FF"/>
    <a:srgbClr val="C3D69B"/>
    <a:srgbClr val="993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1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39962-0AB1-4C0F-A3EF-73A1748FCFF8}" type="doc">
      <dgm:prSet loTypeId="urn:microsoft.com/office/officeart/2008/layout/PictureGrid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71FF5B-007B-49EB-B50C-2E59BBDF6ED3}">
      <dgm:prSet phldrT="[Text]"/>
      <dgm:spPr/>
      <dgm:t>
        <a:bodyPr/>
        <a:lstStyle/>
        <a:p>
          <a:r>
            <a:rPr lang="en-US" dirty="0" smtClean="0"/>
            <a:t>Key-value stores</a:t>
          </a:r>
          <a:endParaRPr lang="en-US" dirty="0"/>
        </a:p>
      </dgm:t>
    </dgm:pt>
    <dgm:pt modelId="{F1702920-6122-4775-8085-CDFA023C7A2E}" type="parTrans" cxnId="{56361527-79C0-4454-8958-73CB18A36F11}">
      <dgm:prSet/>
      <dgm:spPr/>
      <dgm:t>
        <a:bodyPr/>
        <a:lstStyle/>
        <a:p>
          <a:endParaRPr lang="en-US"/>
        </a:p>
      </dgm:t>
    </dgm:pt>
    <dgm:pt modelId="{337AD3FB-0E6E-4F27-8C6F-C3999A49CAFF}" type="sibTrans" cxnId="{56361527-79C0-4454-8958-73CB18A36F11}">
      <dgm:prSet/>
      <dgm:spPr/>
      <dgm:t>
        <a:bodyPr/>
        <a:lstStyle/>
        <a:p>
          <a:endParaRPr lang="en-US"/>
        </a:p>
      </dgm:t>
    </dgm:pt>
    <dgm:pt modelId="{95E0CA81-6355-4CB9-BA5F-EF72790A13E1}">
      <dgm:prSet phldrT="[Text]"/>
      <dgm:spPr/>
      <dgm:t>
        <a:bodyPr/>
        <a:lstStyle/>
        <a:p>
          <a:r>
            <a:rPr lang="en-US" dirty="0" smtClean="0"/>
            <a:t>Document stores</a:t>
          </a:r>
          <a:endParaRPr lang="en-US" dirty="0"/>
        </a:p>
      </dgm:t>
    </dgm:pt>
    <dgm:pt modelId="{64E22319-15FD-4A6C-89A8-0224272A12CC}" type="parTrans" cxnId="{9E76CB2F-18A2-4F1F-9672-370C2BA1FD0F}">
      <dgm:prSet/>
      <dgm:spPr/>
      <dgm:t>
        <a:bodyPr/>
        <a:lstStyle/>
        <a:p>
          <a:endParaRPr lang="en-US"/>
        </a:p>
      </dgm:t>
    </dgm:pt>
    <dgm:pt modelId="{51BA89D7-5EE6-48F1-A45F-47F428D146B4}" type="sibTrans" cxnId="{9E76CB2F-18A2-4F1F-9672-370C2BA1FD0F}">
      <dgm:prSet/>
      <dgm:spPr/>
      <dgm:t>
        <a:bodyPr/>
        <a:lstStyle/>
        <a:p>
          <a:endParaRPr lang="en-US"/>
        </a:p>
      </dgm:t>
    </dgm:pt>
    <dgm:pt modelId="{5334DFB9-2019-4FC1-8A5F-87CD382F17C6}">
      <dgm:prSet phldrT="[Text]"/>
      <dgm:spPr/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43ED661B-856A-4C42-8DA5-FC1E62A7F34E}" type="parTrans" cxnId="{23D619EF-CEC1-46BC-913A-7EC8C8D196B2}">
      <dgm:prSet/>
      <dgm:spPr/>
      <dgm:t>
        <a:bodyPr/>
        <a:lstStyle/>
        <a:p>
          <a:endParaRPr lang="en-US"/>
        </a:p>
      </dgm:t>
    </dgm:pt>
    <dgm:pt modelId="{DD3C4AC5-04F4-4938-BA98-34D265633E73}" type="sibTrans" cxnId="{23D619EF-CEC1-46BC-913A-7EC8C8D196B2}">
      <dgm:prSet/>
      <dgm:spPr/>
      <dgm:t>
        <a:bodyPr/>
        <a:lstStyle/>
        <a:p>
          <a:endParaRPr lang="en-US"/>
        </a:p>
      </dgm:t>
    </dgm:pt>
    <dgm:pt modelId="{DF861400-B1AF-48F0-9E6A-0D3342C3AA3A}">
      <dgm:prSet phldrT="[Text]"/>
      <dgm:spPr/>
      <dgm:t>
        <a:bodyPr/>
        <a:lstStyle/>
        <a:p>
          <a:r>
            <a:rPr lang="en-US" dirty="0" smtClean="0"/>
            <a:t>Column stores</a:t>
          </a:r>
          <a:endParaRPr lang="en-US" dirty="0"/>
        </a:p>
      </dgm:t>
    </dgm:pt>
    <dgm:pt modelId="{C67B2C88-6AC3-4418-B549-121E8BC4771A}" type="parTrans" cxnId="{8C76C82D-BF97-432C-8843-3CE25FA3EB5C}">
      <dgm:prSet/>
      <dgm:spPr/>
      <dgm:t>
        <a:bodyPr/>
        <a:lstStyle/>
        <a:p>
          <a:endParaRPr lang="en-US"/>
        </a:p>
      </dgm:t>
    </dgm:pt>
    <dgm:pt modelId="{30AAB2FB-9EA5-44F1-B29A-84709DFD09D8}" type="sibTrans" cxnId="{8C76C82D-BF97-432C-8843-3CE25FA3EB5C}">
      <dgm:prSet/>
      <dgm:spPr/>
      <dgm:t>
        <a:bodyPr/>
        <a:lstStyle/>
        <a:p>
          <a:endParaRPr lang="en-US"/>
        </a:p>
      </dgm:t>
    </dgm:pt>
    <dgm:pt modelId="{2A3EBA29-E1EB-430A-8711-B4BC2A0C34A0}" type="pres">
      <dgm:prSet presAssocID="{E0139962-0AB1-4C0F-A3EF-73A1748FCFF8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3D5AAC68-E589-4C11-9D65-AF77C55058CD}" type="pres">
      <dgm:prSet presAssocID="{0E71FF5B-007B-49EB-B50C-2E59BBDF6ED3}" presName="composite" presStyleCnt="0"/>
      <dgm:spPr/>
    </dgm:pt>
    <dgm:pt modelId="{836B1CB8-047B-4717-B9E5-F68088F54E43}" type="pres">
      <dgm:prSet presAssocID="{0E71FF5B-007B-49EB-B50C-2E59BBDF6ED3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CE63E-341C-4050-A3F7-7270F72789D5}" type="pres">
      <dgm:prSet presAssocID="{0E71FF5B-007B-49EB-B50C-2E59BBDF6ED3}" presName="rect1" presStyleLbl="alignImgPlace1" presStyleIdx="0" presStyleCnt="4"/>
      <dgm:spPr/>
    </dgm:pt>
    <dgm:pt modelId="{B83285FC-8178-4D33-A209-B76E2F63C9F4}" type="pres">
      <dgm:prSet presAssocID="{337AD3FB-0E6E-4F27-8C6F-C3999A49CAFF}" presName="sibTrans" presStyleCnt="0"/>
      <dgm:spPr/>
    </dgm:pt>
    <dgm:pt modelId="{4C6664F3-F2E3-4861-B67A-BDE47D8E0C5F}" type="pres">
      <dgm:prSet presAssocID="{95E0CA81-6355-4CB9-BA5F-EF72790A13E1}" presName="composite" presStyleCnt="0"/>
      <dgm:spPr/>
    </dgm:pt>
    <dgm:pt modelId="{B29E7369-A67B-4EF9-BA34-CB68D707AB8E}" type="pres">
      <dgm:prSet presAssocID="{95E0CA81-6355-4CB9-BA5F-EF72790A13E1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219EF-B244-4A44-B50C-4B84A1D403AC}" type="pres">
      <dgm:prSet presAssocID="{95E0CA81-6355-4CB9-BA5F-EF72790A13E1}" presName="rect1" presStyleLbl="alignImgPlace1" presStyleIdx="1" presStyleCnt="4"/>
      <dgm:spPr/>
    </dgm:pt>
    <dgm:pt modelId="{26E7F9E6-03BA-4626-AF41-FCC01FBC23EB}" type="pres">
      <dgm:prSet presAssocID="{51BA89D7-5EE6-48F1-A45F-47F428D146B4}" presName="sibTrans" presStyleCnt="0"/>
      <dgm:spPr/>
    </dgm:pt>
    <dgm:pt modelId="{E794807D-98BE-42CB-ADB0-297F47770F12}" type="pres">
      <dgm:prSet presAssocID="{5334DFB9-2019-4FC1-8A5F-87CD382F17C6}" presName="composite" presStyleCnt="0"/>
      <dgm:spPr/>
    </dgm:pt>
    <dgm:pt modelId="{7F7A408C-42B2-41A9-9762-1CEA42CC9057}" type="pres">
      <dgm:prSet presAssocID="{5334DFB9-2019-4FC1-8A5F-87CD382F17C6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858DC-CDF0-4AB6-9290-5A65C6BEEE57}" type="pres">
      <dgm:prSet presAssocID="{5334DFB9-2019-4FC1-8A5F-87CD382F17C6}" presName="rect1" presStyleLbl="alignImgPlace1" presStyleIdx="2" presStyleCnt="4"/>
      <dgm:spPr/>
    </dgm:pt>
    <dgm:pt modelId="{F9B8C16F-5C22-4EA2-B10C-D1BCAC10E9C7}" type="pres">
      <dgm:prSet presAssocID="{DD3C4AC5-04F4-4938-BA98-34D265633E73}" presName="sibTrans" presStyleCnt="0"/>
      <dgm:spPr/>
    </dgm:pt>
    <dgm:pt modelId="{F6CC729A-A3FB-4C37-9D29-B62E2267C85F}" type="pres">
      <dgm:prSet presAssocID="{DF861400-B1AF-48F0-9E6A-0D3342C3AA3A}" presName="composite" presStyleCnt="0"/>
      <dgm:spPr/>
    </dgm:pt>
    <dgm:pt modelId="{8FC5ECBA-232C-4DFD-94FC-E1750778774E}" type="pres">
      <dgm:prSet presAssocID="{DF861400-B1AF-48F0-9E6A-0D3342C3AA3A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0C084-F262-48A5-8C76-473EC6D61237}" type="pres">
      <dgm:prSet presAssocID="{DF861400-B1AF-48F0-9E6A-0D3342C3AA3A}" presName="rect1" presStyleLbl="alignImgPlace1" presStyleIdx="3" presStyleCnt="4"/>
      <dgm:spPr/>
    </dgm:pt>
  </dgm:ptLst>
  <dgm:cxnLst>
    <dgm:cxn modelId="{3E387A01-6FFB-4F3C-B973-80466D9BE7D3}" type="presOf" srcId="{95E0CA81-6355-4CB9-BA5F-EF72790A13E1}" destId="{B29E7369-A67B-4EF9-BA34-CB68D707AB8E}" srcOrd="0" destOrd="0" presId="urn:microsoft.com/office/officeart/2008/layout/PictureGrid"/>
    <dgm:cxn modelId="{8995FEC5-6304-4D23-BA94-B3CC58CB3A9A}" type="presOf" srcId="{E0139962-0AB1-4C0F-A3EF-73A1748FCFF8}" destId="{2A3EBA29-E1EB-430A-8711-B4BC2A0C34A0}" srcOrd="0" destOrd="0" presId="urn:microsoft.com/office/officeart/2008/layout/PictureGrid"/>
    <dgm:cxn modelId="{9E76CB2F-18A2-4F1F-9672-370C2BA1FD0F}" srcId="{E0139962-0AB1-4C0F-A3EF-73A1748FCFF8}" destId="{95E0CA81-6355-4CB9-BA5F-EF72790A13E1}" srcOrd="1" destOrd="0" parTransId="{64E22319-15FD-4A6C-89A8-0224272A12CC}" sibTransId="{51BA89D7-5EE6-48F1-A45F-47F428D146B4}"/>
    <dgm:cxn modelId="{1E8AD4AF-350E-4EF3-A43C-9C52DAFD7ECB}" type="presOf" srcId="{0E71FF5B-007B-49EB-B50C-2E59BBDF6ED3}" destId="{836B1CB8-047B-4717-B9E5-F68088F54E43}" srcOrd="0" destOrd="0" presId="urn:microsoft.com/office/officeart/2008/layout/PictureGrid"/>
    <dgm:cxn modelId="{2AC35F1D-98DF-4296-9AAB-D59F6E23D348}" type="presOf" srcId="{5334DFB9-2019-4FC1-8A5F-87CD382F17C6}" destId="{7F7A408C-42B2-41A9-9762-1CEA42CC9057}" srcOrd="0" destOrd="0" presId="urn:microsoft.com/office/officeart/2008/layout/PictureGrid"/>
    <dgm:cxn modelId="{9D31F7A3-E46D-4DB0-9A2C-342F746C6ADA}" type="presOf" srcId="{DF861400-B1AF-48F0-9E6A-0D3342C3AA3A}" destId="{8FC5ECBA-232C-4DFD-94FC-E1750778774E}" srcOrd="0" destOrd="0" presId="urn:microsoft.com/office/officeart/2008/layout/PictureGrid"/>
    <dgm:cxn modelId="{8C76C82D-BF97-432C-8843-3CE25FA3EB5C}" srcId="{E0139962-0AB1-4C0F-A3EF-73A1748FCFF8}" destId="{DF861400-B1AF-48F0-9E6A-0D3342C3AA3A}" srcOrd="3" destOrd="0" parTransId="{C67B2C88-6AC3-4418-B549-121E8BC4771A}" sibTransId="{30AAB2FB-9EA5-44F1-B29A-84709DFD09D8}"/>
    <dgm:cxn modelId="{23D619EF-CEC1-46BC-913A-7EC8C8D196B2}" srcId="{E0139962-0AB1-4C0F-A3EF-73A1748FCFF8}" destId="{5334DFB9-2019-4FC1-8A5F-87CD382F17C6}" srcOrd="2" destOrd="0" parTransId="{43ED661B-856A-4C42-8DA5-FC1E62A7F34E}" sibTransId="{DD3C4AC5-04F4-4938-BA98-34D265633E73}"/>
    <dgm:cxn modelId="{56361527-79C0-4454-8958-73CB18A36F11}" srcId="{E0139962-0AB1-4C0F-A3EF-73A1748FCFF8}" destId="{0E71FF5B-007B-49EB-B50C-2E59BBDF6ED3}" srcOrd="0" destOrd="0" parTransId="{F1702920-6122-4775-8085-CDFA023C7A2E}" sibTransId="{337AD3FB-0E6E-4F27-8C6F-C3999A49CAFF}"/>
    <dgm:cxn modelId="{1F045D77-D024-423B-A1D7-8D10EE288A6A}" type="presParOf" srcId="{2A3EBA29-E1EB-430A-8711-B4BC2A0C34A0}" destId="{3D5AAC68-E589-4C11-9D65-AF77C55058CD}" srcOrd="0" destOrd="0" presId="urn:microsoft.com/office/officeart/2008/layout/PictureGrid"/>
    <dgm:cxn modelId="{9B74572D-07E8-47C9-A606-AC6FB6D6A9BB}" type="presParOf" srcId="{3D5AAC68-E589-4C11-9D65-AF77C55058CD}" destId="{836B1CB8-047B-4717-B9E5-F68088F54E43}" srcOrd="0" destOrd="0" presId="urn:microsoft.com/office/officeart/2008/layout/PictureGrid"/>
    <dgm:cxn modelId="{6CDC2BB5-8B5B-43BF-B5B1-DE15422F6C02}" type="presParOf" srcId="{3D5AAC68-E589-4C11-9D65-AF77C55058CD}" destId="{4C4CE63E-341C-4050-A3F7-7270F72789D5}" srcOrd="1" destOrd="0" presId="urn:microsoft.com/office/officeart/2008/layout/PictureGrid"/>
    <dgm:cxn modelId="{2CD5A5DB-3FB4-4B89-B317-DDE05A395987}" type="presParOf" srcId="{2A3EBA29-E1EB-430A-8711-B4BC2A0C34A0}" destId="{B83285FC-8178-4D33-A209-B76E2F63C9F4}" srcOrd="1" destOrd="0" presId="urn:microsoft.com/office/officeart/2008/layout/PictureGrid"/>
    <dgm:cxn modelId="{B04DD87F-07DA-45AA-9FF6-19358BBA39BD}" type="presParOf" srcId="{2A3EBA29-E1EB-430A-8711-B4BC2A0C34A0}" destId="{4C6664F3-F2E3-4861-B67A-BDE47D8E0C5F}" srcOrd="2" destOrd="0" presId="urn:microsoft.com/office/officeart/2008/layout/PictureGrid"/>
    <dgm:cxn modelId="{2C08B2F8-8A57-4C6A-9F87-A1CC2D263742}" type="presParOf" srcId="{4C6664F3-F2E3-4861-B67A-BDE47D8E0C5F}" destId="{B29E7369-A67B-4EF9-BA34-CB68D707AB8E}" srcOrd="0" destOrd="0" presId="urn:microsoft.com/office/officeart/2008/layout/PictureGrid"/>
    <dgm:cxn modelId="{7C3435E6-10F3-4D78-863D-B674BF09D9FC}" type="presParOf" srcId="{4C6664F3-F2E3-4861-B67A-BDE47D8E0C5F}" destId="{4E2219EF-B244-4A44-B50C-4B84A1D403AC}" srcOrd="1" destOrd="0" presId="urn:microsoft.com/office/officeart/2008/layout/PictureGrid"/>
    <dgm:cxn modelId="{FE1A0345-0634-46AD-B0BE-3C499BE6AC58}" type="presParOf" srcId="{2A3EBA29-E1EB-430A-8711-B4BC2A0C34A0}" destId="{26E7F9E6-03BA-4626-AF41-FCC01FBC23EB}" srcOrd="3" destOrd="0" presId="urn:microsoft.com/office/officeart/2008/layout/PictureGrid"/>
    <dgm:cxn modelId="{627383FA-F803-4066-BE43-C64883EFF69B}" type="presParOf" srcId="{2A3EBA29-E1EB-430A-8711-B4BC2A0C34A0}" destId="{E794807D-98BE-42CB-ADB0-297F47770F12}" srcOrd="4" destOrd="0" presId="urn:microsoft.com/office/officeart/2008/layout/PictureGrid"/>
    <dgm:cxn modelId="{782BF50B-9B1F-4663-8D23-9401634C34BC}" type="presParOf" srcId="{E794807D-98BE-42CB-ADB0-297F47770F12}" destId="{7F7A408C-42B2-41A9-9762-1CEA42CC9057}" srcOrd="0" destOrd="0" presId="urn:microsoft.com/office/officeart/2008/layout/PictureGrid"/>
    <dgm:cxn modelId="{FC2D062D-6E99-460F-A4DC-0BE22918B23D}" type="presParOf" srcId="{E794807D-98BE-42CB-ADB0-297F47770F12}" destId="{286858DC-CDF0-4AB6-9290-5A65C6BEEE57}" srcOrd="1" destOrd="0" presId="urn:microsoft.com/office/officeart/2008/layout/PictureGrid"/>
    <dgm:cxn modelId="{12992E4B-5B51-4EB1-AF61-2687F48D3827}" type="presParOf" srcId="{2A3EBA29-E1EB-430A-8711-B4BC2A0C34A0}" destId="{F9B8C16F-5C22-4EA2-B10C-D1BCAC10E9C7}" srcOrd="5" destOrd="0" presId="urn:microsoft.com/office/officeart/2008/layout/PictureGrid"/>
    <dgm:cxn modelId="{9EB9DFB4-05D0-4C41-8C63-0E3B40A5DF1F}" type="presParOf" srcId="{2A3EBA29-E1EB-430A-8711-B4BC2A0C34A0}" destId="{F6CC729A-A3FB-4C37-9D29-B62E2267C85F}" srcOrd="6" destOrd="0" presId="urn:microsoft.com/office/officeart/2008/layout/PictureGrid"/>
    <dgm:cxn modelId="{78C8A873-4A2F-4D57-B719-17EF5282C0F5}" type="presParOf" srcId="{F6CC729A-A3FB-4C37-9D29-B62E2267C85F}" destId="{8FC5ECBA-232C-4DFD-94FC-E1750778774E}" srcOrd="0" destOrd="0" presId="urn:microsoft.com/office/officeart/2008/layout/PictureGrid"/>
    <dgm:cxn modelId="{DB645C8D-22A6-4873-BBED-075E1D99A37B}" type="presParOf" srcId="{F6CC729A-A3FB-4C37-9D29-B62E2267C85F}" destId="{B540C084-F262-48A5-8C76-473EC6D6123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B1CB8-047B-4717-B9E5-F68088F54E43}">
      <dsp:nvSpPr>
        <dsp:cNvPr id="0" name=""/>
        <dsp:cNvSpPr/>
      </dsp:nvSpPr>
      <dsp:spPr>
        <a:xfrm>
          <a:off x="1870657" y="40055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Key-value stores</a:t>
          </a:r>
          <a:endParaRPr lang="en-US" sz="1500" kern="1200" dirty="0"/>
        </a:p>
      </dsp:txBody>
      <dsp:txXfrm>
        <a:off x="1870657" y="40055"/>
        <a:ext cx="1733423" cy="260013"/>
      </dsp:txXfrm>
    </dsp:sp>
    <dsp:sp modelId="{4C4CE63E-341C-4050-A3F7-7270F72789D5}">
      <dsp:nvSpPr>
        <dsp:cNvPr id="0" name=""/>
        <dsp:cNvSpPr/>
      </dsp:nvSpPr>
      <dsp:spPr>
        <a:xfrm>
          <a:off x="1870657" y="351605"/>
          <a:ext cx="1733423" cy="173342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E7369-A67B-4EF9-BA34-CB68D707AB8E}">
      <dsp:nvSpPr>
        <dsp:cNvPr id="0" name=""/>
        <dsp:cNvSpPr/>
      </dsp:nvSpPr>
      <dsp:spPr>
        <a:xfrm>
          <a:off x="3787318" y="40055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 stores</a:t>
          </a:r>
          <a:endParaRPr lang="en-US" sz="1500" kern="1200" dirty="0"/>
        </a:p>
      </dsp:txBody>
      <dsp:txXfrm>
        <a:off x="3787318" y="40055"/>
        <a:ext cx="1733423" cy="260013"/>
      </dsp:txXfrm>
    </dsp:sp>
    <dsp:sp modelId="{4E2219EF-B244-4A44-B50C-4B84A1D403AC}">
      <dsp:nvSpPr>
        <dsp:cNvPr id="0" name=""/>
        <dsp:cNvSpPr/>
      </dsp:nvSpPr>
      <dsp:spPr>
        <a:xfrm>
          <a:off x="3787318" y="351605"/>
          <a:ext cx="1733423" cy="1733423"/>
        </a:xfrm>
        <a:prstGeom prst="rect">
          <a:avLst/>
        </a:prstGeom>
        <a:solidFill>
          <a:schemeClr val="accent5">
            <a:tint val="50000"/>
            <a:hueOff val="-3591615"/>
            <a:satOff val="15458"/>
            <a:lumOff val="4179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A408C-42B2-41A9-9762-1CEA42CC9057}">
      <dsp:nvSpPr>
        <dsp:cNvPr id="0" name=""/>
        <dsp:cNvSpPr/>
      </dsp:nvSpPr>
      <dsp:spPr>
        <a:xfrm>
          <a:off x="1870657" y="2258371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Graph databases</a:t>
          </a:r>
          <a:endParaRPr lang="en-US" sz="1500" kern="1200" dirty="0"/>
        </a:p>
      </dsp:txBody>
      <dsp:txXfrm>
        <a:off x="1870657" y="2258371"/>
        <a:ext cx="1733423" cy="260013"/>
      </dsp:txXfrm>
    </dsp:sp>
    <dsp:sp modelId="{286858DC-CDF0-4AB6-9290-5A65C6BEEE57}">
      <dsp:nvSpPr>
        <dsp:cNvPr id="0" name=""/>
        <dsp:cNvSpPr/>
      </dsp:nvSpPr>
      <dsp:spPr>
        <a:xfrm>
          <a:off x="1870657" y="2569920"/>
          <a:ext cx="1733423" cy="1733423"/>
        </a:xfrm>
        <a:prstGeom prst="rect">
          <a:avLst/>
        </a:prstGeom>
        <a:solidFill>
          <a:schemeClr val="accent5">
            <a:tint val="50000"/>
            <a:hueOff val="-7183231"/>
            <a:satOff val="30917"/>
            <a:lumOff val="835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5ECBA-232C-4DFD-94FC-E1750778774E}">
      <dsp:nvSpPr>
        <dsp:cNvPr id="0" name=""/>
        <dsp:cNvSpPr/>
      </dsp:nvSpPr>
      <dsp:spPr>
        <a:xfrm>
          <a:off x="3787318" y="2258371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Column stores</a:t>
          </a:r>
          <a:endParaRPr lang="en-US" sz="1500" kern="1200" dirty="0"/>
        </a:p>
      </dsp:txBody>
      <dsp:txXfrm>
        <a:off x="3787318" y="2258371"/>
        <a:ext cx="1733423" cy="260013"/>
      </dsp:txXfrm>
    </dsp:sp>
    <dsp:sp modelId="{B540C084-F262-48A5-8C76-473EC6D61237}">
      <dsp:nvSpPr>
        <dsp:cNvPr id="0" name=""/>
        <dsp:cNvSpPr/>
      </dsp:nvSpPr>
      <dsp:spPr>
        <a:xfrm>
          <a:off x="3787318" y="2569920"/>
          <a:ext cx="1733423" cy="1733423"/>
        </a:xfrm>
        <a:prstGeom prst="rect">
          <a:avLst/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ABC80-C2DE-47BA-AA4F-8939467C680C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D59F-8E04-40BE-A6F4-D4CEC210C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the role of client and server – peer-to-peer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Consistent hashing:</a:t>
            </a:r>
            <a:r>
              <a:rPr lang="en-US" baseline="0" dirty="0" smtClean="0"/>
              <a:t> like other hashing it distributes keys almost evenly across buckets</a:t>
            </a:r>
          </a:p>
          <a:p>
            <a:r>
              <a:rPr lang="en-US" baseline="0" dirty="0" smtClean="0"/>
              <a:t>Unlike other hashing functions, only a fraction of keys need to be redistributed when the # of buckets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1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binary search: halving</a:t>
            </a:r>
            <a:r>
              <a:rPr lang="en-US" baseline="0" dirty="0" smtClean="0"/>
              <a:t> in log(N)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Finger table exists only where there is a peer!</a:t>
            </a:r>
          </a:p>
          <a:p>
            <a:r>
              <a:rPr lang="en-US" dirty="0" smtClean="0"/>
              <a:t>O(log</a:t>
            </a:r>
            <a:r>
              <a:rPr lang="en-US" baseline="0" dirty="0" smtClean="0"/>
              <a:t> N) entries or m entries in each finger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0744-332B-47F5-9A0E-10FFAAC88932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59A4-DAC9-443A-95FF-9CF53FAE0AE6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86EA-3880-49B3-9A63-61F204AC1BAC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1pPr>
            <a:lvl2pPr marL="45720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>
                <a:solidFill>
                  <a:schemeClr val="tx1"/>
                </a:solidFill>
              </a:defRPr>
            </a:lvl2pPr>
            <a:lvl3pPr marL="73152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3pPr>
            <a:lvl4pPr marL="100584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4pPr>
            <a:lvl5pPr marL="1188720" indent="-13716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B379-CF9E-491C-B60B-C8DF547EBCC7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2C58-731C-4933-8CD1-4C93EA5B1E24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800"/>
            </a:lvl1pPr>
            <a:lvl2pPr marL="45720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</a:defRPr>
            </a:lvl2pPr>
            <a:lvl3pPr marL="73152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000"/>
            </a:lvl3pPr>
            <a:lvl4pPr marL="1005840" indent="-18288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4pPr>
            <a:lvl5pPr marL="1188720" indent="-13716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800"/>
            </a:lvl1pPr>
            <a:lvl2pPr marL="45720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</a:defRPr>
            </a:lvl2pPr>
            <a:lvl3pPr marL="73152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000"/>
            </a:lvl3pPr>
            <a:lvl4pPr marL="1005840" indent="-18288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4pPr>
            <a:lvl5pPr marL="1188720" indent="-13716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E9C4-1184-4668-9C4D-569EBCDF063C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itchFamily="34" charset="0"/>
              <a:buChar char="♦"/>
              <a:defRPr sz="2400"/>
            </a:lvl1pPr>
            <a:lvl2pPr marL="457200" indent="-182880">
              <a:buClr>
                <a:srgbClr val="C00000"/>
              </a:buClr>
              <a:buFont typeface="Arial" pitchFamily="34" charset="0"/>
              <a:buChar char="♦"/>
              <a:defRPr sz="2000"/>
            </a:lvl2pPr>
            <a:lvl3pPr marL="731520" indent="-182880">
              <a:buClr>
                <a:srgbClr val="C00000"/>
              </a:buClr>
              <a:buFont typeface="Arial" pitchFamily="34" charset="0"/>
              <a:buChar char="♦"/>
              <a:defRPr sz="1800"/>
            </a:lvl3pPr>
            <a:lvl4pPr marL="1005840" indent="-182880">
              <a:buClr>
                <a:srgbClr val="C00000"/>
              </a:buClr>
              <a:buFont typeface="Arial" pitchFamily="34" charset="0"/>
              <a:buChar char="♦"/>
              <a:defRPr sz="1600"/>
            </a:lvl4pPr>
            <a:lvl5pPr marL="1188720" indent="-137160">
              <a:buClr>
                <a:srgbClr val="C00000"/>
              </a:buClr>
              <a:buFont typeface="Arial" pitchFamily="34" charset="0"/>
              <a:buChar char="♦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itchFamily="34" charset="0"/>
              <a:buChar char="♦"/>
              <a:defRPr sz="2400"/>
            </a:lvl1pPr>
            <a:lvl2pPr marL="457200" indent="-182880">
              <a:buClr>
                <a:srgbClr val="C00000"/>
              </a:buClr>
              <a:buFont typeface="Arial" pitchFamily="34" charset="0"/>
              <a:buChar char="♦"/>
              <a:defRPr sz="2000"/>
            </a:lvl2pPr>
            <a:lvl3pPr marL="731520" indent="-182880">
              <a:buClr>
                <a:srgbClr val="C00000"/>
              </a:buClr>
              <a:buFont typeface="Arial" pitchFamily="34" charset="0"/>
              <a:buChar char="♦"/>
              <a:defRPr sz="1800"/>
            </a:lvl3pPr>
            <a:lvl4pPr marL="1005840" indent="-182880">
              <a:buClr>
                <a:srgbClr val="C00000"/>
              </a:buClr>
              <a:buFont typeface="Arial" pitchFamily="34" charset="0"/>
              <a:buChar char="♦"/>
              <a:defRPr sz="1600"/>
            </a:lvl4pPr>
            <a:lvl5pPr marL="1188720" indent="-137160">
              <a:buClr>
                <a:srgbClr val="C00000"/>
              </a:buClr>
              <a:buFont typeface="Arial" pitchFamily="34" charset="0"/>
              <a:buChar char="♦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7008-C706-43A7-960C-367A2F493F6F}" type="datetime1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935D-4328-449D-ACBB-D253E61BF104}" type="datetime1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0D42-3F0C-4120-8591-E6203B656B69}" type="datetime1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7D5-7E59-4C9E-BB0C-5AC1BB51F4AA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12F6-157E-41C4-9CC3-847CB28282F9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A7C982C-5B30-46AC-B1EC-7BB59B8A092B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00B05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Chord Distributed Hash Table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315519"/>
            <a:ext cx="8001000" cy="17526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Reference</a:t>
            </a:r>
          </a:p>
          <a:p>
            <a:r>
              <a:rPr lang="en-US" sz="1800" dirty="0" smtClean="0"/>
              <a:t>Ion </a:t>
            </a:r>
            <a:r>
              <a:rPr lang="en-US" sz="1800" dirty="0" err="1"/>
              <a:t>Stoica</a:t>
            </a:r>
            <a:r>
              <a:rPr lang="en-US" sz="1800" dirty="0"/>
              <a:t>, Robert Morris, David </a:t>
            </a:r>
            <a:r>
              <a:rPr lang="en-US" sz="1800" dirty="0" err="1"/>
              <a:t>Karger</a:t>
            </a:r>
            <a:r>
              <a:rPr lang="en-US" sz="1800" dirty="0"/>
              <a:t>, M. </a:t>
            </a:r>
            <a:r>
              <a:rPr lang="en-US" sz="1800" dirty="0" err="1"/>
              <a:t>Frans</a:t>
            </a:r>
            <a:r>
              <a:rPr lang="en-US" sz="1800" dirty="0"/>
              <a:t> </a:t>
            </a:r>
            <a:r>
              <a:rPr lang="en-US" sz="1800" dirty="0" err="1"/>
              <a:t>Kaashoek</a:t>
            </a:r>
            <a:r>
              <a:rPr lang="en-US" sz="1800" dirty="0"/>
              <a:t>, and </a:t>
            </a:r>
            <a:r>
              <a:rPr lang="en-US" sz="1800" dirty="0" err="1"/>
              <a:t>Hari</a:t>
            </a:r>
            <a:r>
              <a:rPr lang="en-US" sz="1800" dirty="0"/>
              <a:t> </a:t>
            </a:r>
            <a:r>
              <a:rPr lang="en-US" sz="1800" dirty="0" err="1" smtClean="0"/>
              <a:t>Balakrishnan</a:t>
            </a:r>
            <a:r>
              <a:rPr lang="en-US" sz="1800" dirty="0" smtClean="0"/>
              <a:t>. “Chord</a:t>
            </a:r>
            <a:r>
              <a:rPr lang="en-US" sz="1800" dirty="0"/>
              <a:t>: A scalable peer-to-peer lookup service for internet applications</a:t>
            </a:r>
            <a:r>
              <a:rPr lang="en-US" sz="1800" dirty="0" smtClean="0"/>
              <a:t>.” </a:t>
            </a:r>
            <a:r>
              <a:rPr lang="en-US" sz="1800" dirty="0"/>
              <a:t>In </a:t>
            </a:r>
            <a:r>
              <a:rPr lang="en-US" sz="1800" i="1" dirty="0" smtClean="0"/>
              <a:t>Proc. Of </a:t>
            </a:r>
            <a:r>
              <a:rPr lang="en-US" sz="1800" dirty="0" smtClean="0"/>
              <a:t>SIGCOMM '01, San Diego, 2001.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successor(k)?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Suppose a peer wants successor(k) i.e., any arbitrary key k</a:t>
            </a:r>
          </a:p>
          <a:p>
            <a:pPr lvl="1"/>
            <a:r>
              <a:rPr lang="en-US" sz="2400" dirty="0" smtClean="0"/>
              <a:t>Find the peer that is responsible for storing k</a:t>
            </a:r>
          </a:p>
          <a:p>
            <a:r>
              <a:rPr lang="en-US" sz="2800" dirty="0" smtClean="0"/>
              <a:t>If k matches a </a:t>
            </a:r>
            <a:r>
              <a:rPr lang="en-US" sz="2800" b="1" dirty="0" smtClean="0"/>
              <a:t>start </a:t>
            </a:r>
            <a:r>
              <a:rPr lang="en-US" sz="2800" dirty="0" smtClean="0"/>
              <a:t>entry in its finger table, then its successor is known</a:t>
            </a:r>
          </a:p>
          <a:p>
            <a:r>
              <a:rPr lang="en-US" sz="2800" dirty="0" smtClean="0"/>
              <a:t>If k lies within the interval of an entry and the successor entry is  ≥ k, then we are done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7520"/>
          <a:stretch>
            <a:fillRect/>
          </a:stretch>
        </p:blipFill>
        <p:spPr bwMode="auto">
          <a:xfrm>
            <a:off x="3886200" y="1524000"/>
            <a:ext cx="53101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5083" y="1828800"/>
            <a:ext cx="314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node </a:t>
            </a:r>
            <a:r>
              <a:rPr lang="en-US" sz="2000" dirty="0" smtClean="0"/>
              <a:t>0 </a:t>
            </a:r>
            <a:r>
              <a:rPr lang="en-US" sz="2000" dirty="0"/>
              <a:t>wants to </a:t>
            </a:r>
            <a:endParaRPr lang="en-US" sz="2000" dirty="0" smtClean="0"/>
          </a:p>
          <a:p>
            <a:r>
              <a:rPr lang="en-US" sz="2000" dirty="0" smtClean="0"/>
              <a:t>know </a:t>
            </a:r>
            <a:r>
              <a:rPr lang="en-US" sz="2000" dirty="0"/>
              <a:t>the successor of </a:t>
            </a:r>
            <a:r>
              <a:rPr lang="en-US" sz="2000" b="1" dirty="0"/>
              <a:t>1</a:t>
            </a:r>
            <a:r>
              <a:rPr lang="en-US" sz="20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083" y="3116372"/>
            <a:ext cx="314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node </a:t>
            </a:r>
            <a:r>
              <a:rPr lang="en-US" sz="2000" dirty="0" smtClean="0"/>
              <a:t>0 </a:t>
            </a:r>
            <a:r>
              <a:rPr lang="en-US" sz="2000" dirty="0"/>
              <a:t>wants to </a:t>
            </a:r>
            <a:endParaRPr lang="en-US" sz="2000" dirty="0" smtClean="0"/>
          </a:p>
          <a:p>
            <a:r>
              <a:rPr lang="en-US" sz="2000" dirty="0" smtClean="0"/>
              <a:t>know </a:t>
            </a:r>
            <a:r>
              <a:rPr lang="en-US" sz="2000" dirty="0"/>
              <a:t>the successor of </a:t>
            </a:r>
            <a:r>
              <a:rPr lang="en-US" sz="2000" b="1" dirty="0"/>
              <a:t>3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7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smtClean="0"/>
              <a:t>successor(k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Otherwise, the successor value in the entry is the node that most immediately precedes </a:t>
            </a:r>
            <a:r>
              <a:rPr lang="en-US" sz="2800" dirty="0" smtClean="0"/>
              <a:t>k (among all the successor values in the finger table)</a:t>
            </a:r>
            <a:endParaRPr lang="en-US" sz="2800" dirty="0"/>
          </a:p>
          <a:p>
            <a:pPr lvl="1"/>
            <a:r>
              <a:rPr lang="en-US" sz="2400" dirty="0"/>
              <a:t>Then we ask that node for successor(k)</a:t>
            </a:r>
          </a:p>
          <a:p>
            <a:r>
              <a:rPr lang="en-US" sz="2800" dirty="0"/>
              <a:t>Each time you try to go to a node that is closer to k in the ring</a:t>
            </a:r>
          </a:p>
          <a:p>
            <a:pPr lvl="1"/>
            <a:r>
              <a:rPr lang="en-US" sz="2400" dirty="0"/>
              <a:t>The distance to the target is reduced by half each time (like binary search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7520"/>
          <a:stretch>
            <a:fillRect/>
          </a:stretch>
        </p:blipFill>
        <p:spPr bwMode="auto">
          <a:xfrm>
            <a:off x="3833813" y="1524000"/>
            <a:ext cx="53101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524000"/>
            <a:ext cx="3657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Suppose node 3 wants to know the successor of </a:t>
            </a:r>
            <a:r>
              <a:rPr lang="en-US" sz="2000" b="1" dirty="0" smtClean="0"/>
              <a:t>1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Does not have </a:t>
            </a:r>
            <a:r>
              <a:rPr lang="en-US" sz="2000" b="1" dirty="0" smtClean="0"/>
              <a:t>1</a:t>
            </a:r>
            <a:r>
              <a:rPr lang="en-US" sz="2000" dirty="0" smtClean="0"/>
              <a:t> in its start column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Finds [7,3) to contain </a:t>
            </a:r>
            <a:r>
              <a:rPr lang="en-US" sz="2000" b="1" dirty="0" smtClean="0"/>
              <a:t>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Successor of 7 is 0 and id 0 &lt; </a:t>
            </a:r>
            <a:r>
              <a:rPr lang="en-US" sz="2000" b="1" dirty="0" smtClean="0"/>
              <a:t>1; </a:t>
            </a:r>
            <a:r>
              <a:rPr lang="en-US" sz="2000" dirty="0" smtClean="0"/>
              <a:t>node 0 most immediately precedes </a:t>
            </a:r>
            <a:r>
              <a:rPr lang="en-US" sz="2000" b="1" dirty="0" smtClean="0"/>
              <a:t>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Send a request to node 0 to find successor of </a:t>
            </a:r>
            <a:r>
              <a:rPr lang="en-US" sz="2000" b="1" dirty="0" smtClean="0"/>
              <a:t>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Node 0 sees id </a:t>
            </a:r>
            <a:r>
              <a:rPr lang="en-US" sz="2000" b="1" dirty="0" smtClean="0"/>
              <a:t>1</a:t>
            </a:r>
            <a:r>
              <a:rPr lang="en-US" sz="2000" dirty="0" smtClean="0"/>
              <a:t> match a start entry in its finger table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Returns “1” back to node 3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338" y="6202204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Stoica</a:t>
            </a:r>
            <a:r>
              <a:rPr lang="en-US" sz="1400" dirty="0" smtClean="0"/>
              <a:t> et.al., SIGCOMM 2001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46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r copies of a (</a:t>
            </a:r>
            <a:r>
              <a:rPr lang="en-US" dirty="0" err="1" smtClean="0"/>
              <a:t>k,v</a:t>
            </a:r>
            <a:r>
              <a:rPr lang="en-US" dirty="0" smtClean="0"/>
              <a:t>) pair on r successors of k</a:t>
            </a:r>
          </a:p>
          <a:p>
            <a:pPr lvl="1"/>
            <a:r>
              <a:rPr lang="en-US" dirty="0" smtClean="0"/>
              <a:t>Allows to cope with failures</a:t>
            </a:r>
          </a:p>
          <a:p>
            <a:r>
              <a:rPr lang="en-US" dirty="0" smtClean="0"/>
              <a:t>See paper for how to cope with nodes leaving and joining the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Systems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91319"/>
              </p:ext>
            </p:extLst>
          </p:nvPr>
        </p:nvGraphicFramePr>
        <p:xfrm>
          <a:off x="762000" y="1702045"/>
          <a:ext cx="7391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1616" y="632460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http://nosql-database.org/</a:t>
            </a:r>
          </a:p>
        </p:txBody>
      </p:sp>
    </p:spTree>
    <p:extLst>
      <p:ext uri="{BB962C8B-B14F-4D97-AF65-F5344CB8AC3E}">
        <p14:creationId xmlns:p14="http://schemas.microsoft.com/office/powerpoint/2010/main" val="27779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03742"/>
            <a:ext cx="4038600" cy="3787914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Unstructured P2P </a:t>
            </a:r>
            <a:r>
              <a:rPr lang="en-US" sz="2400" b="1" dirty="0" smtClean="0"/>
              <a:t>networks</a:t>
            </a:r>
          </a:p>
          <a:p>
            <a:pPr lvl="1"/>
            <a:r>
              <a:rPr lang="en-US" sz="2100" dirty="0" smtClean="0"/>
              <a:t>Data </a:t>
            </a:r>
            <a:r>
              <a:rPr lang="en-US" sz="2100" dirty="0"/>
              <a:t>item (or key-value pair) of a peer is stored at its </a:t>
            </a:r>
            <a:r>
              <a:rPr lang="en-US" sz="2100" dirty="0" smtClean="0"/>
              <a:t>location</a:t>
            </a:r>
          </a:p>
          <a:p>
            <a:pPr lvl="1"/>
            <a:r>
              <a:rPr lang="en-US" sz="2100" dirty="0" smtClean="0"/>
              <a:t>Given </a:t>
            </a:r>
            <a:r>
              <a:rPr lang="en-US" sz="2100" dirty="0"/>
              <a:t>a key, it is not easy to figure out who all store </a:t>
            </a:r>
            <a:r>
              <a:rPr lang="en-US" sz="2100" dirty="0" smtClean="0"/>
              <a:t>it</a:t>
            </a:r>
          </a:p>
          <a:p>
            <a:pPr lvl="1"/>
            <a:r>
              <a:rPr lang="en-US" sz="2100" dirty="0" smtClean="0"/>
              <a:t>A </a:t>
            </a:r>
            <a:r>
              <a:rPr lang="en-US" sz="2100" dirty="0"/>
              <a:t>peer can select any other peer as its </a:t>
            </a:r>
            <a:r>
              <a:rPr lang="en-US" sz="2100" dirty="0" smtClean="0"/>
              <a:t>neighbor</a:t>
            </a:r>
          </a:p>
          <a:p>
            <a:pPr lvl="1"/>
            <a:r>
              <a:rPr lang="en-US" sz="2100" dirty="0" smtClean="0"/>
              <a:t>E.g</a:t>
            </a:r>
            <a:r>
              <a:rPr lang="en-US" sz="2100" dirty="0"/>
              <a:t>., Napster, </a:t>
            </a:r>
            <a:r>
              <a:rPr lang="en-US" sz="2100" dirty="0" err="1" smtClean="0"/>
              <a:t>Kazaa</a:t>
            </a:r>
            <a:r>
              <a:rPr lang="en-US" sz="2100" dirty="0" smtClean="0"/>
              <a:t>, </a:t>
            </a:r>
            <a:r>
              <a:rPr lang="en-US" sz="2100" dirty="0" err="1" smtClean="0"/>
              <a:t>BitTorrent</a:t>
            </a:r>
            <a:endParaRPr lang="en-US" sz="2100" dirty="0" smtClean="0"/>
          </a:p>
          <a:p>
            <a:pPr lvl="2"/>
            <a:r>
              <a:rPr lang="en-US" sz="1900" dirty="0" smtClean="0"/>
              <a:t>Flooding </a:t>
            </a:r>
            <a:r>
              <a:rPr lang="en-US" sz="1900" dirty="0"/>
              <a:t>queries, index to quickly locate a data item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603742"/>
            <a:ext cx="4038600" cy="3787914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Structured P2P networks</a:t>
            </a:r>
          </a:p>
          <a:p>
            <a:pPr lvl="1"/>
            <a:r>
              <a:rPr lang="en-US" sz="2000" dirty="0" smtClean="0"/>
              <a:t>Given </a:t>
            </a:r>
            <a:r>
              <a:rPr lang="en-US" sz="2000" dirty="0"/>
              <a:t>a key, the peer that stores it can be found </a:t>
            </a:r>
            <a:r>
              <a:rPr lang="en-US" sz="2000" dirty="0" smtClean="0"/>
              <a:t>quickly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peer selects only certain other peers as its </a:t>
            </a:r>
            <a:r>
              <a:rPr lang="en-US" sz="2000" dirty="0" smtClean="0"/>
              <a:t>neighbors</a:t>
            </a:r>
          </a:p>
          <a:p>
            <a:pPr lvl="1"/>
            <a:r>
              <a:rPr lang="en-US" sz="2000" dirty="0" smtClean="0"/>
              <a:t>Where </a:t>
            </a:r>
            <a:r>
              <a:rPr lang="en-US" sz="2000" dirty="0"/>
              <a:t>to store a key is determined after applying a hash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878" y="1546530"/>
            <a:ext cx="78855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Given </a:t>
            </a:r>
            <a:r>
              <a:rPr lang="en-US" sz="2200" dirty="0"/>
              <a:t>a larger network of peers, how can we locate the peer that stores a particular data item efficiently?</a:t>
            </a:r>
          </a:p>
        </p:txBody>
      </p:sp>
    </p:spTree>
    <p:extLst>
      <p:ext uri="{BB962C8B-B14F-4D97-AF65-F5344CB8AC3E}">
        <p14:creationId xmlns:p14="http://schemas.microsoft.com/office/powerpoint/2010/main" val="27311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Spread keys evenly over nodes with high probability</a:t>
            </a:r>
          </a:p>
          <a:p>
            <a:pPr lvl="1"/>
            <a:r>
              <a:rPr lang="en-US" dirty="0"/>
              <a:t>Natural load balance</a:t>
            </a:r>
          </a:p>
          <a:p>
            <a:r>
              <a:rPr lang="en-US" dirty="0"/>
              <a:t>Decentralization</a:t>
            </a:r>
          </a:p>
          <a:p>
            <a:pPr lvl="1"/>
            <a:r>
              <a:rPr lang="en-US" dirty="0"/>
              <a:t>Fully distributed – every node is equally important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log(N) cost </a:t>
            </a:r>
            <a:r>
              <a:rPr lang="en-US" dirty="0" smtClean="0"/>
              <a:t>factor – communication, routing state, lookup, etc.</a:t>
            </a:r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New nodes can join, existing nodes can </a:t>
            </a:r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 in Chord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76400" y="1981200"/>
            <a:ext cx="4267200" cy="419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1723" y="1752600"/>
            <a:ext cx="5341877" cy="3552334"/>
            <a:chOff x="468177" y="1400666"/>
            <a:chExt cx="5341877" cy="3552334"/>
          </a:xfrm>
        </p:grpSpPr>
        <p:sp>
          <p:nvSpPr>
            <p:cNvPr id="7" name="Oval 6"/>
            <p:cNvSpPr/>
            <p:nvPr/>
          </p:nvSpPr>
          <p:spPr>
            <a:xfrm>
              <a:off x="1771454" y="4724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28800" y="2362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029200" y="208646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81454" y="4343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8177" y="146519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2977" y="140066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peer</a:t>
              </a:r>
              <a:endParaRPr lang="en-US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66226" y="3690804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Chord ring</a:t>
            </a:r>
          </a:p>
          <a:p>
            <a:r>
              <a:rPr lang="en-US" dirty="0" smtClean="0"/>
              <a:t> (160-bit address space)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44825" y="3925669"/>
            <a:ext cx="251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key, just use the same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44825" y="3048793"/>
            <a:ext cx="308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node, use its IP address (+ port #)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44825" y="1544136"/>
            <a:ext cx="284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SHA-1 hashing algorithm is used to map both nodes and keys onto the ring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01723" y="1524000"/>
            <a:ext cx="4938596" cy="5105400"/>
            <a:chOff x="449323" y="1143000"/>
            <a:chExt cx="4938596" cy="5105400"/>
          </a:xfrm>
        </p:grpSpPr>
        <p:sp>
          <p:nvSpPr>
            <p:cNvPr id="18" name="Oval 17"/>
            <p:cNvSpPr/>
            <p:nvPr/>
          </p:nvSpPr>
          <p:spPr>
            <a:xfrm>
              <a:off x="449323" y="1905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7923" y="1828800"/>
              <a:ext cx="511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key</a:t>
              </a:r>
              <a:endParaRPr lang="en-US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85800" y="1143000"/>
              <a:ext cx="4702119" cy="5105400"/>
              <a:chOff x="685800" y="1143000"/>
              <a:chExt cx="4702119" cy="5105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3962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385127" y="1524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61327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572000" y="1752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473863" y="5562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32727" y="1143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cat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95800" y="13832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apple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85800" y="38216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eagle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653" y="5879068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zebra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4344901" y="5715000"/>
                <a:ext cx="104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4" name="Rectangle 33"/>
          <p:cNvSpPr/>
          <p:nvPr/>
        </p:nvSpPr>
        <p:spPr>
          <a:xfrm>
            <a:off x="5414913" y="5343435"/>
            <a:ext cx="3613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With high probability, the hash function ensures that all nodes receive roughly the same # of keys</a:t>
            </a:r>
          </a:p>
        </p:txBody>
      </p:sp>
    </p:spTree>
    <p:extLst>
      <p:ext uri="{BB962C8B-B14F-4D97-AF65-F5344CB8AC3E}">
        <p14:creationId xmlns:p14="http://schemas.microsoft.com/office/powerpoint/2010/main" val="30687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of a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30" t="11327" b="5664"/>
          <a:stretch>
            <a:fillRect/>
          </a:stretch>
        </p:blipFill>
        <p:spPr bwMode="auto">
          <a:xfrm>
            <a:off x="1524000" y="1295400"/>
            <a:ext cx="6046942" cy="367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29591" y="3229689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3-bit identifier space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8471" y="5795863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Successor denotes the peer responsible for storing a key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41902" y="5073877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Stoica</a:t>
            </a:r>
            <a:r>
              <a:rPr lang="en-US" sz="1400" dirty="0" smtClean="0"/>
              <a:t> et.al., SIGCOMM 2001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7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Key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each node knows its successor node in the ring</a:t>
            </a:r>
          </a:p>
          <a:p>
            <a:pPr lvl="1"/>
            <a:r>
              <a:rPr lang="en-US" dirty="0" smtClean="0"/>
              <a:t>Can pass the key along the circle</a:t>
            </a:r>
          </a:p>
          <a:p>
            <a:pPr lvl="1"/>
            <a:r>
              <a:rPr lang="en-US" dirty="0" smtClean="0"/>
              <a:t>May need N hops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How can this been improved?</a:t>
            </a:r>
          </a:p>
          <a:p>
            <a:pPr lvl="1"/>
            <a:r>
              <a:rPr lang="en-US" dirty="0" smtClean="0"/>
              <a:t>Solution: </a:t>
            </a:r>
            <a:r>
              <a:rPr lang="en-US" b="1" dirty="0" smtClean="0"/>
              <a:t>Finger table</a:t>
            </a:r>
          </a:p>
          <a:p>
            <a:pPr lvl="1"/>
            <a:r>
              <a:rPr lang="en-US" dirty="0" smtClean="0"/>
              <a:t>O(log N) hops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node/peer maintains a routing table</a:t>
            </a:r>
          </a:p>
          <a:p>
            <a:r>
              <a:rPr lang="en-US" dirty="0" smtClean="0"/>
              <a:t>The # of entries in this table is O(log N) or m where m is the # of bits used for ids</a:t>
            </a:r>
          </a:p>
          <a:p>
            <a:r>
              <a:rPr lang="en-US" dirty="0" smtClean="0"/>
              <a:t>Each entry has a </a:t>
            </a:r>
            <a:r>
              <a:rPr lang="en-US" b="1" dirty="0" smtClean="0"/>
              <a:t>start</a:t>
            </a:r>
            <a:r>
              <a:rPr lang="en-US" dirty="0" smtClean="0"/>
              <a:t>, </a:t>
            </a:r>
            <a:r>
              <a:rPr lang="en-US" b="1" dirty="0" smtClean="0"/>
              <a:t>interval</a:t>
            </a:r>
            <a:r>
              <a:rPr lang="en-US" dirty="0" smtClean="0"/>
              <a:t>, </a:t>
            </a:r>
            <a:r>
              <a:rPr lang="en-US" b="1" dirty="0" smtClean="0"/>
              <a:t>successor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For a given node (with id) k, its first interval starts from [</a:t>
            </a:r>
            <a:r>
              <a:rPr lang="en-US" i="1" dirty="0" smtClean="0"/>
              <a:t>k+1, k+2)</a:t>
            </a:r>
            <a:r>
              <a:rPr lang="en-US" dirty="0" smtClean="0"/>
              <a:t> , and then its size doubles</a:t>
            </a:r>
          </a:p>
          <a:p>
            <a:pPr lvl="1"/>
            <a:r>
              <a:rPr lang="en-US" dirty="0" smtClean="0"/>
              <a:t>Non-overlapping intervals</a:t>
            </a:r>
          </a:p>
          <a:p>
            <a:r>
              <a:rPr lang="en-US" dirty="0" smtClean="0"/>
              <a:t>This doubling enables us to cover the entire ring in O(log N) steps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37526"/>
              </p:ext>
            </p:extLst>
          </p:nvPr>
        </p:nvGraphicFramePr>
        <p:xfrm>
          <a:off x="762000" y="3048000"/>
          <a:ext cx="3810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  <a:gridCol w="1244600"/>
                <a:gridCol w="1651000"/>
              </a:tblGrid>
              <a:tr h="27559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Table: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447800"/>
            <a:ext cx="5791200" cy="50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 l="2030" t="8496" b="5664"/>
          <a:stretch>
            <a:fillRect/>
          </a:stretch>
        </p:blipFill>
        <p:spPr bwMode="auto">
          <a:xfrm>
            <a:off x="175967" y="1318967"/>
            <a:ext cx="3829089" cy="240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62227" y="645463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Stoica</a:t>
            </a:r>
            <a:r>
              <a:rPr lang="en-US" sz="1400" dirty="0" smtClean="0"/>
              <a:t> et.al., SIGCOMM 2001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50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FE19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4660</TotalTime>
  <Words>873</Words>
  <Application>Microsoft Office PowerPoint</Application>
  <PresentationFormat>On-screen Show (4:3)</PresentationFormat>
  <Paragraphs>141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Clarity</vt:lpstr>
      <vt:lpstr>Chord Distributed Hash Table</vt:lpstr>
      <vt:lpstr>NoSQL Systems</vt:lpstr>
      <vt:lpstr>Peer-to-Peer Systems</vt:lpstr>
      <vt:lpstr>Distributed Hash Table</vt:lpstr>
      <vt:lpstr>Consistent Hashing in Chord</vt:lpstr>
      <vt:lpstr>Successor of a Key</vt:lpstr>
      <vt:lpstr>Scalable Key Location</vt:lpstr>
      <vt:lpstr>Finger Table</vt:lpstr>
      <vt:lpstr>Finger Table: Example</vt:lpstr>
      <vt:lpstr>How to find successor(k)?</vt:lpstr>
      <vt:lpstr>Example</vt:lpstr>
      <vt:lpstr>How to find successor(k)?</vt:lpstr>
      <vt:lpstr>Example</vt:lpstr>
      <vt:lpstr>Replication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Internet-Scale Cardinality Estimation of XPath Queries over Distributed XML Data</dc:title>
  <dc:creator>Praveen Rao</dc:creator>
  <cp:lastModifiedBy>Teja</cp:lastModifiedBy>
  <cp:revision>2015</cp:revision>
  <dcterms:created xsi:type="dcterms:W3CDTF">2006-08-16T00:00:00Z</dcterms:created>
  <dcterms:modified xsi:type="dcterms:W3CDTF">2015-09-20T19:57:15Z</dcterms:modified>
</cp:coreProperties>
</file>