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69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6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3" autoAdjust="0"/>
  </p:normalViewPr>
  <p:slideViewPr>
    <p:cSldViewPr>
      <p:cViewPr varScale="1">
        <p:scale>
          <a:sx n="60" d="100"/>
          <a:sy n="60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D23201A-D996-4927-A38A-CA3CFA60FE03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6586FB-83CB-47B3-B7EB-8A4008837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4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81E465-C655-4DF7-9FEC-8E950438E89B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32D5E0-4928-432A-A80C-4ABC8554F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4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Sorting happens when storing locally – then the final sort can be a merge sort at </a:t>
            </a:r>
            <a:r>
              <a:rPr lang="en-US" smtClean="0"/>
              <a:t>the reduce worker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of workers</a:t>
            </a:r>
            <a:r>
              <a:rPr lang="en-US" baseline="0" dirty="0" smtClean="0"/>
              <a:t> assigned to Map will decide how many intermediate files are generated – each file contains R partitions/pieces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of output files equals number of workers assigned to the reduce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r>
              <a:rPr lang="en-US" baseline="0" dirty="0" smtClean="0"/>
              <a:t> of intermediate K-V pairs can speed up </a:t>
            </a:r>
            <a:r>
              <a:rPr lang="en-US" baseline="0" smtClean="0"/>
              <a:t>final sorting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2D5E0-4928-432A-A80C-4ABC8554F5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142B-94D1-4384-9D69-1FA9877A0FF7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5D83-F118-413F-9F9B-AFB09CD56404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83AB-16B6-43D6-8B0D-8585DDB03A37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EE1-685F-4D67-B529-14DDBF09CE6A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91AD-3C31-414D-8D37-B69BD86E7489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87E3-0B95-4DEB-9D65-319924F1D39E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05E9-3017-49B3-BB5D-15454C7DB1C6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8864-861B-4B5C-A81E-DC2812EE4709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2D48-DDEB-462C-AC88-20DFEF68E1D6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E73A-5BBA-4B83-9929-111F1ACCECF1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4657-699D-4ECD-A736-734DB954D72E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601A-BD8C-472A-A8AC-2C9BB607A4D8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07BE-D8BD-4FFB-A925-882E4F325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(Jeffrey Dean and Sanjay </a:t>
            </a:r>
            <a:r>
              <a:rPr lang="en-US" sz="2800" dirty="0" err="1" smtClean="0"/>
              <a:t>Ghemawat</a:t>
            </a:r>
            <a:r>
              <a:rPr lang="en-US" sz="2800" dirty="0" smtClean="0"/>
              <a:t>, OSDI ‘04)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5540</a:t>
            </a:r>
            <a:br>
              <a:rPr lang="en-US" dirty="0" smtClean="0"/>
            </a:br>
            <a:r>
              <a:rPr lang="en-US" dirty="0" smtClean="0"/>
              <a:t>(Rao)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</a:p>
          <a:p>
            <a:pPr lvl="1"/>
            <a:r>
              <a:rPr lang="en-US" dirty="0" smtClean="0"/>
              <a:t>Map </a:t>
            </a:r>
            <a:r>
              <a:rPr lang="en-US" dirty="0" smtClean="0">
                <a:sym typeface="Wingdings" pitchFamily="2" charset="2"/>
              </a:rPr>
              <a:t> parses each document and emits a sequence of &lt;word, document ID&gt;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Reduce  gets a list of document IDs for the same word, sorts this list of </a:t>
            </a:r>
            <a:r>
              <a:rPr lang="en-US" dirty="0" err="1" smtClean="0">
                <a:sym typeface="Wingdings" pitchFamily="2" charset="2"/>
              </a:rPr>
              <a:t>docIDs</a:t>
            </a:r>
            <a:r>
              <a:rPr lang="en-US" dirty="0" smtClean="0">
                <a:sym typeface="Wingdings" pitchFamily="2" charset="2"/>
              </a:rPr>
              <a:t>, and emits &lt;word, </a:t>
            </a:r>
            <a:r>
              <a:rPr lang="en-US" dirty="0" err="1" smtClean="0">
                <a:sym typeface="Wingdings" pitchFamily="2" charset="2"/>
              </a:rPr>
              <a:t>sortedlist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docIDs</a:t>
            </a:r>
            <a:r>
              <a:rPr lang="en-US" dirty="0" smtClean="0">
                <a:sym typeface="Wingdings" pitchFamily="2" charset="2"/>
              </a:rPr>
              <a:t>)&gt;</a:t>
            </a:r>
          </a:p>
          <a:p>
            <a:r>
              <a:rPr lang="en-US" dirty="0" smtClean="0">
                <a:sym typeface="Wingdings" pitchFamily="2" charset="2"/>
              </a:rPr>
              <a:t>See other examples in the paper (Section 2)</a:t>
            </a:r>
          </a:p>
          <a:p>
            <a:pPr lvl="1"/>
            <a:r>
              <a:rPr lang="en-US" dirty="0" smtClean="0"/>
              <a:t>http://labs.google.com/papers/mapreduce-osdi04.pdf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7543800" cy="470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2209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split into M pieces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7526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Intermediate keys are partitioned into R pieces</a:t>
            </a:r>
          </a:p>
          <a:p>
            <a:r>
              <a:rPr lang="en-US" sz="2000" dirty="0" smtClean="0"/>
              <a:t>e.g., hash(key) mod 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file is split into M pieces</a:t>
            </a:r>
          </a:p>
          <a:p>
            <a:r>
              <a:rPr lang="en-US" dirty="0" smtClean="0"/>
              <a:t>Many instances of the user program are forked</a:t>
            </a:r>
          </a:p>
          <a:p>
            <a:pPr lvl="1"/>
            <a:r>
              <a:rPr lang="en-US" dirty="0" smtClean="0"/>
              <a:t>One of them is special called the Master, the rest are Workers</a:t>
            </a:r>
          </a:p>
          <a:p>
            <a:r>
              <a:rPr lang="en-US" dirty="0" smtClean="0"/>
              <a:t>There are M map tasks and R reduce tasks</a:t>
            </a:r>
          </a:p>
          <a:p>
            <a:pPr lvl="1"/>
            <a:r>
              <a:rPr lang="en-US" dirty="0" smtClean="0"/>
              <a:t>Master assigns a task to an idle worker</a:t>
            </a:r>
          </a:p>
          <a:p>
            <a:r>
              <a:rPr lang="en-US" dirty="0" smtClean="0"/>
              <a:t>A worker assigned a map task reads the corresponding input split and generates intermediate key-value pairs</a:t>
            </a:r>
          </a:p>
          <a:p>
            <a:pPr lvl="1"/>
            <a:r>
              <a:rPr lang="en-US" dirty="0" smtClean="0"/>
              <a:t>First writes to a buffer, then periodically flushes it to disk, partitioned into R pieces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location of this intermediate data is passed to Master who can forward it to a Worker performing a reduce task</a:t>
            </a:r>
          </a:p>
          <a:p>
            <a:r>
              <a:rPr lang="en-US" dirty="0" smtClean="0"/>
              <a:t>A reduce Worker uses RPC to read the intermediate data generated by map Workers for that specific reduce partition</a:t>
            </a:r>
          </a:p>
          <a:p>
            <a:r>
              <a:rPr lang="en-US" dirty="0" smtClean="0"/>
              <a:t>When all intermediate data is read by a reduce Worker, it sorts the keys – all identical keys are grouped together</a:t>
            </a:r>
          </a:p>
          <a:p>
            <a:r>
              <a:rPr lang="en-US" dirty="0" smtClean="0"/>
              <a:t>For each group (same key), it invokes the user defined Reduce function</a:t>
            </a:r>
          </a:p>
          <a:p>
            <a:pPr lvl="1"/>
            <a:r>
              <a:rPr lang="en-US" dirty="0" smtClean="0"/>
              <a:t>Output is written to a separate file used by this Worker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http://labs.google.com/papers/mapreduce-osdi04.pdf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 is a</a:t>
            </a:r>
          </a:p>
          <a:p>
            <a:pPr lvl="1"/>
            <a:r>
              <a:rPr lang="en-US" dirty="0" smtClean="0"/>
              <a:t>programming model and</a:t>
            </a:r>
          </a:p>
          <a:p>
            <a:pPr lvl="1"/>
            <a:r>
              <a:rPr lang="en-US" dirty="0" smtClean="0"/>
              <a:t>implementation for processing and generating large data sets</a:t>
            </a:r>
          </a:p>
          <a:p>
            <a:r>
              <a:rPr lang="en-US" dirty="0" smtClean="0"/>
              <a:t>Introduced by Google, draws inspiration from functional languages</a:t>
            </a:r>
          </a:p>
          <a:p>
            <a:r>
              <a:rPr lang="en-US" dirty="0" smtClean="0"/>
              <a:t>A task is broken down into processing key-value pairs</a:t>
            </a:r>
          </a:p>
          <a:p>
            <a:r>
              <a:rPr lang="en-US" dirty="0" smtClean="0"/>
              <a:t>Users will specify a </a:t>
            </a:r>
            <a:r>
              <a:rPr lang="en-US" i="1" dirty="0" smtClean="0"/>
              <a:t>map</a:t>
            </a:r>
            <a:r>
              <a:rPr lang="en-US" dirty="0" smtClean="0"/>
              <a:t> function and a </a:t>
            </a:r>
            <a:r>
              <a:rPr lang="en-US" i="1" dirty="0" smtClean="0"/>
              <a:t>reduce</a:t>
            </a:r>
            <a:r>
              <a:rPr lang="en-US" dirty="0" smtClean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run a </a:t>
            </a:r>
            <a:r>
              <a:rPr lang="en-US" dirty="0" err="1" smtClean="0"/>
              <a:t>MapReduce</a:t>
            </a:r>
            <a:r>
              <a:rPr lang="en-US" dirty="0" smtClean="0"/>
              <a:t> program on large number of commodity machines</a:t>
            </a:r>
          </a:p>
          <a:p>
            <a:pPr lvl="1"/>
            <a:r>
              <a:rPr lang="en-US" dirty="0" smtClean="0"/>
              <a:t>Terabytes of data can be processed on thousands of machines (Google!)</a:t>
            </a:r>
          </a:p>
          <a:p>
            <a:r>
              <a:rPr lang="en-US" dirty="0" smtClean="0"/>
              <a:t>Easy for a programmer to specify parallelism for data intensive tasks</a:t>
            </a:r>
          </a:p>
          <a:p>
            <a:r>
              <a:rPr lang="en-US" dirty="0" smtClean="0"/>
              <a:t>Open source implementation of </a:t>
            </a:r>
            <a:r>
              <a:rPr lang="en-US" dirty="0" err="1" smtClean="0"/>
              <a:t>MapReduce</a:t>
            </a:r>
            <a:r>
              <a:rPr lang="en-US" dirty="0" smtClean="0"/>
              <a:t> is available</a:t>
            </a:r>
          </a:p>
          <a:p>
            <a:pPr lvl="1"/>
            <a:r>
              <a:rPr lang="en-US" dirty="0" smtClean="0"/>
              <a:t>Hadoop (Java based), Phoenix (shared-memory, C based), Disco (</a:t>
            </a:r>
            <a:r>
              <a:rPr lang="en-US" dirty="0" err="1" smtClean="0"/>
              <a:t>Erlang</a:t>
            </a:r>
            <a:r>
              <a:rPr lang="en-US" smtClean="0"/>
              <a:t>/Python</a:t>
            </a:r>
            <a:r>
              <a:rPr lang="en-US" smtClean="0"/>
              <a:t>), Spark, </a:t>
            </a:r>
            <a:r>
              <a:rPr lang="en-US" dirty="0" smtClean="0"/>
              <a:t>and some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609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048000"/>
            <a:ext cx="609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609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4953000"/>
            <a:ext cx="609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62200" y="2209800"/>
            <a:ext cx="1447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62200" y="3124200"/>
            <a:ext cx="1447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00" y="3962400"/>
            <a:ext cx="1447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62200" y="4953000"/>
            <a:ext cx="1447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10" idx="2"/>
          </p:cNvCxnSpPr>
          <p:nvPr/>
        </p:nvCxnSpPr>
        <p:spPr>
          <a:xfrm>
            <a:off x="1600200" y="25527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1600200" y="33909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2"/>
          </p:cNvCxnSpPr>
          <p:nvPr/>
        </p:nvCxnSpPr>
        <p:spPr>
          <a:xfrm>
            <a:off x="1600200" y="43053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3" idx="2"/>
          </p:cNvCxnSpPr>
          <p:nvPr/>
        </p:nvCxnSpPr>
        <p:spPr>
          <a:xfrm>
            <a:off x="1600200" y="5295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5029200" y="2514600"/>
            <a:ext cx="457200" cy="5334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029200" y="3657600"/>
            <a:ext cx="457200" cy="5334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029200" y="4800600"/>
            <a:ext cx="457200" cy="5334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6"/>
            <a:endCxn id="29" idx="1"/>
          </p:cNvCxnSpPr>
          <p:nvPr/>
        </p:nvCxnSpPr>
        <p:spPr>
          <a:xfrm>
            <a:off x="3810000" y="2552700"/>
            <a:ext cx="13335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30" idx="1"/>
          </p:cNvCxnSpPr>
          <p:nvPr/>
        </p:nvCxnSpPr>
        <p:spPr>
          <a:xfrm>
            <a:off x="3810000" y="2552700"/>
            <a:ext cx="13335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31" idx="1"/>
          </p:cNvCxnSpPr>
          <p:nvPr/>
        </p:nvCxnSpPr>
        <p:spPr>
          <a:xfrm>
            <a:off x="3810000" y="2552700"/>
            <a:ext cx="13335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</p:cNvCxnSpPr>
          <p:nvPr/>
        </p:nvCxnSpPr>
        <p:spPr>
          <a:xfrm flipV="1">
            <a:off x="3810000" y="281940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</p:cNvCxnSpPr>
          <p:nvPr/>
        </p:nvCxnSpPr>
        <p:spPr>
          <a:xfrm>
            <a:off x="3810000" y="3467100"/>
            <a:ext cx="12954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1"/>
          </p:cNvCxnSpPr>
          <p:nvPr/>
        </p:nvCxnSpPr>
        <p:spPr>
          <a:xfrm flipV="1">
            <a:off x="3810000" y="3924300"/>
            <a:ext cx="13335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10000" y="41910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3314700" y="339090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2"/>
          </p:cNvCxnSpPr>
          <p:nvPr/>
        </p:nvCxnSpPr>
        <p:spPr>
          <a:xfrm flipV="1">
            <a:off x="3733800" y="41910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33802" y="5105402"/>
            <a:ext cx="1295398" cy="7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172200" y="2438400"/>
            <a:ext cx="990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172200" y="3505200"/>
            <a:ext cx="990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172200" y="4648200"/>
            <a:ext cx="990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2" idx="3"/>
          </p:cNvCxnSpPr>
          <p:nvPr/>
        </p:nvCxnSpPr>
        <p:spPr>
          <a:xfrm>
            <a:off x="7162800" y="2819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62800" y="3886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62800" y="50276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924800" y="2590800"/>
            <a:ext cx="457200" cy="533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24800" y="3657600"/>
            <a:ext cx="457200" cy="533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24800" y="4800600"/>
            <a:ext cx="457200" cy="533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486400" y="2819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8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6400" y="5029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24400" y="1828800"/>
            <a:ext cx="14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6200" y="1905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set of key-value pairs from the input data</a:t>
            </a:r>
          </a:p>
          <a:p>
            <a:r>
              <a:rPr lang="en-US" dirty="0" smtClean="0"/>
              <a:t>The input data is partitioned and the Map function is run over each partition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map   (k1,v1)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list(k2,v2)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(Word Count)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2057400"/>
            <a:ext cx="5899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ap(String key, String value) :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key: document name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value: document contents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word w in value: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EmitIntermediate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(w, “1”);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set of intermediate key-value pairs generated by Map functions are merged</a:t>
            </a:r>
          </a:p>
          <a:p>
            <a:pPr lvl="1"/>
            <a:r>
              <a:rPr lang="en-US" dirty="0" smtClean="0"/>
              <a:t>All values that share the same key are collected</a:t>
            </a:r>
          </a:p>
          <a:p>
            <a:pPr lvl="1"/>
            <a:r>
              <a:rPr lang="en-US" dirty="0" smtClean="0"/>
              <a:t>Requires sorting</a:t>
            </a:r>
          </a:p>
          <a:p>
            <a:r>
              <a:rPr lang="en-US" dirty="0" smtClean="0"/>
              <a:t>The Reduce function accepts an intermediate key and a list of values associated with it</a:t>
            </a:r>
          </a:p>
          <a:p>
            <a:pPr lvl="1"/>
            <a:r>
              <a:rPr lang="en-US" dirty="0" smtClean="0"/>
              <a:t>A user defines how the list of values should be processed</a:t>
            </a:r>
          </a:p>
          <a:p>
            <a:pPr lvl="1"/>
            <a:r>
              <a:rPr lang="en-US" dirty="0" smtClean="0"/>
              <a:t>Usually produces zero or one output value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Reduce  (k2, list(v2))   </a:t>
            </a:r>
            <a:r>
              <a:rPr lang="en-US" dirty="0" smtClean="0">
                <a:sym typeface="Wingdings" pitchFamily="2" charset="2"/>
              </a:rPr>
              <a:t> list(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v3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(Word Count)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7189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educe (String key, Iterator values) :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key: a word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values: a list of counts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each v in values: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result +=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(v);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Emit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(result));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Grep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 smtClean="0">
                <a:sym typeface="Wingdings" pitchFamily="2" charset="2"/>
              </a:rPr>
              <a:t> emits a line if it matches a supplied pattern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Reduce  identity function</a:t>
            </a:r>
          </a:p>
          <a:p>
            <a:r>
              <a:rPr lang="en-US" dirty="0" smtClean="0">
                <a:sym typeface="Wingdings" pitchFamily="2" charset="2"/>
              </a:rPr>
              <a:t>Count of URL access frequency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Map  processes logs of web page requests, and emits &lt;URL,1&gt;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Reduce  Adds all the values for the same URL and emits &lt;URL, total count&gt;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07BE-D8BD-4FFB-A925-882E4F3255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778</Words>
  <Application>Microsoft Office PowerPoint</Application>
  <PresentationFormat>On-screen Show (4:3)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MapReduce (Jeffrey Dean and Sanjay Ghemawat, OSDI ‘04)</vt:lpstr>
      <vt:lpstr>Introduction (1/2)</vt:lpstr>
      <vt:lpstr>Introduction (2/2)</vt:lpstr>
      <vt:lpstr>Illustration</vt:lpstr>
      <vt:lpstr>Map Function</vt:lpstr>
      <vt:lpstr>Example (Word Count)</vt:lpstr>
      <vt:lpstr>Reduce Function</vt:lpstr>
      <vt:lpstr>Example (Word Count)</vt:lpstr>
      <vt:lpstr>More examples</vt:lpstr>
      <vt:lpstr>More examples…</vt:lpstr>
      <vt:lpstr>Execution Overview</vt:lpstr>
      <vt:lpstr>Steps Involved (1/2)</vt:lpstr>
      <vt:lpstr>Steps Involved (2/2)</vt:lpstr>
      <vt:lpstr>Questions?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(Jeffrey Dean and Sanjay Ghemawat)</dc:title>
  <dc:creator>Praveen Rao</dc:creator>
  <cp:lastModifiedBy>Praveen Rao</cp:lastModifiedBy>
  <cp:revision>123</cp:revision>
  <cp:lastPrinted>2013-10-01T16:01:49Z</cp:lastPrinted>
  <dcterms:created xsi:type="dcterms:W3CDTF">2008-10-16T14:54:40Z</dcterms:created>
  <dcterms:modified xsi:type="dcterms:W3CDTF">2015-09-24T16:41:42Z</dcterms:modified>
</cp:coreProperties>
</file>