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76" r:id="rId4"/>
    <p:sldId id="258" r:id="rId5"/>
    <p:sldId id="259" r:id="rId6"/>
    <p:sldId id="261" r:id="rId7"/>
    <p:sldId id="262" r:id="rId8"/>
    <p:sldId id="263" r:id="rId9"/>
    <p:sldId id="264" r:id="rId10"/>
    <p:sldId id="265" r:id="rId11"/>
    <p:sldId id="266" r:id="rId12"/>
    <p:sldId id="267" r:id="rId13"/>
    <p:sldId id="269" r:id="rId14"/>
    <p:sldId id="277" r:id="rId15"/>
    <p:sldId id="260"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01" autoAdjust="0"/>
  </p:normalViewPr>
  <p:slideViewPr>
    <p:cSldViewPr>
      <p:cViewPr varScale="1">
        <p:scale>
          <a:sx n="63" d="100"/>
          <a:sy n="63" d="100"/>
        </p:scale>
        <p:origin x="15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407A83D-68FC-4BE7-893F-59D2D507C4AE}" type="datetimeFigureOut">
              <a:rPr lang="en-US" smtClean="0"/>
              <a:pPr/>
              <a:t>10/1/2015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01DD25F-8900-4A42-BCDD-E0DC28BA4362}" type="slidenum">
              <a:rPr lang="en-US" smtClean="0"/>
              <a:pPr/>
              <a:t>‹#›</a:t>
            </a:fld>
            <a:endParaRPr lang="en-US"/>
          </a:p>
        </p:txBody>
      </p:sp>
    </p:spTree>
    <p:extLst>
      <p:ext uri="{BB962C8B-B14F-4D97-AF65-F5344CB8AC3E}">
        <p14:creationId xmlns:p14="http://schemas.microsoft.com/office/powerpoint/2010/main" val="218826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1E6E5A4-9E91-4061-B28B-A0B898EF38C4}" type="datetimeFigureOut">
              <a:rPr lang="en-US" smtClean="0"/>
              <a:pPr/>
              <a:t>10/1/2015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2B1F489-3CDD-4E6E-AA36-6F0E0B00DD1D}" type="slidenum">
              <a:rPr lang="en-US" smtClean="0"/>
              <a:pPr/>
              <a:t>‹#›</a:t>
            </a:fld>
            <a:endParaRPr lang="en-US"/>
          </a:p>
        </p:txBody>
      </p:sp>
    </p:spTree>
    <p:extLst>
      <p:ext uri="{BB962C8B-B14F-4D97-AF65-F5344CB8AC3E}">
        <p14:creationId xmlns:p14="http://schemas.microsoft.com/office/powerpoint/2010/main" val="124760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B1F489-3CDD-4E6E-AA36-6F0E0B00DD1D}" type="slidenum">
              <a:rPr lang="en-US" smtClean="0"/>
              <a:pPr/>
              <a:t>1</a:t>
            </a:fld>
            <a:endParaRPr lang="en-US"/>
          </a:p>
        </p:txBody>
      </p:sp>
    </p:spTree>
    <p:extLst>
      <p:ext uri="{BB962C8B-B14F-4D97-AF65-F5344CB8AC3E}">
        <p14:creationId xmlns:p14="http://schemas.microsoft.com/office/powerpoint/2010/main" val="317562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B1F489-3CDD-4E6E-AA36-6F0E0B00DD1D}" type="slidenum">
              <a:rPr lang="en-US" smtClean="0"/>
              <a:pPr/>
              <a:t>6</a:t>
            </a:fld>
            <a:endParaRPr lang="en-US"/>
          </a:p>
        </p:txBody>
      </p:sp>
    </p:spTree>
    <p:extLst>
      <p:ext uri="{BB962C8B-B14F-4D97-AF65-F5344CB8AC3E}">
        <p14:creationId xmlns:p14="http://schemas.microsoft.com/office/powerpoint/2010/main" val="424397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HDFS, secondary name</a:t>
            </a:r>
            <a:r>
              <a:rPr lang="en-US" baseline="0" dirty="0" smtClean="0"/>
              <a:t> node does the job of frequently updating the metadata using the log information of the changes, while the name node is servicing clients. Also during the failure of the name node (SPOF), the secondary takes charge. </a:t>
            </a:r>
            <a:r>
              <a:rPr lang="en-US" baseline="0" dirty="0" err="1" smtClean="0"/>
              <a:t>Availalability</a:t>
            </a:r>
            <a:r>
              <a:rPr lang="en-US" baseline="0" dirty="0" smtClean="0"/>
              <a:t> is not provided by secondary. Poor naming. High availability is not provided by secondary. More recent versions of Hadoop have active and standby </a:t>
            </a:r>
            <a:r>
              <a:rPr lang="en-US" baseline="0" dirty="0" err="1" smtClean="0"/>
              <a:t>namenodes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2B1F489-3CDD-4E6E-AA36-6F0E0B00DD1D}" type="slidenum">
              <a:rPr lang="en-US" smtClean="0"/>
              <a:pPr/>
              <a:t>9</a:t>
            </a:fld>
            <a:endParaRPr lang="en-US"/>
          </a:p>
        </p:txBody>
      </p:sp>
    </p:spTree>
    <p:extLst>
      <p:ext uri="{BB962C8B-B14F-4D97-AF65-F5344CB8AC3E}">
        <p14:creationId xmlns:p14="http://schemas.microsoft.com/office/powerpoint/2010/main" val="3657909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Called</a:t>
            </a:r>
            <a:r>
              <a:rPr lang="en-US" baseline="0" dirty="0" smtClean="0"/>
              <a:t> </a:t>
            </a:r>
            <a:r>
              <a:rPr lang="en-US" baseline="0" dirty="0" err="1" smtClean="0"/>
              <a:t>Editlog</a:t>
            </a:r>
            <a:r>
              <a:rPr lang="en-US" baseline="0" dirty="0" smtClean="0"/>
              <a:t> in HDFS</a:t>
            </a:r>
            <a:endParaRPr lang="en-US" dirty="0"/>
          </a:p>
        </p:txBody>
      </p:sp>
      <p:sp>
        <p:nvSpPr>
          <p:cNvPr id="4" name="Slide Number Placeholder 3"/>
          <p:cNvSpPr>
            <a:spLocks noGrp="1"/>
          </p:cNvSpPr>
          <p:nvPr>
            <p:ph type="sldNum" sz="quarter" idx="10"/>
          </p:nvPr>
        </p:nvSpPr>
        <p:spPr/>
        <p:txBody>
          <a:bodyPr/>
          <a:lstStyle/>
          <a:p>
            <a:fld id="{72B1F489-3CDD-4E6E-AA36-6F0E0B00DD1D}" type="slidenum">
              <a:rPr lang="en-US" smtClean="0"/>
              <a:pPr/>
              <a:t>10</a:t>
            </a:fld>
            <a:endParaRPr lang="en-US"/>
          </a:p>
        </p:txBody>
      </p:sp>
    </p:spTree>
    <p:extLst>
      <p:ext uri="{BB962C8B-B14F-4D97-AF65-F5344CB8AC3E}">
        <p14:creationId xmlns:p14="http://schemas.microsoft.com/office/powerpoint/2010/main" val="1175946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Strong consistency is needed in transactional</a:t>
            </a:r>
            <a:r>
              <a:rPr lang="en-US" baseline="0" dirty="0" smtClean="0"/>
              <a:t> databases. Phil Bernstein’s slides</a:t>
            </a:r>
          </a:p>
          <a:p>
            <a:r>
              <a:rPr lang="en-US" baseline="0" dirty="0" smtClean="0"/>
              <a:t>A – all or none</a:t>
            </a:r>
          </a:p>
          <a:p>
            <a:r>
              <a:rPr lang="en-US" baseline="0" dirty="0" smtClean="0"/>
              <a:t>C – preserves database integrity – consistent state – slightly different than consistency in </a:t>
            </a:r>
            <a:r>
              <a:rPr lang="en-US" baseline="0" smtClean="0"/>
              <a:t>distributed systems</a:t>
            </a:r>
            <a:endParaRPr lang="en-US" baseline="0" dirty="0" smtClean="0"/>
          </a:p>
          <a:p>
            <a:r>
              <a:rPr lang="en-US" baseline="0" dirty="0" smtClean="0"/>
              <a:t>I – as if transactions execute alone</a:t>
            </a:r>
          </a:p>
          <a:p>
            <a:r>
              <a:rPr lang="en-US" baseline="0" dirty="0" smtClean="0"/>
              <a:t>D – don’t lose data if there are failures</a:t>
            </a:r>
            <a:endParaRPr lang="en-US" dirty="0"/>
          </a:p>
        </p:txBody>
      </p:sp>
      <p:sp>
        <p:nvSpPr>
          <p:cNvPr id="4" name="Slide Number Placeholder 3"/>
          <p:cNvSpPr>
            <a:spLocks noGrp="1"/>
          </p:cNvSpPr>
          <p:nvPr>
            <p:ph type="sldNum" sz="quarter" idx="10"/>
          </p:nvPr>
        </p:nvSpPr>
        <p:spPr/>
        <p:txBody>
          <a:bodyPr/>
          <a:lstStyle/>
          <a:p>
            <a:fld id="{72B1F489-3CDD-4E6E-AA36-6F0E0B00DD1D}" type="slidenum">
              <a:rPr lang="en-US" smtClean="0"/>
              <a:pPr/>
              <a:t>11</a:t>
            </a:fld>
            <a:endParaRPr lang="en-US"/>
          </a:p>
        </p:txBody>
      </p:sp>
    </p:spTree>
    <p:extLst>
      <p:ext uri="{BB962C8B-B14F-4D97-AF65-F5344CB8AC3E}">
        <p14:creationId xmlns:p14="http://schemas.microsoft.com/office/powerpoint/2010/main" val="1184135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a:t>
            </a:r>
            <a:r>
              <a:rPr lang="en-US" baseline="0" dirty="0" smtClean="0"/>
              <a:t> point of a reader/client that is reading the changes being made</a:t>
            </a:r>
          </a:p>
          <a:p>
            <a:endParaRPr lang="en-US" baseline="0" dirty="0" smtClean="0"/>
          </a:p>
          <a:p>
            <a:r>
              <a:rPr lang="en-US" baseline="0" dirty="0" smtClean="0"/>
              <a:t>Two clients trying to write to the end of a file – undefined but consistent – concurrent writes</a:t>
            </a:r>
            <a:endParaRPr lang="en-US" dirty="0"/>
          </a:p>
        </p:txBody>
      </p:sp>
      <p:sp>
        <p:nvSpPr>
          <p:cNvPr id="4" name="Slide Number Placeholder 3"/>
          <p:cNvSpPr>
            <a:spLocks noGrp="1"/>
          </p:cNvSpPr>
          <p:nvPr>
            <p:ph type="sldNum" sz="quarter" idx="10"/>
          </p:nvPr>
        </p:nvSpPr>
        <p:spPr/>
        <p:txBody>
          <a:bodyPr/>
          <a:lstStyle/>
          <a:p>
            <a:fld id="{72B1F489-3CDD-4E6E-AA36-6F0E0B00DD1D}" type="slidenum">
              <a:rPr lang="en-US" smtClean="0"/>
              <a:pPr/>
              <a:t>12</a:t>
            </a:fld>
            <a:endParaRPr lang="en-US"/>
          </a:p>
        </p:txBody>
      </p:sp>
    </p:spTree>
    <p:extLst>
      <p:ext uri="{BB962C8B-B14F-4D97-AF65-F5344CB8AC3E}">
        <p14:creationId xmlns:p14="http://schemas.microsoft.com/office/powerpoint/2010/main" val="2321395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serial orders on diff chunks, </a:t>
            </a:r>
            <a:r>
              <a:rPr lang="en-US" baseline="0" dirty="0" smtClean="0"/>
              <a:t> </a:t>
            </a:r>
            <a:r>
              <a:rPr lang="en-US" dirty="0" smtClean="0"/>
              <a:t>region becomes</a:t>
            </a:r>
            <a:r>
              <a:rPr lang="en-US" baseline="0" dirty="0" smtClean="0"/>
              <a:t> </a:t>
            </a:r>
            <a:r>
              <a:rPr lang="en-US" dirty="0" smtClean="0"/>
              <a:t>undefined but consistent</a:t>
            </a:r>
          </a:p>
          <a:p>
            <a:endParaRPr lang="en-US" dirty="0"/>
          </a:p>
        </p:txBody>
      </p:sp>
      <p:sp>
        <p:nvSpPr>
          <p:cNvPr id="4" name="Slide Number Placeholder 3"/>
          <p:cNvSpPr>
            <a:spLocks noGrp="1"/>
          </p:cNvSpPr>
          <p:nvPr>
            <p:ph type="sldNum" sz="quarter" idx="10"/>
          </p:nvPr>
        </p:nvSpPr>
        <p:spPr/>
        <p:txBody>
          <a:bodyPr/>
          <a:lstStyle/>
          <a:p>
            <a:fld id="{72B1F489-3CDD-4E6E-AA36-6F0E0B00DD1D}" type="slidenum">
              <a:rPr lang="en-US" smtClean="0"/>
              <a:pPr/>
              <a:t>14</a:t>
            </a:fld>
            <a:endParaRPr lang="en-US"/>
          </a:p>
        </p:txBody>
      </p:sp>
    </p:spTree>
    <p:extLst>
      <p:ext uri="{BB962C8B-B14F-4D97-AF65-F5344CB8AC3E}">
        <p14:creationId xmlns:p14="http://schemas.microsoft.com/office/powerpoint/2010/main" val="4235140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B1F489-3CDD-4E6E-AA36-6F0E0B00DD1D}" type="slidenum">
              <a:rPr lang="en-US" smtClean="0"/>
              <a:pPr/>
              <a:t>15</a:t>
            </a:fld>
            <a:endParaRPr lang="en-US"/>
          </a:p>
        </p:txBody>
      </p:sp>
    </p:spTree>
    <p:extLst>
      <p:ext uri="{BB962C8B-B14F-4D97-AF65-F5344CB8AC3E}">
        <p14:creationId xmlns:p14="http://schemas.microsoft.com/office/powerpoint/2010/main" val="17884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7FEAAD-B496-4492-80F1-8167DD642264}" type="datetime1">
              <a:rPr lang="en-US" smtClean="0"/>
              <a:t>10/1/2015</a:t>
            </a:fld>
            <a:endParaRPr lang="en-US"/>
          </a:p>
        </p:txBody>
      </p:sp>
      <p:sp>
        <p:nvSpPr>
          <p:cNvPr id="5" name="Footer Placeholder 4"/>
          <p:cNvSpPr>
            <a:spLocks noGrp="1"/>
          </p:cNvSpPr>
          <p:nvPr>
            <p:ph type="ftr" sz="quarter" idx="11"/>
          </p:nvPr>
        </p:nvSpPr>
        <p:spPr/>
        <p:txBody>
          <a:bodyPr/>
          <a:lstStyle/>
          <a:p>
            <a:r>
              <a:rPr lang="en-US" smtClean="0"/>
              <a:t>Rao, UMKC</a:t>
            </a:r>
            <a:endParaRPr lang="en-US"/>
          </a:p>
        </p:txBody>
      </p:sp>
      <p:sp>
        <p:nvSpPr>
          <p:cNvPr id="6" name="Slide Number Placeholder 5"/>
          <p:cNvSpPr>
            <a:spLocks noGrp="1"/>
          </p:cNvSpPr>
          <p:nvPr>
            <p:ph type="sldNum" sz="quarter" idx="12"/>
          </p:nvPr>
        </p:nvSpPr>
        <p:spPr/>
        <p:txBody>
          <a:bodyPr/>
          <a:lstStyle/>
          <a:p>
            <a:fld id="{D2CFE33C-3257-41D5-9E95-129E30FD03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790C21-4900-45D1-AC70-53B3F51EC0CA}" type="datetime1">
              <a:rPr lang="en-US" smtClean="0"/>
              <a:t>10/1/2015</a:t>
            </a:fld>
            <a:endParaRPr lang="en-US"/>
          </a:p>
        </p:txBody>
      </p:sp>
      <p:sp>
        <p:nvSpPr>
          <p:cNvPr id="5" name="Footer Placeholder 4"/>
          <p:cNvSpPr>
            <a:spLocks noGrp="1"/>
          </p:cNvSpPr>
          <p:nvPr>
            <p:ph type="ftr" sz="quarter" idx="11"/>
          </p:nvPr>
        </p:nvSpPr>
        <p:spPr/>
        <p:txBody>
          <a:bodyPr/>
          <a:lstStyle/>
          <a:p>
            <a:r>
              <a:rPr lang="en-US" smtClean="0"/>
              <a:t>Rao, UMKC</a:t>
            </a:r>
            <a:endParaRPr lang="en-US"/>
          </a:p>
        </p:txBody>
      </p:sp>
      <p:sp>
        <p:nvSpPr>
          <p:cNvPr id="6" name="Slide Number Placeholder 5"/>
          <p:cNvSpPr>
            <a:spLocks noGrp="1"/>
          </p:cNvSpPr>
          <p:nvPr>
            <p:ph type="sldNum" sz="quarter" idx="12"/>
          </p:nvPr>
        </p:nvSpPr>
        <p:spPr/>
        <p:txBody>
          <a:bodyPr/>
          <a:lstStyle/>
          <a:p>
            <a:fld id="{D2CFE33C-3257-41D5-9E95-129E30FD03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7993E-3C62-47B2-A4CE-40DE9251BB89}" type="datetime1">
              <a:rPr lang="en-US" smtClean="0"/>
              <a:t>10/1/2015</a:t>
            </a:fld>
            <a:endParaRPr lang="en-US"/>
          </a:p>
        </p:txBody>
      </p:sp>
      <p:sp>
        <p:nvSpPr>
          <p:cNvPr id="5" name="Footer Placeholder 4"/>
          <p:cNvSpPr>
            <a:spLocks noGrp="1"/>
          </p:cNvSpPr>
          <p:nvPr>
            <p:ph type="ftr" sz="quarter" idx="11"/>
          </p:nvPr>
        </p:nvSpPr>
        <p:spPr/>
        <p:txBody>
          <a:bodyPr/>
          <a:lstStyle/>
          <a:p>
            <a:r>
              <a:rPr lang="en-US" smtClean="0"/>
              <a:t>Rao, UMKC</a:t>
            </a:r>
            <a:endParaRPr lang="en-US"/>
          </a:p>
        </p:txBody>
      </p:sp>
      <p:sp>
        <p:nvSpPr>
          <p:cNvPr id="6" name="Slide Number Placeholder 5"/>
          <p:cNvSpPr>
            <a:spLocks noGrp="1"/>
          </p:cNvSpPr>
          <p:nvPr>
            <p:ph type="sldNum" sz="quarter" idx="12"/>
          </p:nvPr>
        </p:nvSpPr>
        <p:spPr/>
        <p:txBody>
          <a:bodyPr/>
          <a:lstStyle/>
          <a:p>
            <a:fld id="{D2CFE33C-3257-41D5-9E95-129E30FD03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C95E8-A9AB-491D-8230-B19E556EFEF6}" type="datetime1">
              <a:rPr lang="en-US" smtClean="0"/>
              <a:t>10/1/2015</a:t>
            </a:fld>
            <a:endParaRPr lang="en-US"/>
          </a:p>
        </p:txBody>
      </p:sp>
      <p:sp>
        <p:nvSpPr>
          <p:cNvPr id="5" name="Footer Placeholder 4"/>
          <p:cNvSpPr>
            <a:spLocks noGrp="1"/>
          </p:cNvSpPr>
          <p:nvPr>
            <p:ph type="ftr" sz="quarter" idx="11"/>
          </p:nvPr>
        </p:nvSpPr>
        <p:spPr/>
        <p:txBody>
          <a:bodyPr/>
          <a:lstStyle/>
          <a:p>
            <a:r>
              <a:rPr lang="en-US" smtClean="0"/>
              <a:t>Rao, UMKC</a:t>
            </a:r>
            <a:endParaRPr lang="en-US"/>
          </a:p>
        </p:txBody>
      </p:sp>
      <p:sp>
        <p:nvSpPr>
          <p:cNvPr id="6" name="Slide Number Placeholder 5"/>
          <p:cNvSpPr>
            <a:spLocks noGrp="1"/>
          </p:cNvSpPr>
          <p:nvPr>
            <p:ph type="sldNum" sz="quarter" idx="12"/>
          </p:nvPr>
        </p:nvSpPr>
        <p:spPr/>
        <p:txBody>
          <a:bodyPr/>
          <a:lstStyle/>
          <a:p>
            <a:fld id="{D2CFE33C-3257-41D5-9E95-129E30FD03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36C622-E9EB-4C4F-8129-5E004049340B}" type="datetime1">
              <a:rPr lang="en-US" smtClean="0"/>
              <a:t>10/1/2015</a:t>
            </a:fld>
            <a:endParaRPr lang="en-US"/>
          </a:p>
        </p:txBody>
      </p:sp>
      <p:sp>
        <p:nvSpPr>
          <p:cNvPr id="5" name="Footer Placeholder 4"/>
          <p:cNvSpPr>
            <a:spLocks noGrp="1"/>
          </p:cNvSpPr>
          <p:nvPr>
            <p:ph type="ftr" sz="quarter" idx="11"/>
          </p:nvPr>
        </p:nvSpPr>
        <p:spPr/>
        <p:txBody>
          <a:bodyPr/>
          <a:lstStyle/>
          <a:p>
            <a:r>
              <a:rPr lang="en-US" smtClean="0"/>
              <a:t>Rao, UMKC</a:t>
            </a:r>
            <a:endParaRPr lang="en-US"/>
          </a:p>
        </p:txBody>
      </p:sp>
      <p:sp>
        <p:nvSpPr>
          <p:cNvPr id="6" name="Slide Number Placeholder 5"/>
          <p:cNvSpPr>
            <a:spLocks noGrp="1"/>
          </p:cNvSpPr>
          <p:nvPr>
            <p:ph type="sldNum" sz="quarter" idx="12"/>
          </p:nvPr>
        </p:nvSpPr>
        <p:spPr/>
        <p:txBody>
          <a:bodyPr/>
          <a:lstStyle/>
          <a:p>
            <a:fld id="{D2CFE33C-3257-41D5-9E95-129E30FD03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723DDD-460E-4E71-8E71-F4BEA8F04D50}" type="datetime1">
              <a:rPr lang="en-US" smtClean="0"/>
              <a:t>10/1/2015</a:t>
            </a:fld>
            <a:endParaRPr lang="en-US"/>
          </a:p>
        </p:txBody>
      </p:sp>
      <p:sp>
        <p:nvSpPr>
          <p:cNvPr id="6" name="Footer Placeholder 5"/>
          <p:cNvSpPr>
            <a:spLocks noGrp="1"/>
          </p:cNvSpPr>
          <p:nvPr>
            <p:ph type="ftr" sz="quarter" idx="11"/>
          </p:nvPr>
        </p:nvSpPr>
        <p:spPr/>
        <p:txBody>
          <a:bodyPr/>
          <a:lstStyle/>
          <a:p>
            <a:r>
              <a:rPr lang="en-US" smtClean="0"/>
              <a:t>Rao, UMKC</a:t>
            </a:r>
            <a:endParaRPr lang="en-US"/>
          </a:p>
        </p:txBody>
      </p:sp>
      <p:sp>
        <p:nvSpPr>
          <p:cNvPr id="7" name="Slide Number Placeholder 6"/>
          <p:cNvSpPr>
            <a:spLocks noGrp="1"/>
          </p:cNvSpPr>
          <p:nvPr>
            <p:ph type="sldNum" sz="quarter" idx="12"/>
          </p:nvPr>
        </p:nvSpPr>
        <p:spPr/>
        <p:txBody>
          <a:bodyPr/>
          <a:lstStyle/>
          <a:p>
            <a:fld id="{D2CFE33C-3257-41D5-9E95-129E30FD03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6B758-F59D-4315-9EAD-2531BDCBC91E}" type="datetime1">
              <a:rPr lang="en-US" smtClean="0"/>
              <a:t>10/1/2015</a:t>
            </a:fld>
            <a:endParaRPr lang="en-US"/>
          </a:p>
        </p:txBody>
      </p:sp>
      <p:sp>
        <p:nvSpPr>
          <p:cNvPr id="8" name="Footer Placeholder 7"/>
          <p:cNvSpPr>
            <a:spLocks noGrp="1"/>
          </p:cNvSpPr>
          <p:nvPr>
            <p:ph type="ftr" sz="quarter" idx="11"/>
          </p:nvPr>
        </p:nvSpPr>
        <p:spPr/>
        <p:txBody>
          <a:bodyPr/>
          <a:lstStyle/>
          <a:p>
            <a:r>
              <a:rPr lang="en-US" smtClean="0"/>
              <a:t>Rao, UMKC</a:t>
            </a:r>
            <a:endParaRPr lang="en-US"/>
          </a:p>
        </p:txBody>
      </p:sp>
      <p:sp>
        <p:nvSpPr>
          <p:cNvPr id="9" name="Slide Number Placeholder 8"/>
          <p:cNvSpPr>
            <a:spLocks noGrp="1"/>
          </p:cNvSpPr>
          <p:nvPr>
            <p:ph type="sldNum" sz="quarter" idx="12"/>
          </p:nvPr>
        </p:nvSpPr>
        <p:spPr/>
        <p:txBody>
          <a:bodyPr/>
          <a:lstStyle/>
          <a:p>
            <a:fld id="{D2CFE33C-3257-41D5-9E95-129E30FD03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0E13DC-1114-4D78-B69A-83DE24513884}" type="datetime1">
              <a:rPr lang="en-US" smtClean="0"/>
              <a:t>10/1/2015</a:t>
            </a:fld>
            <a:endParaRPr lang="en-US"/>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0CC74-62CC-4E61-AE99-BCC756C2BD85}" type="datetime1">
              <a:rPr lang="en-US" smtClean="0"/>
              <a:t>10/1/2015</a:t>
            </a:fld>
            <a:endParaRPr lang="en-US"/>
          </a:p>
        </p:txBody>
      </p:sp>
      <p:sp>
        <p:nvSpPr>
          <p:cNvPr id="3" name="Footer Placeholder 2"/>
          <p:cNvSpPr>
            <a:spLocks noGrp="1"/>
          </p:cNvSpPr>
          <p:nvPr>
            <p:ph type="ftr" sz="quarter" idx="11"/>
          </p:nvPr>
        </p:nvSpPr>
        <p:spPr/>
        <p:txBody>
          <a:bodyPr/>
          <a:lstStyle/>
          <a:p>
            <a:r>
              <a:rPr lang="en-US" smtClean="0"/>
              <a:t>Rao, UMKC</a:t>
            </a:r>
            <a:endParaRPr lang="en-US"/>
          </a:p>
        </p:txBody>
      </p:sp>
      <p:sp>
        <p:nvSpPr>
          <p:cNvPr id="4" name="Slide Number Placeholder 3"/>
          <p:cNvSpPr>
            <a:spLocks noGrp="1"/>
          </p:cNvSpPr>
          <p:nvPr>
            <p:ph type="sldNum" sz="quarter" idx="12"/>
          </p:nvPr>
        </p:nvSpPr>
        <p:spPr/>
        <p:txBody>
          <a:bodyPr/>
          <a:lstStyle/>
          <a:p>
            <a:fld id="{D2CFE33C-3257-41D5-9E95-129E30FD03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2FB79-98F7-46B2-9057-8B3E2FEFAE16}" type="datetime1">
              <a:rPr lang="en-US" smtClean="0"/>
              <a:t>10/1/2015</a:t>
            </a:fld>
            <a:endParaRPr lang="en-US"/>
          </a:p>
        </p:txBody>
      </p:sp>
      <p:sp>
        <p:nvSpPr>
          <p:cNvPr id="6" name="Footer Placeholder 5"/>
          <p:cNvSpPr>
            <a:spLocks noGrp="1"/>
          </p:cNvSpPr>
          <p:nvPr>
            <p:ph type="ftr" sz="quarter" idx="11"/>
          </p:nvPr>
        </p:nvSpPr>
        <p:spPr/>
        <p:txBody>
          <a:bodyPr/>
          <a:lstStyle/>
          <a:p>
            <a:r>
              <a:rPr lang="en-US" smtClean="0"/>
              <a:t>Rao, UMKC</a:t>
            </a:r>
            <a:endParaRPr lang="en-US"/>
          </a:p>
        </p:txBody>
      </p:sp>
      <p:sp>
        <p:nvSpPr>
          <p:cNvPr id="7" name="Slide Number Placeholder 6"/>
          <p:cNvSpPr>
            <a:spLocks noGrp="1"/>
          </p:cNvSpPr>
          <p:nvPr>
            <p:ph type="sldNum" sz="quarter" idx="12"/>
          </p:nvPr>
        </p:nvSpPr>
        <p:spPr/>
        <p:txBody>
          <a:bodyPr/>
          <a:lstStyle/>
          <a:p>
            <a:fld id="{D2CFE33C-3257-41D5-9E95-129E30FD03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B07B2-D04B-493C-8E73-A242955B6CC5}" type="datetime1">
              <a:rPr lang="en-US" smtClean="0"/>
              <a:t>10/1/2015</a:t>
            </a:fld>
            <a:endParaRPr lang="en-US"/>
          </a:p>
        </p:txBody>
      </p:sp>
      <p:sp>
        <p:nvSpPr>
          <p:cNvPr id="6" name="Footer Placeholder 5"/>
          <p:cNvSpPr>
            <a:spLocks noGrp="1"/>
          </p:cNvSpPr>
          <p:nvPr>
            <p:ph type="ftr" sz="quarter" idx="11"/>
          </p:nvPr>
        </p:nvSpPr>
        <p:spPr/>
        <p:txBody>
          <a:bodyPr/>
          <a:lstStyle/>
          <a:p>
            <a:r>
              <a:rPr lang="en-US" smtClean="0"/>
              <a:t>Rao, UMKC</a:t>
            </a:r>
            <a:endParaRPr lang="en-US"/>
          </a:p>
        </p:txBody>
      </p:sp>
      <p:sp>
        <p:nvSpPr>
          <p:cNvPr id="7" name="Slide Number Placeholder 6"/>
          <p:cNvSpPr>
            <a:spLocks noGrp="1"/>
          </p:cNvSpPr>
          <p:nvPr>
            <p:ph type="sldNum" sz="quarter" idx="12"/>
          </p:nvPr>
        </p:nvSpPr>
        <p:spPr/>
        <p:txBody>
          <a:bodyPr/>
          <a:lstStyle/>
          <a:p>
            <a:fld id="{D2CFE33C-3257-41D5-9E95-129E30FD03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E1615-1EAB-4284-89C5-90BD4869977E}" type="datetime1">
              <a:rPr lang="en-US" smtClean="0"/>
              <a:t>10/1/2015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Rao, UMKC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FE33C-3257-41D5-9E95-129E30FD03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Google File System</a:t>
            </a:r>
            <a:br>
              <a:rPr lang="en-US" dirty="0" smtClean="0"/>
            </a:br>
            <a:r>
              <a:rPr lang="en-US" dirty="0" smtClean="0"/>
              <a:t>(</a:t>
            </a:r>
            <a:r>
              <a:rPr lang="en-US" dirty="0" err="1" smtClean="0"/>
              <a:t>Ghemawat</a:t>
            </a:r>
            <a:r>
              <a:rPr lang="en-US" dirty="0" smtClean="0"/>
              <a:t> et.al., SOSP ‘03)</a:t>
            </a:r>
            <a:endParaRPr lang="en-US" dirty="0"/>
          </a:p>
        </p:txBody>
      </p:sp>
      <p:sp>
        <p:nvSpPr>
          <p:cNvPr id="3" name="Subtitle 2"/>
          <p:cNvSpPr>
            <a:spLocks noGrp="1"/>
          </p:cNvSpPr>
          <p:nvPr>
            <p:ph type="subTitle" idx="1"/>
          </p:nvPr>
        </p:nvSpPr>
        <p:spPr/>
        <p:txBody>
          <a:bodyPr/>
          <a:lstStyle/>
          <a:p>
            <a:r>
              <a:rPr lang="en-US" dirty="0" smtClean="0"/>
              <a:t>CS 5540</a:t>
            </a:r>
          </a:p>
          <a:p>
            <a:r>
              <a:rPr lang="en-US" dirty="0" smtClean="0"/>
              <a:t>(Rao)</a:t>
            </a:r>
          </a:p>
        </p:txBody>
      </p:sp>
      <p:sp>
        <p:nvSpPr>
          <p:cNvPr id="4" name="Slide Number Placeholder 3"/>
          <p:cNvSpPr>
            <a:spLocks noGrp="1"/>
          </p:cNvSpPr>
          <p:nvPr>
            <p:ph type="sldNum" sz="quarter" idx="12"/>
          </p:nvPr>
        </p:nvSpPr>
        <p:spPr/>
        <p:txBody>
          <a:bodyPr/>
          <a:lstStyle/>
          <a:p>
            <a:fld id="{D2CFE33C-3257-41D5-9E95-129E30FD03D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Rao, UMKC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Locations/Operation Log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Master does not store chunk locations persistently, rather polls </a:t>
            </a:r>
            <a:r>
              <a:rPr lang="en-US" dirty="0" err="1" smtClean="0"/>
              <a:t>chunkservers</a:t>
            </a:r>
            <a:r>
              <a:rPr lang="en-US" dirty="0" smtClean="0"/>
              <a:t> at startup or when a new </a:t>
            </a:r>
            <a:r>
              <a:rPr lang="en-US" dirty="0" err="1" smtClean="0"/>
              <a:t>chunkserver</a:t>
            </a:r>
            <a:r>
              <a:rPr lang="en-US" dirty="0" smtClean="0"/>
              <a:t> joins</a:t>
            </a:r>
          </a:p>
          <a:p>
            <a:r>
              <a:rPr lang="en-US" dirty="0" smtClean="0"/>
              <a:t>Master can be up-to-date hereinafter; periodic heart-beat messages</a:t>
            </a:r>
          </a:p>
          <a:p>
            <a:r>
              <a:rPr lang="en-US" dirty="0" smtClean="0"/>
              <a:t>Simple design</a:t>
            </a:r>
          </a:p>
          <a:p>
            <a:pPr lvl="1"/>
            <a:r>
              <a:rPr lang="en-US" dirty="0" smtClean="0"/>
              <a:t>No need to keep the Master and </a:t>
            </a:r>
            <a:r>
              <a:rPr lang="en-US" dirty="0" err="1" smtClean="0"/>
              <a:t>chunkservers</a:t>
            </a:r>
            <a:r>
              <a:rPr lang="en-US" dirty="0" smtClean="0"/>
              <a:t> in sync</a:t>
            </a:r>
          </a:p>
          <a:p>
            <a:pPr lvl="1"/>
            <a:r>
              <a:rPr lang="en-US" dirty="0" smtClean="0"/>
              <a:t>Can cope with hundreds of </a:t>
            </a:r>
            <a:r>
              <a:rPr lang="en-US" dirty="0" err="1" smtClean="0"/>
              <a:t>chunkservers</a:t>
            </a:r>
            <a:r>
              <a:rPr lang="en-US" dirty="0" smtClean="0"/>
              <a:t> that fail often</a:t>
            </a:r>
          </a:p>
          <a:p>
            <a:r>
              <a:rPr lang="en-US" dirty="0" smtClean="0"/>
              <a:t>Operation log: Logs critical metadata information</a:t>
            </a:r>
          </a:p>
          <a:p>
            <a:pPr lvl="1"/>
            <a:r>
              <a:rPr lang="en-US" dirty="0" smtClean="0"/>
              <a:t>Provides a global time line of changes (concurrent operations)</a:t>
            </a:r>
          </a:p>
          <a:p>
            <a:pPr lvl="1"/>
            <a:r>
              <a:rPr lang="en-US" dirty="0" smtClean="0"/>
              <a:t>Recover from master crashes, </a:t>
            </a:r>
            <a:r>
              <a:rPr lang="en-US" dirty="0" err="1" smtClean="0"/>
              <a:t>checkpointing</a:t>
            </a:r>
            <a:r>
              <a:rPr lang="en-US" dirty="0" smtClean="0"/>
              <a:t> is </a:t>
            </a:r>
            <a:r>
              <a:rPr lang="en-US" smtClean="0"/>
              <a:t>done periodically</a:t>
            </a:r>
            <a:endParaRPr lang="en-US" dirty="0" smtClean="0"/>
          </a:p>
          <a:p>
            <a:pPr lvl="1"/>
            <a:r>
              <a:rPr lang="en-US" dirty="0" smtClean="0"/>
              <a:t>Log is replicated on remote machines</a:t>
            </a:r>
          </a:p>
          <a:p>
            <a:endParaRPr lang="en-US" dirty="0"/>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Model</a:t>
            </a:r>
            <a:endParaRPr lang="en-US" dirty="0"/>
          </a:p>
        </p:txBody>
      </p:sp>
      <p:sp>
        <p:nvSpPr>
          <p:cNvPr id="3" name="Content Placeholder 2"/>
          <p:cNvSpPr>
            <a:spLocks noGrp="1"/>
          </p:cNvSpPr>
          <p:nvPr>
            <p:ph idx="1"/>
          </p:nvPr>
        </p:nvSpPr>
        <p:spPr/>
        <p:txBody>
          <a:bodyPr>
            <a:normAutofit lnSpcReduction="10000"/>
          </a:bodyPr>
          <a:lstStyle/>
          <a:p>
            <a:r>
              <a:rPr lang="en-US" dirty="0" smtClean="0"/>
              <a:t>Relaxed consistency model – simple and efficient to implement</a:t>
            </a:r>
          </a:p>
          <a:p>
            <a:r>
              <a:rPr lang="en-US" dirty="0" smtClean="0"/>
              <a:t>A mutation is an operation that changes file data or meta data</a:t>
            </a:r>
          </a:p>
          <a:p>
            <a:r>
              <a:rPr lang="en-US" dirty="0" smtClean="0"/>
              <a:t>Operations/mutations on the metadata – handled by Master</a:t>
            </a:r>
          </a:p>
          <a:p>
            <a:pPr lvl="1"/>
            <a:r>
              <a:rPr lang="en-US" dirty="0" smtClean="0"/>
              <a:t> Provides atomicity and correctness</a:t>
            </a:r>
          </a:p>
          <a:p>
            <a:r>
              <a:rPr lang="en-US" dirty="0" smtClean="0"/>
              <a:t>Operations/mutations on file data – a bit tricky</a:t>
            </a:r>
            <a:endParaRPr lang="en-US" dirty="0"/>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Guarantees by GFS</a:t>
            </a:r>
            <a:endParaRPr lang="en-US" dirty="0"/>
          </a:p>
        </p:txBody>
      </p:sp>
      <p:sp>
        <p:nvSpPr>
          <p:cNvPr id="3" name="Content Placeholder 2"/>
          <p:cNvSpPr>
            <a:spLocks noGrp="1"/>
          </p:cNvSpPr>
          <p:nvPr>
            <p:ph idx="1"/>
          </p:nvPr>
        </p:nvSpPr>
        <p:spPr/>
        <p:txBody>
          <a:bodyPr/>
          <a:lstStyle/>
          <a:p>
            <a:r>
              <a:rPr lang="en-US" dirty="0" smtClean="0"/>
              <a:t>A file region is consistent if all clients will always see the same data by reading any replica</a:t>
            </a:r>
          </a:p>
          <a:p>
            <a:r>
              <a:rPr lang="en-US" dirty="0" smtClean="0"/>
              <a:t>A region is </a:t>
            </a:r>
            <a:r>
              <a:rPr lang="en-US" i="1" dirty="0" smtClean="0"/>
              <a:t>defined</a:t>
            </a:r>
          </a:p>
          <a:p>
            <a:pPr lvl="1"/>
            <a:r>
              <a:rPr lang="en-US" dirty="0" smtClean="0"/>
              <a:t>Consistent + clients see the entire write of a mutation</a:t>
            </a:r>
            <a:endParaRPr lang="en-US" dirty="0"/>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12</a:t>
            </a:fld>
            <a:endParaRPr lang="en-US"/>
          </a:p>
        </p:txBody>
      </p:sp>
      <p:pic>
        <p:nvPicPr>
          <p:cNvPr id="7" name="Picture 3"/>
          <p:cNvPicPr>
            <a:picLocks noChangeAspect="1" noChangeArrowheads="1"/>
          </p:cNvPicPr>
          <p:nvPr/>
        </p:nvPicPr>
        <p:blipFill>
          <a:blip r:embed="rId3" cstate="print"/>
          <a:srcRect/>
          <a:stretch>
            <a:fillRect/>
          </a:stretch>
        </p:blipFill>
        <p:spPr bwMode="auto">
          <a:xfrm>
            <a:off x="2057400" y="4572000"/>
            <a:ext cx="4547596" cy="1752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Interactions</a:t>
            </a:r>
            <a:endParaRPr lang="en-US" dirty="0"/>
          </a:p>
        </p:txBody>
      </p:sp>
      <p:sp>
        <p:nvSpPr>
          <p:cNvPr id="3" name="Content Placeholder 2"/>
          <p:cNvSpPr>
            <a:spLocks noGrp="1"/>
          </p:cNvSpPr>
          <p:nvPr>
            <p:ph idx="1"/>
          </p:nvPr>
        </p:nvSpPr>
        <p:spPr/>
        <p:txBody>
          <a:bodyPr/>
          <a:lstStyle/>
          <a:p>
            <a:r>
              <a:rPr lang="en-US" dirty="0" smtClean="0"/>
              <a:t>Minimize Master’s interactions</a:t>
            </a:r>
          </a:p>
          <a:p>
            <a:r>
              <a:rPr lang="en-US" dirty="0" smtClean="0"/>
              <a:t>Leases and Mutation order</a:t>
            </a:r>
          </a:p>
          <a:p>
            <a:pPr lvl="1"/>
            <a:r>
              <a:rPr lang="en-US" dirty="0" smtClean="0"/>
              <a:t>A chunk lease given by master makes a replica/</a:t>
            </a:r>
            <a:r>
              <a:rPr lang="en-US" dirty="0" err="1" smtClean="0"/>
              <a:t>chunkserver</a:t>
            </a:r>
            <a:r>
              <a:rPr lang="en-US" dirty="0" smtClean="0"/>
              <a:t> the primary</a:t>
            </a:r>
          </a:p>
          <a:p>
            <a:pPr lvl="1"/>
            <a:r>
              <a:rPr lang="en-US" dirty="0" smtClean="0"/>
              <a:t>The primary picks a serial order for all mutations to a chunk</a:t>
            </a:r>
          </a:p>
          <a:p>
            <a:pPr lvl="2"/>
            <a:r>
              <a:rPr lang="en-US" dirty="0" smtClean="0"/>
              <a:t>Apply the same order to all replicas</a:t>
            </a:r>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Data and Control Flow</a:t>
            </a:r>
            <a:endParaRPr lang="en-US" dirty="0"/>
          </a:p>
        </p:txBody>
      </p:sp>
      <p:sp>
        <p:nvSpPr>
          <p:cNvPr id="3" name="Content Placeholder 2"/>
          <p:cNvSpPr>
            <a:spLocks noGrp="1"/>
          </p:cNvSpPr>
          <p:nvPr>
            <p:ph idx="1"/>
          </p:nvPr>
        </p:nvSpPr>
        <p:spPr/>
        <p:txBody>
          <a:bodyPr/>
          <a:lstStyle/>
          <a:p>
            <a:r>
              <a:rPr lang="en-US" dirty="0" smtClean="0"/>
              <a:t>See paper for description of each step</a:t>
            </a:r>
            <a:endParaRPr lang="en-US" dirty="0"/>
          </a:p>
        </p:txBody>
      </p:sp>
      <p:sp>
        <p:nvSpPr>
          <p:cNvPr id="4" name="Footer Placeholder 3"/>
          <p:cNvSpPr>
            <a:spLocks noGrp="1"/>
          </p:cNvSpPr>
          <p:nvPr>
            <p:ph type="ftr" sz="quarter" idx="11"/>
          </p:nvPr>
        </p:nvSpPr>
        <p:spPr/>
        <p:txBody>
          <a:bodyPr/>
          <a:lstStyle/>
          <a:p>
            <a:r>
              <a:rPr lang="en-US" smtClean="0"/>
              <a:t>Rao, UMKC</a:t>
            </a:r>
            <a:endParaRPr lang="en-US" dirty="0"/>
          </a:p>
        </p:txBody>
      </p:sp>
      <p:sp>
        <p:nvSpPr>
          <p:cNvPr id="5" name="Slide Number Placeholder 4"/>
          <p:cNvSpPr>
            <a:spLocks noGrp="1"/>
          </p:cNvSpPr>
          <p:nvPr>
            <p:ph type="sldNum" sz="quarter" idx="12"/>
          </p:nvPr>
        </p:nvSpPr>
        <p:spPr/>
        <p:txBody>
          <a:bodyPr/>
          <a:lstStyle/>
          <a:p>
            <a:fld id="{D2CFE33C-3257-41D5-9E95-129E30FD03D6}" type="slidenum">
              <a:rPr lang="en-US" smtClean="0"/>
              <a:pPr/>
              <a:t>14</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609600" y="2286000"/>
            <a:ext cx="4343400" cy="3678285"/>
          </a:xfrm>
          <a:prstGeom prst="rect">
            <a:avLst/>
          </a:prstGeom>
          <a:noFill/>
          <a:ln w="9525">
            <a:noFill/>
            <a:miter lim="800000"/>
            <a:headEnd/>
            <a:tailEnd/>
          </a:ln>
          <a:effectLst/>
        </p:spPr>
      </p:pic>
      <p:sp>
        <p:nvSpPr>
          <p:cNvPr id="7" name="TextBox 6"/>
          <p:cNvSpPr txBox="1"/>
          <p:nvPr/>
        </p:nvSpPr>
        <p:spPr>
          <a:xfrm>
            <a:off x="4953000" y="2438400"/>
            <a:ext cx="3269869" cy="1477328"/>
          </a:xfrm>
          <a:prstGeom prst="rect">
            <a:avLst/>
          </a:prstGeom>
          <a:noFill/>
        </p:spPr>
        <p:txBody>
          <a:bodyPr wrap="none" rtlCol="0">
            <a:spAutoFit/>
          </a:bodyPr>
          <a:lstStyle/>
          <a:p>
            <a:r>
              <a:rPr lang="en-US" dirty="0" smtClean="0"/>
              <a:t>Concurrent writes crossing</a:t>
            </a:r>
          </a:p>
          <a:p>
            <a:r>
              <a:rPr lang="en-US" dirty="0"/>
              <a:t>c</a:t>
            </a:r>
            <a:r>
              <a:rPr lang="en-US" dirty="0" smtClean="0"/>
              <a:t>hunk boundaries or large</a:t>
            </a:r>
          </a:p>
          <a:p>
            <a:r>
              <a:rPr lang="en-US" dirty="0"/>
              <a:t>w</a:t>
            </a:r>
            <a:r>
              <a:rPr lang="en-US" dirty="0" smtClean="0"/>
              <a:t>rites are broken</a:t>
            </a:r>
          </a:p>
          <a:p>
            <a:r>
              <a:rPr lang="en-US" dirty="0"/>
              <a:t>i</a:t>
            </a:r>
            <a:r>
              <a:rPr lang="en-US" dirty="0" smtClean="0"/>
              <a:t>nto multiple writes by GFS client</a:t>
            </a:r>
          </a:p>
          <a:p>
            <a:endParaRPr lang="en-US" dirty="0"/>
          </a:p>
        </p:txBody>
      </p:sp>
      <p:sp>
        <p:nvSpPr>
          <p:cNvPr id="9" name="TextBox 8"/>
          <p:cNvSpPr txBox="1"/>
          <p:nvPr/>
        </p:nvSpPr>
        <p:spPr>
          <a:xfrm>
            <a:off x="4953000" y="3872706"/>
            <a:ext cx="4006931" cy="923330"/>
          </a:xfrm>
          <a:prstGeom prst="rect">
            <a:avLst/>
          </a:prstGeom>
          <a:noFill/>
        </p:spPr>
        <p:txBody>
          <a:bodyPr wrap="none" rtlCol="0">
            <a:spAutoFit/>
          </a:bodyPr>
          <a:lstStyle/>
          <a:p>
            <a:r>
              <a:rPr lang="en-US" dirty="0" smtClean="0"/>
              <a:t>Data flow is decoupled from control flow</a:t>
            </a:r>
          </a:p>
          <a:p>
            <a:r>
              <a:rPr lang="en-US" dirty="0" smtClean="0"/>
              <a:t>Pipeline data through </a:t>
            </a:r>
            <a:r>
              <a:rPr lang="en-US" dirty="0" err="1" smtClean="0"/>
              <a:t>chunkservers</a:t>
            </a:r>
            <a:endParaRPr lang="en-US" dirty="0" smtClean="0"/>
          </a:p>
          <a:p>
            <a:r>
              <a:rPr lang="en-US" dirty="0"/>
              <a:t>i</a:t>
            </a:r>
            <a:r>
              <a:rPr lang="en-US" dirty="0" smtClean="0"/>
              <a:t>n a serial fashion</a:t>
            </a:r>
            <a:endParaRPr lang="en-US" dirty="0"/>
          </a:p>
        </p:txBody>
      </p:sp>
      <p:sp>
        <p:nvSpPr>
          <p:cNvPr id="6" name="TextBox 5"/>
          <p:cNvSpPr txBox="1"/>
          <p:nvPr/>
        </p:nvSpPr>
        <p:spPr>
          <a:xfrm>
            <a:off x="5022153" y="5541903"/>
            <a:ext cx="4083747" cy="646331"/>
          </a:xfrm>
          <a:prstGeom prst="rect">
            <a:avLst/>
          </a:prstGeom>
          <a:noFill/>
        </p:spPr>
        <p:txBody>
          <a:bodyPr wrap="none" rtlCol="0">
            <a:spAutoFit/>
          </a:bodyPr>
          <a:lstStyle/>
          <a:p>
            <a:r>
              <a:rPr lang="en-US" dirty="0" smtClean="0"/>
              <a:t>For append operation, GFS picks an offset</a:t>
            </a:r>
          </a:p>
          <a:p>
            <a:r>
              <a:rPr lang="en-US" dirty="0"/>
              <a:t>o</a:t>
            </a:r>
            <a:r>
              <a:rPr lang="en-US" dirty="0" smtClean="0"/>
              <a:t>f choice; </a:t>
            </a:r>
            <a:r>
              <a:rPr lang="en-US" smtClean="0"/>
              <a:t>at-least-once semantics</a:t>
            </a:r>
            <a:endParaRPr lang="en-US" dirty="0"/>
          </a:p>
        </p:txBody>
      </p:sp>
    </p:spTree>
    <p:extLst>
      <p:ext uri="{BB962C8B-B14F-4D97-AF65-F5344CB8AC3E}">
        <p14:creationId xmlns:p14="http://schemas.microsoft.com/office/powerpoint/2010/main" val="292329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See paper for more details and </a:t>
            </a:r>
            <a:r>
              <a:rPr lang="en-US" dirty="0"/>
              <a:t>e</a:t>
            </a:r>
            <a:r>
              <a:rPr lang="en-US" dirty="0" smtClean="0"/>
              <a:t>xperiments.</a:t>
            </a:r>
            <a:endParaRPr lang="en-US" dirty="0"/>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15</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(1/2)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GFS was designed to meet Google’s  large-scale data processing needs</a:t>
            </a:r>
          </a:p>
          <a:p>
            <a:r>
              <a:rPr lang="en-US" dirty="0" smtClean="0"/>
              <a:t>Goals</a:t>
            </a:r>
          </a:p>
          <a:p>
            <a:pPr lvl="1"/>
            <a:r>
              <a:rPr lang="en-US" dirty="0" smtClean="0"/>
              <a:t>Performance, scalability, reliability, availability AND</a:t>
            </a:r>
          </a:p>
          <a:p>
            <a:pPr lvl="1"/>
            <a:r>
              <a:rPr lang="en-US" dirty="0" smtClean="0"/>
              <a:t>Based on application workloads and technology – current and future</a:t>
            </a:r>
          </a:p>
          <a:p>
            <a:r>
              <a:rPr lang="en-US" dirty="0" smtClean="0"/>
              <a:t>Failures are a norm rather than an exception</a:t>
            </a:r>
          </a:p>
          <a:p>
            <a:pPr lvl="1"/>
            <a:r>
              <a:rPr lang="en-US" dirty="0" smtClean="0"/>
              <a:t>Commodity components</a:t>
            </a:r>
          </a:p>
          <a:p>
            <a:pPr lvl="1"/>
            <a:r>
              <a:rPr lang="en-US" dirty="0"/>
              <a:t>L</a:t>
            </a:r>
            <a:r>
              <a:rPr lang="en-US" dirty="0" smtClean="0"/>
              <a:t>arge scale – 1000’s of machines, and large number of users</a:t>
            </a:r>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(2/2)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Huge files – multi gigabyte files are common</a:t>
            </a:r>
          </a:p>
          <a:p>
            <a:pPr lvl="1"/>
            <a:r>
              <a:rPr lang="en-US" smtClean="0"/>
              <a:t>Revisit </a:t>
            </a:r>
            <a:r>
              <a:rPr lang="en-US" dirty="0" smtClean="0"/>
              <a:t>design policies such as I/O operations and block sizes</a:t>
            </a:r>
          </a:p>
          <a:p>
            <a:r>
              <a:rPr lang="en-US" dirty="0" smtClean="0"/>
              <a:t>Workload</a:t>
            </a:r>
          </a:p>
          <a:p>
            <a:pPr lvl="1"/>
            <a:r>
              <a:rPr lang="en-US" dirty="0" smtClean="0"/>
              <a:t>Appending new data to a file rather than overwriting existing data – almost no random writes (producer/consumer model)</a:t>
            </a:r>
          </a:p>
          <a:p>
            <a:pPr lvl="1"/>
            <a:r>
              <a:rPr lang="en-US" dirty="0" smtClean="0"/>
              <a:t>Common case to optimize: Append (should be atomic in nature)</a:t>
            </a:r>
          </a:p>
          <a:p>
            <a:pPr lvl="1"/>
            <a:r>
              <a:rPr lang="en-US" dirty="0"/>
              <a:t>Sequential reads</a:t>
            </a:r>
            <a:endParaRPr lang="en-US" dirty="0" smtClean="0"/>
          </a:p>
          <a:p>
            <a:pPr lvl="1"/>
            <a:r>
              <a:rPr lang="en-US" dirty="0" smtClean="0"/>
              <a:t>Caching is not helpful</a:t>
            </a:r>
          </a:p>
          <a:p>
            <a:endParaRPr lang="en-US" dirty="0"/>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Assumptions</a:t>
            </a:r>
          </a:p>
          <a:p>
            <a:pPr lvl="1"/>
            <a:r>
              <a:rPr lang="en-US" dirty="0" smtClean="0"/>
              <a:t>Inexpensive commodity components, failure is common; monitoring, tolerance, recovery is needed</a:t>
            </a:r>
          </a:p>
          <a:p>
            <a:pPr lvl="1"/>
            <a:r>
              <a:rPr lang="en-US" dirty="0" smtClean="0"/>
              <a:t>Large number of large files</a:t>
            </a:r>
          </a:p>
          <a:p>
            <a:pPr lvl="1"/>
            <a:r>
              <a:rPr lang="en-US" dirty="0" smtClean="0"/>
              <a:t>Large streaming reads and small random reads</a:t>
            </a:r>
          </a:p>
          <a:p>
            <a:pPr lvl="1"/>
            <a:r>
              <a:rPr lang="en-US" dirty="0" smtClean="0"/>
              <a:t>Large sequential writes (small random writes are uncommon)</a:t>
            </a:r>
          </a:p>
          <a:p>
            <a:pPr lvl="1"/>
            <a:r>
              <a:rPr lang="en-US" dirty="0" smtClean="0"/>
              <a:t>Well-defined semantics for multiple clients for concurrent appends (minimal synchronization)</a:t>
            </a:r>
          </a:p>
          <a:p>
            <a:pPr lvl="1"/>
            <a:r>
              <a:rPr lang="en-US" dirty="0" smtClean="0"/>
              <a:t>High sustained bandwidth than low latency</a:t>
            </a:r>
          </a:p>
          <a:p>
            <a:pPr lvl="2"/>
            <a:endParaRPr lang="en-US" dirty="0"/>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Interface</a:t>
            </a:r>
            <a:endParaRPr lang="en-US" dirty="0"/>
          </a:p>
        </p:txBody>
      </p:sp>
      <p:sp>
        <p:nvSpPr>
          <p:cNvPr id="3" name="Content Placeholder 2"/>
          <p:cNvSpPr>
            <a:spLocks noGrp="1"/>
          </p:cNvSpPr>
          <p:nvPr>
            <p:ph idx="1"/>
          </p:nvPr>
        </p:nvSpPr>
        <p:spPr/>
        <p:txBody>
          <a:bodyPr/>
          <a:lstStyle/>
          <a:p>
            <a:r>
              <a:rPr lang="en-US" dirty="0" smtClean="0"/>
              <a:t>Familiar interface like other file systems</a:t>
            </a:r>
          </a:p>
          <a:p>
            <a:pPr lvl="1"/>
            <a:r>
              <a:rPr lang="en-US" dirty="0" smtClean="0"/>
              <a:t>Hierarchical organization, directories, path names</a:t>
            </a:r>
          </a:p>
          <a:p>
            <a:pPr lvl="1"/>
            <a:r>
              <a:rPr lang="en-US" dirty="0" smtClean="0"/>
              <a:t>Create, delete, open, close, read, and write</a:t>
            </a:r>
          </a:p>
          <a:p>
            <a:r>
              <a:rPr lang="en-US" dirty="0" smtClean="0"/>
              <a:t>Snapshot and record append operations</a:t>
            </a:r>
          </a:p>
          <a:p>
            <a:pPr lvl="1"/>
            <a:r>
              <a:rPr lang="en-US" dirty="0" smtClean="0"/>
              <a:t>Snapshot creates a copy of a file or directory tree at a low cost</a:t>
            </a:r>
          </a:p>
          <a:p>
            <a:pPr lvl="1"/>
            <a:r>
              <a:rPr lang="en-US" dirty="0" smtClean="0"/>
              <a:t>Record append allows multiple clients to append to a file concurrently with atomicity</a:t>
            </a:r>
          </a:p>
          <a:p>
            <a:endParaRPr lang="en-US" dirty="0"/>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Footer Placeholder 3"/>
          <p:cNvSpPr>
            <a:spLocks noGrp="1"/>
          </p:cNvSpPr>
          <p:nvPr>
            <p:ph type="ftr" sz="quarter" idx="11"/>
          </p:nvPr>
        </p:nvSpPr>
        <p:spPr/>
        <p:txBody>
          <a:bodyPr/>
          <a:lstStyle/>
          <a:p>
            <a:r>
              <a:rPr lang="en-US" smtClean="0"/>
              <a:t>Rao, UMKC</a:t>
            </a:r>
            <a:endParaRPr lang="en-US" dirty="0"/>
          </a:p>
        </p:txBody>
      </p:sp>
      <p:sp>
        <p:nvSpPr>
          <p:cNvPr id="5" name="Slide Number Placeholder 4"/>
          <p:cNvSpPr>
            <a:spLocks noGrp="1"/>
          </p:cNvSpPr>
          <p:nvPr>
            <p:ph type="sldNum" sz="quarter" idx="12"/>
          </p:nvPr>
        </p:nvSpPr>
        <p:spPr/>
        <p:txBody>
          <a:bodyPr/>
          <a:lstStyle/>
          <a:p>
            <a:fld id="{D2CFE33C-3257-41D5-9E95-129E30FD03D6}" type="slidenum">
              <a:rPr lang="en-US" smtClean="0"/>
              <a:pPr/>
              <a:t>6</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09600" y="1905000"/>
            <a:ext cx="8232026" cy="3343275"/>
          </a:xfrm>
          <a:prstGeom prst="rect">
            <a:avLst/>
          </a:prstGeom>
          <a:noFill/>
          <a:ln w="9525">
            <a:noFill/>
            <a:miter lim="800000"/>
            <a:headEnd/>
            <a:tailEnd/>
          </a:ln>
          <a:effectLst/>
        </p:spPr>
      </p:pic>
      <p:sp>
        <p:nvSpPr>
          <p:cNvPr id="7" name="TextBox 6"/>
          <p:cNvSpPr txBox="1"/>
          <p:nvPr/>
        </p:nvSpPr>
        <p:spPr>
          <a:xfrm>
            <a:off x="762000" y="5181600"/>
            <a:ext cx="3810000" cy="923330"/>
          </a:xfrm>
          <a:prstGeom prst="rect">
            <a:avLst/>
          </a:prstGeom>
          <a:noFill/>
        </p:spPr>
        <p:txBody>
          <a:bodyPr wrap="square" rtlCol="0">
            <a:spAutoFit/>
          </a:bodyPr>
          <a:lstStyle/>
          <a:p>
            <a:r>
              <a:rPr lang="en-US" dirty="0" smtClean="0"/>
              <a:t>Files are divided into fixed-sized chunks, each chunk has a 64 bit handle (globally unique)</a:t>
            </a:r>
            <a:endParaRPr lang="en-US" dirty="0"/>
          </a:p>
        </p:txBody>
      </p:sp>
      <p:sp>
        <p:nvSpPr>
          <p:cNvPr id="8" name="TextBox 7"/>
          <p:cNvSpPr txBox="1"/>
          <p:nvPr/>
        </p:nvSpPr>
        <p:spPr>
          <a:xfrm>
            <a:off x="5257800" y="5105400"/>
            <a:ext cx="3429000" cy="1477328"/>
          </a:xfrm>
          <a:prstGeom prst="rect">
            <a:avLst/>
          </a:prstGeom>
          <a:noFill/>
        </p:spPr>
        <p:txBody>
          <a:bodyPr wrap="square" rtlCol="0">
            <a:spAutoFit/>
          </a:bodyPr>
          <a:lstStyle/>
          <a:p>
            <a:r>
              <a:rPr lang="en-US" dirty="0" smtClean="0"/>
              <a:t>Master stores metadata, periodically communicates with </a:t>
            </a:r>
            <a:r>
              <a:rPr lang="en-US" dirty="0" err="1" smtClean="0"/>
              <a:t>chunkservers</a:t>
            </a:r>
            <a:r>
              <a:rPr lang="en-US" dirty="0" smtClean="0"/>
              <a:t> – instructions to </a:t>
            </a:r>
            <a:r>
              <a:rPr lang="en-US" dirty="0" err="1" smtClean="0"/>
              <a:t>chunkservers</a:t>
            </a:r>
            <a:r>
              <a:rPr lang="en-US" dirty="0" smtClean="0"/>
              <a:t>, and receives state information from them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r>
              <a:rPr lang="en-US" dirty="0" err="1" smtClean="0"/>
              <a:t>Chunkserver</a:t>
            </a:r>
            <a:r>
              <a:rPr lang="en-US" dirty="0" smtClean="0"/>
              <a:t>/Master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 file data caching on a client or </a:t>
            </a:r>
            <a:r>
              <a:rPr lang="en-US" dirty="0" err="1" smtClean="0"/>
              <a:t>chunkservers</a:t>
            </a:r>
            <a:endParaRPr lang="en-US" dirty="0" smtClean="0"/>
          </a:p>
          <a:p>
            <a:pPr lvl="1"/>
            <a:r>
              <a:rPr lang="en-US" dirty="0" smtClean="0"/>
              <a:t>Workload is dominated by sequential reads</a:t>
            </a:r>
          </a:p>
          <a:p>
            <a:pPr lvl="1"/>
            <a:r>
              <a:rPr lang="en-US" dirty="0" smtClean="0"/>
              <a:t>Simpler design</a:t>
            </a:r>
          </a:p>
          <a:p>
            <a:r>
              <a:rPr lang="en-US" dirty="0" smtClean="0"/>
              <a:t>A client does cache metadata (filename, chunk handle and locations)</a:t>
            </a:r>
          </a:p>
          <a:p>
            <a:r>
              <a:rPr lang="en-US" dirty="0" smtClean="0"/>
              <a:t>Single Master</a:t>
            </a:r>
          </a:p>
          <a:p>
            <a:pPr lvl="1"/>
            <a:r>
              <a:rPr lang="en-US" dirty="0" smtClean="0"/>
              <a:t>Has global knowledge – useful for chunk placement/replication decisions</a:t>
            </a:r>
          </a:p>
          <a:p>
            <a:pPr lvl="1"/>
            <a:r>
              <a:rPr lang="en-US" dirty="0" smtClean="0"/>
              <a:t>Not directly involved for client’s data transfer</a:t>
            </a:r>
          </a:p>
          <a:p>
            <a:pPr lvl="1"/>
            <a:r>
              <a:rPr lang="en-US" dirty="0" smtClean="0"/>
              <a:t>Provides a client the handle and locations of chunk replicas</a:t>
            </a:r>
          </a:p>
          <a:p>
            <a:r>
              <a:rPr lang="en-US" dirty="0" smtClean="0"/>
              <a:t>Client caches this information to avoid frequent interactions with Master</a:t>
            </a:r>
          </a:p>
          <a:p>
            <a:pPr lvl="1"/>
            <a:r>
              <a:rPr lang="en-US" dirty="0" smtClean="0"/>
              <a:t>Otherwise Master can become a bottleneck</a:t>
            </a:r>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Size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64 MB chunks, stored as Linux files</a:t>
            </a:r>
          </a:p>
          <a:p>
            <a:r>
              <a:rPr lang="en-US" dirty="0" smtClean="0"/>
              <a:t>Advantages</a:t>
            </a:r>
          </a:p>
          <a:p>
            <a:pPr lvl="1"/>
            <a:r>
              <a:rPr lang="en-US" dirty="0" smtClean="0"/>
              <a:t>Reduces interaction of clients with Master</a:t>
            </a:r>
          </a:p>
          <a:p>
            <a:pPr lvl="1"/>
            <a:r>
              <a:rPr lang="en-US" dirty="0" smtClean="0"/>
              <a:t>Persistent TCP connection to a </a:t>
            </a:r>
            <a:r>
              <a:rPr lang="en-US" dirty="0" err="1" smtClean="0"/>
              <a:t>chunkserver</a:t>
            </a:r>
            <a:endParaRPr lang="en-US" dirty="0" smtClean="0"/>
          </a:p>
          <a:p>
            <a:pPr lvl="2"/>
            <a:r>
              <a:rPr lang="en-US" dirty="0" smtClean="0"/>
              <a:t>Client performs many operations on a chunk</a:t>
            </a:r>
          </a:p>
          <a:p>
            <a:pPr lvl="1"/>
            <a:r>
              <a:rPr lang="en-US" dirty="0" smtClean="0"/>
              <a:t>Reduces size of metadata  stored on the Master</a:t>
            </a:r>
          </a:p>
          <a:p>
            <a:pPr lvl="2"/>
            <a:r>
              <a:rPr lang="en-US" dirty="0" smtClean="0"/>
              <a:t>Master can store metadata in memory</a:t>
            </a:r>
          </a:p>
          <a:p>
            <a:r>
              <a:rPr lang="en-US" dirty="0" smtClean="0"/>
              <a:t>Disadvantages</a:t>
            </a:r>
          </a:p>
          <a:p>
            <a:pPr lvl="1"/>
            <a:r>
              <a:rPr lang="en-US" dirty="0" smtClean="0"/>
              <a:t>Small files, may be one chunk, hotspot (not a big problem)</a:t>
            </a:r>
          </a:p>
          <a:p>
            <a:pPr lvl="1"/>
            <a:r>
              <a:rPr lang="en-US" dirty="0" smtClean="0"/>
              <a:t>Can fix it by having higher replication factor</a:t>
            </a:r>
          </a:p>
          <a:p>
            <a:pPr lvl="1"/>
            <a:r>
              <a:rPr lang="en-US" dirty="0" smtClean="0"/>
              <a:t>E.g., executable became a hotspot</a:t>
            </a:r>
            <a:endParaRPr lang="en-US" dirty="0"/>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Master stores metadata, stored in memory – so fast</a:t>
            </a:r>
          </a:p>
          <a:p>
            <a:pPr lvl="1"/>
            <a:r>
              <a:rPr lang="en-US" dirty="0" smtClean="0"/>
              <a:t>Small amount of information per file and chunk</a:t>
            </a:r>
          </a:p>
          <a:p>
            <a:r>
              <a:rPr lang="en-US" dirty="0" smtClean="0"/>
              <a:t>The file and chunk namespaces</a:t>
            </a:r>
          </a:p>
          <a:p>
            <a:pPr lvl="1"/>
            <a:r>
              <a:rPr lang="en-US" dirty="0" smtClean="0"/>
              <a:t>Logged – for recovery from master crashes</a:t>
            </a:r>
          </a:p>
          <a:p>
            <a:r>
              <a:rPr lang="en-US" dirty="0" smtClean="0"/>
              <a:t>The mapping from files to chunks</a:t>
            </a:r>
          </a:p>
          <a:p>
            <a:pPr lvl="1"/>
            <a:r>
              <a:rPr lang="en-US" dirty="0" smtClean="0"/>
              <a:t>Logged – for recovery from master crashes</a:t>
            </a:r>
          </a:p>
          <a:p>
            <a:r>
              <a:rPr lang="en-US" dirty="0" smtClean="0"/>
              <a:t>The locations of each chunk’s replicas</a:t>
            </a:r>
          </a:p>
          <a:p>
            <a:pPr lvl="1"/>
            <a:r>
              <a:rPr lang="en-US" dirty="0" smtClean="0"/>
              <a:t>Not logged, master requests </a:t>
            </a:r>
            <a:r>
              <a:rPr lang="en-US" dirty="0" err="1" smtClean="0"/>
              <a:t>chunkservers</a:t>
            </a:r>
            <a:r>
              <a:rPr lang="en-US" dirty="0" smtClean="0"/>
              <a:t> for information on chunks</a:t>
            </a:r>
          </a:p>
          <a:p>
            <a:r>
              <a:rPr lang="en-US" dirty="0" smtClean="0"/>
              <a:t>Background cleaning/scanning is possible</a:t>
            </a:r>
          </a:p>
          <a:p>
            <a:pPr lvl="1"/>
            <a:r>
              <a:rPr lang="en-US" dirty="0" smtClean="0"/>
              <a:t>Chunk garbage collection, re-replication, migration</a:t>
            </a:r>
            <a:endParaRPr lang="en-US" dirty="0"/>
          </a:p>
        </p:txBody>
      </p:sp>
      <p:sp>
        <p:nvSpPr>
          <p:cNvPr id="4" name="Footer Placeholder 3"/>
          <p:cNvSpPr>
            <a:spLocks noGrp="1"/>
          </p:cNvSpPr>
          <p:nvPr>
            <p:ph type="ftr" sz="quarter" idx="11"/>
          </p:nvPr>
        </p:nvSpPr>
        <p:spPr/>
        <p:txBody>
          <a:bodyPr/>
          <a:lstStyle/>
          <a:p>
            <a:r>
              <a:rPr lang="en-US" smtClean="0"/>
              <a:t>Rao, UMKC</a:t>
            </a:r>
            <a:endParaRPr lang="en-US"/>
          </a:p>
        </p:txBody>
      </p:sp>
      <p:sp>
        <p:nvSpPr>
          <p:cNvPr id="5" name="Slide Number Placeholder 4"/>
          <p:cNvSpPr>
            <a:spLocks noGrp="1"/>
          </p:cNvSpPr>
          <p:nvPr>
            <p:ph type="sldNum" sz="quarter" idx="12"/>
          </p:nvPr>
        </p:nvSpPr>
        <p:spPr/>
        <p:txBody>
          <a:bodyPr/>
          <a:lstStyle/>
          <a:p>
            <a:fld id="{D2CFE33C-3257-41D5-9E95-129E30FD03D6}"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2140</TotalTime>
  <Words>1008</Words>
  <Application>Microsoft Office PowerPoint</Application>
  <PresentationFormat>On-screen Show (4:3)</PresentationFormat>
  <Paragraphs>159</Paragraphs>
  <Slides>15</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The Google File System (Ghemawat et.al., SOSP ‘03)</vt:lpstr>
      <vt:lpstr>Introduction (1/2)</vt:lpstr>
      <vt:lpstr>Introduction (2/2)</vt:lpstr>
      <vt:lpstr>Design Overview</vt:lpstr>
      <vt:lpstr>GFS Interface</vt:lpstr>
      <vt:lpstr>Architecture</vt:lpstr>
      <vt:lpstr>Client/Chunkserver/Master</vt:lpstr>
      <vt:lpstr>Chunk Size</vt:lpstr>
      <vt:lpstr>Metadata</vt:lpstr>
      <vt:lpstr>Chunk Locations/Operation Log</vt:lpstr>
      <vt:lpstr>Consistency Model</vt:lpstr>
      <vt:lpstr>Guarantees by GFS</vt:lpstr>
      <vt:lpstr>System Interactions</vt:lpstr>
      <vt:lpstr>Write Data and Control Flow</vt:lpstr>
      <vt:lpstr>Questions?</vt:lpstr>
    </vt:vector>
  </TitlesOfParts>
  <Company>UMKC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Google File System</dc:title>
  <dc:creator>Praveen Rao</dc:creator>
  <cp:lastModifiedBy>Teja</cp:lastModifiedBy>
  <cp:revision>305</cp:revision>
  <cp:lastPrinted>2013-11-19T17:03:18Z</cp:lastPrinted>
  <dcterms:created xsi:type="dcterms:W3CDTF">2008-11-18T15:03:38Z</dcterms:created>
  <dcterms:modified xsi:type="dcterms:W3CDTF">2015-10-02T23:38:04Z</dcterms:modified>
</cp:coreProperties>
</file>