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14DA4-8EF8-48EE-B5B5-BAA668F1422C}" type="datetimeFigureOut">
              <a:rPr lang="en-US" smtClean="0"/>
              <a:t>2/22/2016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1B628-9324-41CB-A60B-2DE99F151F8B}" type="slidenum">
              <a:rPr lang="en-US" smtClean="0"/>
              <a:t>‹#›</a:t>
            </a:fld>
            <a:endParaRPr lang="en-US"/>
          </a:p>
        </p:txBody>
      </p:sp>
    </p:spTree>
    <p:extLst>
      <p:ext uri="{BB962C8B-B14F-4D97-AF65-F5344CB8AC3E}">
        <p14:creationId xmlns:p14="http://schemas.microsoft.com/office/powerpoint/2010/main" val="2268340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51B628-9324-41CB-A60B-2DE99F151F8B}" type="slidenum">
              <a:rPr lang="en-US" smtClean="0"/>
              <a:t>3</a:t>
            </a:fld>
            <a:endParaRPr lang="en-US"/>
          </a:p>
        </p:txBody>
      </p:sp>
    </p:spTree>
    <p:extLst>
      <p:ext uri="{BB962C8B-B14F-4D97-AF65-F5344CB8AC3E}">
        <p14:creationId xmlns:p14="http://schemas.microsoft.com/office/powerpoint/2010/main" val="974590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7DA1C64-E2D3-4A5C-857F-39F8D8EA0AC8}" type="slidenum">
              <a:rPr lang="en-IN" smtClean="0"/>
              <a:pPr/>
              <a:t>8</a:t>
            </a:fld>
            <a:endParaRPr lang="en-IN"/>
          </a:p>
        </p:txBody>
      </p:sp>
    </p:spTree>
    <p:extLst>
      <p:ext uri="{BB962C8B-B14F-4D97-AF65-F5344CB8AC3E}">
        <p14:creationId xmlns:p14="http://schemas.microsoft.com/office/powerpoint/2010/main" val="4130938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7DA1C64-E2D3-4A5C-857F-39F8D8EA0AC8}" type="slidenum">
              <a:rPr lang="en-IN" smtClean="0"/>
              <a:pPr/>
              <a:t>9</a:t>
            </a:fld>
            <a:endParaRPr lang="en-IN"/>
          </a:p>
        </p:txBody>
      </p:sp>
    </p:spTree>
    <p:extLst>
      <p:ext uri="{BB962C8B-B14F-4D97-AF65-F5344CB8AC3E}">
        <p14:creationId xmlns:p14="http://schemas.microsoft.com/office/powerpoint/2010/main" val="4161848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7DA1C64-E2D3-4A5C-857F-39F8D8EA0AC8}" type="slidenum">
              <a:rPr lang="en-IN" smtClean="0"/>
              <a:pPr/>
              <a:t>10</a:t>
            </a:fld>
            <a:endParaRPr lang="en-IN"/>
          </a:p>
        </p:txBody>
      </p:sp>
    </p:spTree>
    <p:extLst>
      <p:ext uri="{BB962C8B-B14F-4D97-AF65-F5344CB8AC3E}">
        <p14:creationId xmlns:p14="http://schemas.microsoft.com/office/powerpoint/2010/main" val="57594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7DA1C64-E2D3-4A5C-857F-39F8D8EA0AC8}" type="slidenum">
              <a:rPr lang="en-IN" smtClean="0"/>
              <a:pPr/>
              <a:t>11</a:t>
            </a:fld>
            <a:endParaRPr lang="en-IN"/>
          </a:p>
        </p:txBody>
      </p:sp>
    </p:spTree>
    <p:extLst>
      <p:ext uri="{BB962C8B-B14F-4D97-AF65-F5344CB8AC3E}">
        <p14:creationId xmlns:p14="http://schemas.microsoft.com/office/powerpoint/2010/main" val="716363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7DA1C64-E2D3-4A5C-857F-39F8D8EA0AC8}" type="slidenum">
              <a:rPr lang="en-IN" smtClean="0"/>
              <a:pPr/>
              <a:t>12</a:t>
            </a:fld>
            <a:endParaRPr lang="en-IN"/>
          </a:p>
        </p:txBody>
      </p:sp>
    </p:spTree>
    <p:extLst>
      <p:ext uri="{BB962C8B-B14F-4D97-AF65-F5344CB8AC3E}">
        <p14:creationId xmlns:p14="http://schemas.microsoft.com/office/powerpoint/2010/main" val="1909773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7DA1C64-E2D3-4A5C-857F-39F8D8EA0AC8}" type="slidenum">
              <a:rPr lang="en-IN" smtClean="0"/>
              <a:pPr/>
              <a:t>13</a:t>
            </a:fld>
            <a:endParaRPr lang="en-IN"/>
          </a:p>
        </p:txBody>
      </p:sp>
    </p:spTree>
    <p:extLst>
      <p:ext uri="{BB962C8B-B14F-4D97-AF65-F5344CB8AC3E}">
        <p14:creationId xmlns:p14="http://schemas.microsoft.com/office/powerpoint/2010/main" val="3460565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solidFill>
                <a:latin typeface="Helvetica"/>
                <a:cs typeface="Helvetic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F0B242E9-8CE7-BD4A-9571-EA3D1778B2DC}"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87775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242E9-8CE7-BD4A-9571-EA3D1778B2DC}"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119570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242E9-8CE7-BD4A-9571-EA3D1778B2DC}"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62213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1693077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894240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41FF57-D500-D947-82D9-29F21DC9641E}"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982607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41FF57-D500-D947-82D9-29F21DC9641E}"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815341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41FF57-D500-D947-82D9-29F21DC9641E}" type="datetimeFigureOut">
              <a:rPr lang="en-US" smtClean="0"/>
              <a:t>2/22/2016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2226335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41FF57-D500-D947-82D9-29F21DC9641E}" type="datetimeFigureOut">
              <a:rPr lang="en-US" smtClean="0"/>
              <a:t>2/22/2016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1433673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1FF57-D500-D947-82D9-29F21DC9641E}" type="datetimeFigureOut">
              <a:rPr lang="en-US" smtClean="0"/>
              <a:t>2/22/2016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3937636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1FF57-D500-D947-82D9-29F21DC9641E}"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62140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242E9-8CE7-BD4A-9571-EA3D1778B2DC}"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2076109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1FF57-D500-D947-82D9-29F21DC9641E}"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2881413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571767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399757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242E9-8CE7-BD4A-9571-EA3D1778B2DC}"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99636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B242E9-8CE7-BD4A-9571-EA3D1778B2DC}"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130367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B242E9-8CE7-BD4A-9571-EA3D1778B2DC}" type="datetimeFigureOut">
              <a:rPr lang="en-US" smtClean="0"/>
              <a:t>2/22/2016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80197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B242E9-8CE7-BD4A-9571-EA3D1778B2DC}" type="datetimeFigureOut">
              <a:rPr lang="en-US" smtClean="0"/>
              <a:t>2/22/2016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39511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242E9-8CE7-BD4A-9571-EA3D1778B2DC}" type="datetimeFigureOut">
              <a:rPr lang="en-US" smtClean="0"/>
              <a:t>2/22/2016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834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242E9-8CE7-BD4A-9571-EA3D1778B2DC}"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97738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242E9-8CE7-BD4A-9571-EA3D1778B2DC}"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3826812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242E9-8CE7-BD4A-9571-EA3D1778B2DC}" type="datetimeFigureOut">
              <a:rPr lang="en-US" smtClean="0"/>
              <a:t>2/22/2016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27517-4D6F-7647-90D7-6D99578B0AA7}" type="slidenum">
              <a:rPr lang="en-US" smtClean="0"/>
              <a:t>‹#›</a:t>
            </a:fld>
            <a:endParaRPr lang="en-US"/>
          </a:p>
        </p:txBody>
      </p:sp>
    </p:spTree>
    <p:extLst>
      <p:ext uri="{BB962C8B-B14F-4D97-AF65-F5344CB8AC3E}">
        <p14:creationId xmlns:p14="http://schemas.microsoft.com/office/powerpoint/2010/main" val="2881586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1FF57-D500-D947-82D9-29F21DC9641E}" type="datetimeFigureOut">
              <a:rPr lang="en-US" smtClean="0"/>
              <a:t>2/22/2016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DB166-79C6-3345-B287-A7CE8B30FC7E}" type="slidenum">
              <a:rPr lang="en-US" smtClean="0"/>
              <a:t>‹#›</a:t>
            </a:fld>
            <a:endParaRPr lang="en-US"/>
          </a:p>
        </p:txBody>
      </p:sp>
    </p:spTree>
    <p:extLst>
      <p:ext uri="{BB962C8B-B14F-4D97-AF65-F5344CB8AC3E}">
        <p14:creationId xmlns:p14="http://schemas.microsoft.com/office/powerpoint/2010/main" val="3191357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05607"/>
            <a:ext cx="7772400" cy="169972"/>
          </a:xfrm>
        </p:spPr>
        <p:txBody>
          <a:bodyPr>
            <a:noAutofit/>
          </a:bodyPr>
          <a:lstStyle/>
          <a:p>
            <a:r>
              <a:rPr lang="en-US" dirty="0"/>
              <a:t>Open Data </a:t>
            </a:r>
            <a:r>
              <a:rPr lang="en-US" dirty="0" smtClean="0"/>
              <a:t>and Civic Apps: First-Generation Failures, Second-Generation</a:t>
            </a:r>
            <a:r>
              <a:rPr lang="en-US" dirty="0"/>
              <a:t/>
            </a:r>
            <a:br>
              <a:rPr lang="en-US" dirty="0"/>
            </a:br>
            <a:r>
              <a:rPr lang="en-US" dirty="0"/>
              <a:t>Improvements</a:t>
            </a:r>
          </a:p>
        </p:txBody>
      </p:sp>
      <p:sp>
        <p:nvSpPr>
          <p:cNvPr id="7" name="TextBox 6"/>
          <p:cNvSpPr txBox="1"/>
          <p:nvPr/>
        </p:nvSpPr>
        <p:spPr>
          <a:xfrm>
            <a:off x="5917705" y="4885899"/>
            <a:ext cx="3226295" cy="1107996"/>
          </a:xfrm>
          <a:prstGeom prst="rect">
            <a:avLst/>
          </a:prstGeom>
          <a:noFill/>
        </p:spPr>
        <p:txBody>
          <a:bodyPr wrap="square" rtlCol="0">
            <a:spAutoFit/>
          </a:bodyPr>
          <a:lstStyle/>
          <a:p>
            <a:r>
              <a:rPr lang="en-US" sz="2200" dirty="0" smtClean="0"/>
              <a:t>Teja </a:t>
            </a:r>
            <a:r>
              <a:rPr lang="en-US" sz="2200" dirty="0" err="1" smtClean="0"/>
              <a:t>Garidepally</a:t>
            </a:r>
            <a:r>
              <a:rPr lang="en-US" sz="2200" dirty="0" smtClean="0"/>
              <a:t>(12)</a:t>
            </a:r>
          </a:p>
          <a:p>
            <a:r>
              <a:rPr lang="en-US" sz="2200" dirty="0" err="1" smtClean="0"/>
              <a:t>Suhas</a:t>
            </a:r>
            <a:r>
              <a:rPr lang="en-US" sz="2200" dirty="0" smtClean="0"/>
              <a:t> Sai </a:t>
            </a:r>
            <a:r>
              <a:rPr lang="en-US" sz="2200" dirty="0" err="1" smtClean="0"/>
              <a:t>Raparthi</a:t>
            </a:r>
            <a:r>
              <a:rPr lang="en-US" sz="2200" dirty="0" smtClean="0"/>
              <a:t>(51)</a:t>
            </a:r>
          </a:p>
          <a:p>
            <a:r>
              <a:rPr lang="en-US" sz="2200" dirty="0" err="1" smtClean="0"/>
              <a:t>Prasanna</a:t>
            </a:r>
            <a:r>
              <a:rPr lang="en-US" sz="2200" dirty="0" smtClean="0"/>
              <a:t> </a:t>
            </a:r>
            <a:r>
              <a:rPr lang="en-US" sz="2200" dirty="0" err="1" smtClean="0"/>
              <a:t>Muppidi</a:t>
            </a:r>
            <a:r>
              <a:rPr lang="en-US" sz="2200" dirty="0" smtClean="0"/>
              <a:t>(33)</a:t>
            </a:r>
            <a:endParaRPr lang="en-US" sz="2200" dirty="0"/>
          </a:p>
        </p:txBody>
      </p:sp>
    </p:spTree>
    <p:extLst>
      <p:ext uri="{BB962C8B-B14F-4D97-AF65-F5344CB8AC3E}">
        <p14:creationId xmlns:p14="http://schemas.microsoft.com/office/powerpoint/2010/main" val="524320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72BC"/>
                </a:solidFill>
              </a:rPr>
              <a:t>First </a:t>
            </a:r>
            <a:r>
              <a:rPr lang="en-US" dirty="0">
                <a:solidFill>
                  <a:srgbClr val="0072BC"/>
                </a:solidFill>
              </a:rPr>
              <a:t>G</a:t>
            </a:r>
            <a:r>
              <a:rPr lang="en-US" dirty="0" smtClean="0">
                <a:solidFill>
                  <a:srgbClr val="0072BC"/>
                </a:solidFill>
              </a:rPr>
              <a:t>eneration Failures</a:t>
            </a:r>
            <a:endParaRPr lang="en-US" dirty="0">
              <a:solidFill>
                <a:srgbClr val="0072BC"/>
              </a:solidFill>
            </a:endParaRPr>
          </a:p>
        </p:txBody>
      </p:sp>
      <p:sp>
        <p:nvSpPr>
          <p:cNvPr id="3" name="Content Placeholder 2"/>
          <p:cNvSpPr>
            <a:spLocks noGrp="1"/>
          </p:cNvSpPr>
          <p:nvPr>
            <p:ph idx="1"/>
          </p:nvPr>
        </p:nvSpPr>
        <p:spPr/>
        <p:txBody>
          <a:bodyPr/>
          <a:lstStyle/>
          <a:p>
            <a:r>
              <a:rPr lang="en-US" sz="2800" dirty="0" smtClean="0">
                <a:solidFill>
                  <a:schemeClr val="accent6">
                    <a:lumMod val="75000"/>
                  </a:schemeClr>
                </a:solidFill>
              </a:rPr>
              <a:t>What went wrong?</a:t>
            </a:r>
          </a:p>
          <a:p>
            <a:pPr lvl="1"/>
            <a:r>
              <a:rPr lang="en-US" dirty="0" smtClean="0"/>
              <a:t>Usage of popular datasets resulting in numerous similar apps.</a:t>
            </a:r>
          </a:p>
          <a:p>
            <a:pPr lvl="1"/>
            <a:r>
              <a:rPr lang="en-US" sz="2800" dirty="0" smtClean="0"/>
              <a:t>Prize money was not a game changer.</a:t>
            </a:r>
          </a:p>
          <a:p>
            <a:pPr lvl="1"/>
            <a:r>
              <a:rPr lang="en-US" sz="2800" dirty="0" smtClean="0"/>
              <a:t>Participants hoped for long-term sustainable app operations.</a:t>
            </a:r>
          </a:p>
          <a:p>
            <a:pPr lvl="1"/>
            <a:r>
              <a:rPr lang="en-US" sz="2800" dirty="0" smtClean="0"/>
              <a:t>Resistance to data transparency.</a:t>
            </a:r>
          </a:p>
          <a:p>
            <a:pPr lvl="1"/>
            <a:r>
              <a:rPr lang="en-US" sz="2800" dirty="0" smtClean="0"/>
              <a:t>Limited adoption and support from Government.</a:t>
            </a:r>
            <a:endParaRPr lang="en-US" sz="2800" dirty="0"/>
          </a:p>
        </p:txBody>
      </p:sp>
      <p:sp>
        <p:nvSpPr>
          <p:cNvPr id="5" name="Slide Number Placeholder 4"/>
          <p:cNvSpPr>
            <a:spLocks noGrp="1"/>
          </p:cNvSpPr>
          <p:nvPr>
            <p:ph type="sldNum" sz="quarter" idx="12"/>
          </p:nvPr>
        </p:nvSpPr>
        <p:spPr/>
        <p:txBody>
          <a:bodyPr/>
          <a:lstStyle/>
          <a:p>
            <a:endParaRPr lang="en-US" dirty="0" smtClean="0"/>
          </a:p>
          <a:p>
            <a:endParaRPr lang="en-US" dirty="0"/>
          </a:p>
          <a:p>
            <a:r>
              <a:rPr lang="en-US" dirty="0" smtClean="0"/>
              <a:t>2</a:t>
            </a:r>
          </a:p>
          <a:p>
            <a:endParaRPr lang="en-US" dirty="0"/>
          </a:p>
        </p:txBody>
      </p:sp>
    </p:spTree>
    <p:extLst>
      <p:ext uri="{BB962C8B-B14F-4D97-AF65-F5344CB8AC3E}">
        <p14:creationId xmlns:p14="http://schemas.microsoft.com/office/powerpoint/2010/main" val="3650603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72BC"/>
                </a:solidFill>
              </a:rPr>
              <a:t>Second Generation Initiatives</a:t>
            </a:r>
            <a:endParaRPr lang="en-US" dirty="0">
              <a:solidFill>
                <a:srgbClr val="0072BC"/>
              </a:solidFill>
            </a:endParaRPr>
          </a:p>
        </p:txBody>
      </p:sp>
      <p:sp>
        <p:nvSpPr>
          <p:cNvPr id="3" name="Content Placeholder 2"/>
          <p:cNvSpPr>
            <a:spLocks noGrp="1"/>
          </p:cNvSpPr>
          <p:nvPr>
            <p:ph idx="1"/>
          </p:nvPr>
        </p:nvSpPr>
        <p:spPr/>
        <p:txBody>
          <a:bodyPr/>
          <a:lstStyle/>
          <a:p>
            <a:r>
              <a:rPr lang="en-US" dirty="0" smtClean="0"/>
              <a:t>To incorporate new mechanisms and include additional factors for :</a:t>
            </a:r>
          </a:p>
          <a:p>
            <a:pPr lvl="1"/>
            <a:r>
              <a:rPr lang="en-US" dirty="0" smtClean="0"/>
              <a:t>increasing the impact of open data.</a:t>
            </a:r>
          </a:p>
          <a:p>
            <a:pPr lvl="1"/>
            <a:r>
              <a:rPr lang="en-US" dirty="0" smtClean="0"/>
              <a:t>Providing value capture.</a:t>
            </a:r>
          </a:p>
          <a:p>
            <a:pPr marL="457200" lvl="1" indent="0">
              <a:buNone/>
            </a:pPr>
            <a:r>
              <a:rPr lang="en-US" dirty="0" smtClean="0"/>
              <a:t>through implementing the best practices.</a:t>
            </a:r>
            <a:endParaRPr lang="en-US" dirty="0"/>
          </a:p>
        </p:txBody>
      </p:sp>
      <p:sp>
        <p:nvSpPr>
          <p:cNvPr id="5" name="Slide Number Placeholder 4"/>
          <p:cNvSpPr>
            <a:spLocks noGrp="1"/>
          </p:cNvSpPr>
          <p:nvPr>
            <p:ph type="sldNum" sz="quarter" idx="12"/>
          </p:nvPr>
        </p:nvSpPr>
        <p:spPr/>
        <p:txBody>
          <a:bodyPr/>
          <a:lstStyle/>
          <a:p>
            <a:endParaRPr lang="en-US" dirty="0" smtClean="0"/>
          </a:p>
          <a:p>
            <a:endParaRPr lang="en-US" dirty="0"/>
          </a:p>
          <a:p>
            <a:r>
              <a:rPr lang="en-US" dirty="0" smtClean="0"/>
              <a:t>2</a:t>
            </a:r>
          </a:p>
          <a:p>
            <a:endParaRPr lang="en-US" dirty="0"/>
          </a:p>
        </p:txBody>
      </p:sp>
    </p:spTree>
    <p:extLst>
      <p:ext uri="{BB962C8B-B14F-4D97-AF65-F5344CB8AC3E}">
        <p14:creationId xmlns:p14="http://schemas.microsoft.com/office/powerpoint/2010/main" val="4078301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72BC"/>
                </a:solidFill>
              </a:rPr>
              <a:t>Second Generation Initiatives</a:t>
            </a:r>
            <a:endParaRPr lang="en-US" dirty="0">
              <a:solidFill>
                <a:srgbClr val="0072BC"/>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accent6">
                    <a:lumMod val="75000"/>
                  </a:schemeClr>
                </a:solidFill>
              </a:rPr>
              <a:t>Increased exposure to civic needs.</a:t>
            </a:r>
          </a:p>
          <a:p>
            <a:pPr marL="401638" indent="0"/>
            <a:r>
              <a:rPr lang="en-US" dirty="0" smtClean="0"/>
              <a:t> Hack-at-Home model by DotOpen.com</a:t>
            </a:r>
          </a:p>
          <a:p>
            <a:pPr marL="401638" indent="0"/>
            <a:r>
              <a:rPr lang="en-US" dirty="0"/>
              <a:t> </a:t>
            </a:r>
            <a:r>
              <a:rPr lang="en-US" dirty="0" err="1" smtClean="0"/>
              <a:t>DotOpen</a:t>
            </a:r>
            <a:r>
              <a:rPr lang="en-US" dirty="0" smtClean="0"/>
              <a:t> works with departments to formulate relevant issues solvable through apps.</a:t>
            </a:r>
          </a:p>
          <a:p>
            <a:pPr marL="401638" indent="0"/>
            <a:r>
              <a:rPr lang="en-US" dirty="0"/>
              <a:t> </a:t>
            </a:r>
            <a:r>
              <a:rPr lang="en-US" dirty="0" smtClean="0"/>
              <a:t>Developers are presented with a ‘problem statement’ and an ‘impact statement’.</a:t>
            </a:r>
          </a:p>
          <a:p>
            <a:pPr marL="401638" indent="0" algn="r">
              <a:buNone/>
            </a:pPr>
            <a:r>
              <a:rPr lang="en-US" dirty="0" smtClean="0"/>
              <a:t>…contd.</a:t>
            </a:r>
          </a:p>
        </p:txBody>
      </p:sp>
      <p:sp>
        <p:nvSpPr>
          <p:cNvPr id="5" name="Slide Number Placeholder 4"/>
          <p:cNvSpPr>
            <a:spLocks noGrp="1"/>
          </p:cNvSpPr>
          <p:nvPr>
            <p:ph type="sldNum" sz="quarter" idx="12"/>
          </p:nvPr>
        </p:nvSpPr>
        <p:spPr/>
        <p:txBody>
          <a:bodyPr/>
          <a:lstStyle/>
          <a:p>
            <a:endParaRPr lang="en-US" dirty="0" smtClean="0"/>
          </a:p>
          <a:p>
            <a:endParaRPr lang="en-US" dirty="0"/>
          </a:p>
          <a:p>
            <a:r>
              <a:rPr lang="en-US" dirty="0" smtClean="0"/>
              <a:t>2</a:t>
            </a:r>
          </a:p>
          <a:p>
            <a:endParaRPr lang="en-US" dirty="0"/>
          </a:p>
        </p:txBody>
      </p:sp>
    </p:spTree>
    <p:extLst>
      <p:ext uri="{BB962C8B-B14F-4D97-AF65-F5344CB8AC3E}">
        <p14:creationId xmlns:p14="http://schemas.microsoft.com/office/powerpoint/2010/main" val="32402789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72BC"/>
                </a:solidFill>
              </a:rPr>
              <a:t>Second Generation Initiatives</a:t>
            </a:r>
            <a:endParaRPr lang="en-US" dirty="0">
              <a:solidFill>
                <a:srgbClr val="0072BC"/>
              </a:solidFill>
            </a:endParaRPr>
          </a:p>
        </p:txBody>
      </p:sp>
      <p:sp>
        <p:nvSpPr>
          <p:cNvPr id="3" name="Content Placeholder 2"/>
          <p:cNvSpPr>
            <a:spLocks noGrp="1"/>
          </p:cNvSpPr>
          <p:nvPr>
            <p:ph idx="1"/>
          </p:nvPr>
        </p:nvSpPr>
        <p:spPr/>
        <p:txBody>
          <a:bodyPr/>
          <a:lstStyle/>
          <a:p>
            <a:r>
              <a:rPr lang="en-US" dirty="0" smtClean="0">
                <a:solidFill>
                  <a:schemeClr val="accent6">
                    <a:lumMod val="75000"/>
                  </a:schemeClr>
                </a:solidFill>
              </a:rPr>
              <a:t>Increased exposure to civic needs.</a:t>
            </a:r>
          </a:p>
          <a:p>
            <a:pPr marL="401638" indent="0"/>
            <a:r>
              <a:rPr lang="en-US" dirty="0" smtClean="0"/>
              <a:t> Direct relationship model by CodeForAmerica.org</a:t>
            </a:r>
          </a:p>
          <a:p>
            <a:pPr marL="401638" indent="0"/>
            <a:r>
              <a:rPr lang="en-US" dirty="0"/>
              <a:t> </a:t>
            </a:r>
            <a:r>
              <a:rPr lang="en-US" dirty="0" smtClean="0"/>
              <a:t>Chooses 30 developers and 10 cities to provide solutions.</a:t>
            </a:r>
          </a:p>
          <a:p>
            <a:pPr marL="401638" indent="0"/>
            <a:r>
              <a:rPr lang="en-US" dirty="0"/>
              <a:t> </a:t>
            </a:r>
            <a:r>
              <a:rPr lang="en-US" dirty="0" smtClean="0"/>
              <a:t>Developers interact directly with city workers to better understand civic needs.</a:t>
            </a:r>
          </a:p>
        </p:txBody>
      </p:sp>
      <p:sp>
        <p:nvSpPr>
          <p:cNvPr id="5" name="Slide Number Placeholder 4"/>
          <p:cNvSpPr>
            <a:spLocks noGrp="1"/>
          </p:cNvSpPr>
          <p:nvPr>
            <p:ph type="sldNum" sz="quarter" idx="12"/>
          </p:nvPr>
        </p:nvSpPr>
        <p:spPr/>
        <p:txBody>
          <a:bodyPr/>
          <a:lstStyle/>
          <a:p>
            <a:endParaRPr lang="en-US" dirty="0" smtClean="0"/>
          </a:p>
          <a:p>
            <a:endParaRPr lang="en-US" dirty="0"/>
          </a:p>
          <a:p>
            <a:r>
              <a:rPr lang="en-US" dirty="0" smtClean="0"/>
              <a:t>2</a:t>
            </a:r>
          </a:p>
          <a:p>
            <a:endParaRPr lang="en-US" dirty="0"/>
          </a:p>
        </p:txBody>
      </p:sp>
    </p:spTree>
    <p:extLst>
      <p:ext uri="{BB962C8B-B14F-4D97-AF65-F5344CB8AC3E}">
        <p14:creationId xmlns:p14="http://schemas.microsoft.com/office/powerpoint/2010/main" val="2984637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0831"/>
          </a:xfrm>
        </p:spPr>
        <p:txBody>
          <a:bodyPr>
            <a:normAutofit/>
          </a:bodyPr>
          <a:lstStyle/>
          <a:p>
            <a:r>
              <a:rPr lang="en-US" sz="3200" dirty="0" smtClean="0">
                <a:solidFill>
                  <a:srgbClr val="0072BC"/>
                </a:solidFill>
              </a:rPr>
              <a:t>Second Generation Initiatives</a:t>
            </a:r>
            <a:endParaRPr lang="en-IN" sz="3200" dirty="0"/>
          </a:p>
        </p:txBody>
      </p:sp>
      <p:sp>
        <p:nvSpPr>
          <p:cNvPr id="3" name="Content Placeholder 2"/>
          <p:cNvSpPr>
            <a:spLocks noGrp="1"/>
          </p:cNvSpPr>
          <p:nvPr>
            <p:ph idx="1"/>
          </p:nvPr>
        </p:nvSpPr>
        <p:spPr>
          <a:xfrm>
            <a:off x="457200" y="955344"/>
            <a:ext cx="8229600" cy="5170820"/>
          </a:xfrm>
        </p:spPr>
        <p:txBody>
          <a:bodyPr>
            <a:normAutofit/>
          </a:bodyPr>
          <a:lstStyle/>
          <a:p>
            <a:pPr algn="just"/>
            <a:endParaRPr lang="en-IN" sz="2800" dirty="0" smtClean="0"/>
          </a:p>
          <a:p>
            <a:pPr algn="just">
              <a:buFont typeface="Wingdings" panose="05000000000000000000" pitchFamily="2" charset="2"/>
              <a:buChar char="Ø"/>
            </a:pPr>
            <a:r>
              <a:rPr lang="en-IN" sz="2800" dirty="0" smtClean="0"/>
              <a:t>Stronger Management.</a:t>
            </a:r>
          </a:p>
          <a:p>
            <a:pPr marL="0" indent="0" algn="just">
              <a:buNone/>
            </a:pPr>
            <a:endParaRPr lang="en-IN" sz="2800" dirty="0" smtClean="0"/>
          </a:p>
          <a:p>
            <a:pPr lvl="2" algn="just"/>
            <a:r>
              <a:rPr lang="en-IN" sz="2800" dirty="0" smtClean="0"/>
              <a:t>New Urban Mechanism(NUM) : It is an internal innovation department which invites and evaluates all the actors and filter them on targeted areas.</a:t>
            </a:r>
          </a:p>
          <a:p>
            <a:pPr algn="just"/>
            <a:endParaRPr lang="en-IN" sz="2800" dirty="0"/>
          </a:p>
          <a:p>
            <a:pPr algn="just"/>
            <a:endParaRPr lang="en-IN" sz="2800" dirty="0"/>
          </a:p>
        </p:txBody>
      </p:sp>
      <p:sp>
        <p:nvSpPr>
          <p:cNvPr id="5" name="Slide Number Placeholder 4"/>
          <p:cNvSpPr>
            <a:spLocks noGrp="1"/>
          </p:cNvSpPr>
          <p:nvPr>
            <p:ph type="sldNum" sz="quarter" idx="12"/>
          </p:nvPr>
        </p:nvSpPr>
        <p:spPr/>
        <p:txBody>
          <a:bodyPr/>
          <a:lstStyle/>
          <a:p>
            <a:endParaRPr lang="en-US" dirty="0" smtClean="0"/>
          </a:p>
          <a:p>
            <a:fld id="{20CDB166-79C6-3345-B287-A7CE8B30FC7E}" type="slidenum">
              <a:rPr lang="en-US" smtClean="0"/>
              <a:pPr/>
              <a:t>14</a:t>
            </a:fld>
            <a:endParaRPr lang="en-US" dirty="0"/>
          </a:p>
        </p:txBody>
      </p:sp>
    </p:spTree>
    <p:extLst>
      <p:ext uri="{BB962C8B-B14F-4D97-AF65-F5344CB8AC3E}">
        <p14:creationId xmlns:p14="http://schemas.microsoft.com/office/powerpoint/2010/main" val="3065945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0072BC"/>
                </a:solidFill>
              </a:rPr>
              <a:t>Second Generation Initiatives</a:t>
            </a:r>
            <a:endParaRPr lang="en-US" sz="3200" dirty="0"/>
          </a:p>
        </p:txBody>
      </p:sp>
      <p:sp>
        <p:nvSpPr>
          <p:cNvPr id="3" name="Content Placeholder 2"/>
          <p:cNvSpPr>
            <a:spLocks noGrp="1"/>
          </p:cNvSpPr>
          <p:nvPr>
            <p:ph idx="1"/>
          </p:nvPr>
        </p:nvSpPr>
        <p:spPr/>
        <p:txBody>
          <a:bodyPr/>
          <a:lstStyle/>
          <a:p>
            <a:pPr marL="342900" lvl="3" indent="-342900">
              <a:buFont typeface="Arial"/>
              <a:buChar char="•"/>
            </a:pPr>
            <a:r>
              <a:rPr lang="en-IN" sz="2800" dirty="0"/>
              <a:t>Ex: Street Bump App: It collects data </a:t>
            </a:r>
            <a:r>
              <a:rPr lang="en-IN" sz="2800" dirty="0" smtClean="0"/>
              <a:t>about </a:t>
            </a:r>
            <a:r>
              <a:rPr lang="en-IN" sz="2800" dirty="0"/>
              <a:t>road conditions. The data is aggregated and is used to fix the roads at places where fixes are needed the most.</a:t>
            </a:r>
          </a:p>
          <a:p>
            <a:endParaRPr lang="en-US"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15</a:t>
            </a:fld>
            <a:endParaRPr lang="en-US"/>
          </a:p>
        </p:txBody>
      </p:sp>
    </p:spTree>
    <p:extLst>
      <p:ext uri="{BB962C8B-B14F-4D97-AF65-F5344CB8AC3E}">
        <p14:creationId xmlns:p14="http://schemas.microsoft.com/office/powerpoint/2010/main" val="3558358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1774"/>
          </a:xfrm>
        </p:spPr>
        <p:txBody>
          <a:bodyPr>
            <a:normAutofit/>
          </a:bodyPr>
          <a:lstStyle/>
          <a:p>
            <a:r>
              <a:rPr lang="en-IN" sz="3200" dirty="0" smtClean="0">
                <a:solidFill>
                  <a:schemeClr val="tx2">
                    <a:lumMod val="60000"/>
                    <a:lumOff val="40000"/>
                  </a:schemeClr>
                </a:solidFill>
              </a:rPr>
              <a:t>Second Generation Initiatives</a:t>
            </a:r>
            <a:endParaRPr lang="en-IN" sz="3200" dirty="0">
              <a:solidFill>
                <a:schemeClr val="tx2">
                  <a:lumMod val="60000"/>
                  <a:lumOff val="40000"/>
                </a:schemeClr>
              </a:solidFill>
            </a:endParaRPr>
          </a:p>
        </p:txBody>
      </p:sp>
      <p:sp>
        <p:nvSpPr>
          <p:cNvPr id="3" name="Content Placeholder 2"/>
          <p:cNvSpPr>
            <a:spLocks noGrp="1"/>
          </p:cNvSpPr>
          <p:nvPr>
            <p:ph idx="1"/>
          </p:nvPr>
        </p:nvSpPr>
        <p:spPr>
          <a:xfrm>
            <a:off x="457200" y="1146412"/>
            <a:ext cx="8229600" cy="4979752"/>
          </a:xfrm>
        </p:spPr>
        <p:txBody>
          <a:bodyPr>
            <a:normAutofit/>
          </a:bodyPr>
          <a:lstStyle/>
          <a:p>
            <a:pPr algn="just">
              <a:buFont typeface="Wingdings" panose="05000000000000000000" pitchFamily="2" charset="2"/>
              <a:buChar char="Ø"/>
            </a:pPr>
            <a:r>
              <a:rPr lang="en-IN" sz="2800" dirty="0"/>
              <a:t>Common Platforms</a:t>
            </a:r>
            <a:r>
              <a:rPr lang="en-IN" sz="2800" dirty="0" smtClean="0"/>
              <a:t>.</a:t>
            </a:r>
          </a:p>
          <a:p>
            <a:pPr marL="0" indent="0" algn="just">
              <a:buNone/>
            </a:pPr>
            <a:endParaRPr lang="en-IN" sz="2800" dirty="0"/>
          </a:p>
          <a:p>
            <a:pPr lvl="2" algn="just"/>
            <a:r>
              <a:rPr lang="en-IN" sz="2800" dirty="0"/>
              <a:t>Civic </a:t>
            </a:r>
            <a:r>
              <a:rPr lang="en-IN" sz="2800" dirty="0" smtClean="0"/>
              <a:t>Commons: It is a place for Code sharing so that the apps or the code can be reused by developers. It’s always better to reuse than to start from scratch or to create completely new solutions.</a:t>
            </a:r>
            <a:endParaRPr lang="en-IN" sz="2800" dirty="0"/>
          </a:p>
          <a:p>
            <a:pPr marL="0" indent="0" algn="just">
              <a:buNone/>
            </a:pPr>
            <a:r>
              <a:rPr lang="en-IN" sz="2800" dirty="0"/>
              <a:t>     		</a:t>
            </a:r>
            <a:endParaRPr lang="en-IN" dirty="0"/>
          </a:p>
        </p:txBody>
      </p:sp>
      <p:sp>
        <p:nvSpPr>
          <p:cNvPr id="5" name="Slide Number Placeholder 4"/>
          <p:cNvSpPr>
            <a:spLocks noGrp="1"/>
          </p:cNvSpPr>
          <p:nvPr>
            <p:ph type="sldNum" sz="quarter" idx="12"/>
          </p:nvPr>
        </p:nvSpPr>
        <p:spPr/>
        <p:txBody>
          <a:bodyPr/>
          <a:lstStyle/>
          <a:p>
            <a:endParaRPr lang="en-US" dirty="0" smtClean="0"/>
          </a:p>
          <a:p>
            <a:fld id="{20CDB166-79C6-3345-B287-A7CE8B30FC7E}" type="slidenum">
              <a:rPr lang="en-US" smtClean="0"/>
              <a:pPr/>
              <a:t>16</a:t>
            </a:fld>
            <a:endParaRPr lang="en-US" dirty="0"/>
          </a:p>
        </p:txBody>
      </p:sp>
    </p:spTree>
    <p:extLst>
      <p:ext uri="{BB962C8B-B14F-4D97-AF65-F5344CB8AC3E}">
        <p14:creationId xmlns:p14="http://schemas.microsoft.com/office/powerpoint/2010/main" val="571331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0072BC"/>
                </a:solidFill>
              </a:rPr>
              <a:t>Second Generation Initiatives</a:t>
            </a:r>
            <a:endParaRPr lang="en-US" sz="3200" dirty="0"/>
          </a:p>
        </p:txBody>
      </p:sp>
      <p:sp>
        <p:nvSpPr>
          <p:cNvPr id="3" name="Content Placeholder 2"/>
          <p:cNvSpPr>
            <a:spLocks noGrp="1"/>
          </p:cNvSpPr>
          <p:nvPr>
            <p:ph idx="1"/>
          </p:nvPr>
        </p:nvSpPr>
        <p:spPr/>
        <p:txBody>
          <a:bodyPr>
            <a:normAutofit/>
          </a:bodyPr>
          <a:lstStyle/>
          <a:p>
            <a:r>
              <a:rPr lang="en-IN" sz="2800" dirty="0"/>
              <a:t>Ex:  FixMyStreet: It allows citizens </a:t>
            </a:r>
            <a:r>
              <a:rPr lang="en-IN" sz="2800" dirty="0" smtClean="0"/>
              <a:t>to monitor </a:t>
            </a:r>
            <a:r>
              <a:rPr lang="en-IN" sz="2800" dirty="0"/>
              <a:t>and report street and </a:t>
            </a:r>
            <a:r>
              <a:rPr lang="en-IN" sz="2800" dirty="0" smtClean="0"/>
              <a:t>road problems </a:t>
            </a:r>
            <a:r>
              <a:rPr lang="en-IN" sz="2800" dirty="0"/>
              <a:t>to their local councils. It </a:t>
            </a:r>
            <a:r>
              <a:rPr lang="en-US" sz="2800" dirty="0" smtClean="0"/>
              <a:t>provides </a:t>
            </a:r>
            <a:r>
              <a:rPr lang="en-US" sz="2800" dirty="0"/>
              <a:t>simple instructions for citizens </a:t>
            </a:r>
            <a:r>
              <a:rPr lang="en-US" sz="2800" dirty="0" smtClean="0"/>
              <a:t>looking </a:t>
            </a:r>
            <a:r>
              <a:rPr lang="en-US" sz="2800" dirty="0"/>
              <a:t>to implement the solution locally. </a:t>
            </a:r>
            <a:endParaRPr lang="en-IN" sz="2800" dirty="0"/>
          </a:p>
          <a:p>
            <a:endParaRPr lang="en-US" sz="2800"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17</a:t>
            </a:fld>
            <a:endParaRPr lang="en-US"/>
          </a:p>
        </p:txBody>
      </p:sp>
    </p:spTree>
    <p:extLst>
      <p:ext uri="{BB962C8B-B14F-4D97-AF65-F5344CB8AC3E}">
        <p14:creationId xmlns:p14="http://schemas.microsoft.com/office/powerpoint/2010/main" val="3075966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8944"/>
          </a:xfrm>
        </p:spPr>
        <p:txBody>
          <a:bodyPr>
            <a:normAutofit/>
          </a:bodyPr>
          <a:lstStyle/>
          <a:p>
            <a:r>
              <a:rPr lang="en-IN" sz="3200" dirty="0">
                <a:solidFill>
                  <a:schemeClr val="tx2">
                    <a:lumMod val="60000"/>
                    <a:lumOff val="40000"/>
                  </a:schemeClr>
                </a:solidFill>
              </a:rPr>
              <a:t>Second Generation Initiatives</a:t>
            </a:r>
            <a:endParaRPr lang="en-IN" sz="3200" dirty="0"/>
          </a:p>
        </p:txBody>
      </p:sp>
      <p:sp>
        <p:nvSpPr>
          <p:cNvPr id="3" name="Content Placeholder 2"/>
          <p:cNvSpPr>
            <a:spLocks noGrp="1"/>
          </p:cNvSpPr>
          <p:nvPr>
            <p:ph sz="half" idx="1"/>
          </p:nvPr>
        </p:nvSpPr>
        <p:spPr>
          <a:xfrm>
            <a:off x="197892" y="1119116"/>
            <a:ext cx="8700448" cy="5007047"/>
          </a:xfrm>
        </p:spPr>
        <p:txBody>
          <a:bodyPr>
            <a:normAutofit/>
          </a:bodyPr>
          <a:lstStyle/>
          <a:p>
            <a:pPr algn="just">
              <a:buFont typeface="Wingdings" panose="05000000000000000000" pitchFamily="2" charset="2"/>
              <a:buChar char="Ø"/>
            </a:pPr>
            <a:r>
              <a:rPr lang="en-IN" dirty="0" smtClean="0"/>
              <a:t>Data Standardization.</a:t>
            </a:r>
          </a:p>
          <a:p>
            <a:pPr marL="0" indent="0" algn="just">
              <a:buNone/>
            </a:pPr>
            <a:r>
              <a:rPr lang="en-IN" dirty="0"/>
              <a:t> </a:t>
            </a:r>
            <a:r>
              <a:rPr lang="en-IN" dirty="0" smtClean="0"/>
              <a:t>         </a:t>
            </a:r>
          </a:p>
          <a:p>
            <a:pPr lvl="2" algn="just"/>
            <a:r>
              <a:rPr lang="en-IN" sz="2400" dirty="0" smtClean="0"/>
              <a:t>Civic departments are adapting the standards of W3C (World Wide Web Consortium) promoting the linked data allowing not only machine readable format but information to be queried and shared easily. Data Stan</a:t>
            </a:r>
            <a:r>
              <a:rPr lang="en-US" sz="2400" dirty="0"/>
              <a:t>d</a:t>
            </a:r>
            <a:r>
              <a:rPr lang="en-US" sz="2400" dirty="0" smtClean="0"/>
              <a:t>ardization </a:t>
            </a:r>
            <a:r>
              <a:rPr lang="en-US" sz="2400" dirty="0"/>
              <a:t>requires coordination and procedural changes that are both technical and political</a:t>
            </a:r>
            <a:r>
              <a:rPr lang="en-US" sz="2800" dirty="0"/>
              <a:t>. </a:t>
            </a:r>
            <a:endParaRPr lang="en-IN" sz="2800" dirty="0" smtClean="0"/>
          </a:p>
          <a:p>
            <a:pPr lvl="2" algn="just"/>
            <a:r>
              <a:rPr lang="en-IN" sz="2400" dirty="0" smtClean="0"/>
              <a:t>Ex: </a:t>
            </a:r>
            <a:r>
              <a:rPr lang="en-IN" sz="2400" dirty="0" err="1" smtClean="0"/>
              <a:t>Raodify</a:t>
            </a:r>
            <a:r>
              <a:rPr lang="en-IN" sz="2400" dirty="0" smtClean="0"/>
              <a:t> app.</a:t>
            </a:r>
          </a:p>
          <a:p>
            <a:pPr marL="0" indent="0" algn="just">
              <a:buNone/>
            </a:pPr>
            <a:endParaRPr lang="en-IN" dirty="0"/>
          </a:p>
        </p:txBody>
      </p:sp>
      <p:sp>
        <p:nvSpPr>
          <p:cNvPr id="5" name="Slide Number Placeholder 4"/>
          <p:cNvSpPr>
            <a:spLocks noGrp="1"/>
          </p:cNvSpPr>
          <p:nvPr>
            <p:ph type="sldNum" sz="quarter" idx="12"/>
          </p:nvPr>
        </p:nvSpPr>
        <p:spPr/>
        <p:txBody>
          <a:bodyPr/>
          <a:lstStyle/>
          <a:p>
            <a:endParaRPr lang="en-US" dirty="0" smtClean="0"/>
          </a:p>
          <a:p>
            <a:fld id="{20CDB166-79C6-3345-B287-A7CE8B30FC7E}" type="slidenum">
              <a:rPr lang="en-US" smtClean="0"/>
              <a:pPr/>
              <a:t>18</a:t>
            </a:fld>
            <a:endParaRPr lang="en-US" dirty="0"/>
          </a:p>
        </p:txBody>
      </p:sp>
    </p:spTree>
    <p:extLst>
      <p:ext uri="{BB962C8B-B14F-4D97-AF65-F5344CB8AC3E}">
        <p14:creationId xmlns:p14="http://schemas.microsoft.com/office/powerpoint/2010/main" val="438445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solidFill>
                  <a:schemeClr val="tx2">
                    <a:lumMod val="60000"/>
                    <a:lumOff val="40000"/>
                  </a:schemeClr>
                </a:solidFill>
              </a:rPr>
              <a:t>Second Generation Initiatives</a:t>
            </a:r>
            <a:endParaRPr lang="en-US" sz="3200"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smtClean="0"/>
              <a:t>Conclusion: </a:t>
            </a:r>
          </a:p>
          <a:p>
            <a:pPr marL="0" indent="0">
              <a:buNone/>
            </a:pPr>
            <a:endParaRPr lang="en-US" sz="2800" dirty="0" smtClean="0"/>
          </a:p>
          <a:p>
            <a:r>
              <a:rPr lang="en-US" sz="2800" dirty="0" smtClean="0"/>
              <a:t>Second generation </a:t>
            </a:r>
            <a:r>
              <a:rPr lang="en-US" sz="2800" dirty="0"/>
              <a:t>initiatives have incorporated better management and knowledge transfer to increase value capture and impact. </a:t>
            </a:r>
            <a:endParaRPr lang="en-US" sz="2800" dirty="0" smtClean="0"/>
          </a:p>
          <a:p>
            <a:r>
              <a:rPr lang="en-US" sz="2800" dirty="0"/>
              <a:t>Application discovery remains problematic, as there are no effective discovery and diffusion channels beyond the most popular 100 </a:t>
            </a:r>
            <a:r>
              <a:rPr lang="en-US" sz="2800" dirty="0" smtClean="0"/>
              <a:t>apps.</a:t>
            </a:r>
          </a:p>
          <a:p>
            <a:r>
              <a:rPr lang="en-US" sz="2800" dirty="0"/>
              <a:t>Open data strategies in the public sector should continue to evolve, and, with continued ingenuity, greater efficacy, impact, and social value</a:t>
            </a:r>
            <a:endParaRPr lang="en-US" sz="2800" dirty="0" smtClean="0"/>
          </a:p>
          <a:p>
            <a:pPr marL="0" indent="0">
              <a:buNone/>
            </a:pPr>
            <a:endParaRPr lang="en-US" sz="2800"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19</a:t>
            </a:fld>
            <a:endParaRPr lang="en-US"/>
          </a:p>
        </p:txBody>
      </p:sp>
    </p:spTree>
    <p:extLst>
      <p:ext uri="{BB962C8B-B14F-4D97-AF65-F5344CB8AC3E}">
        <p14:creationId xmlns:p14="http://schemas.microsoft.com/office/powerpoint/2010/main" val="78892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72BC"/>
                </a:solidFill>
              </a:rPr>
              <a:t>Innovation through Open civic data</a:t>
            </a:r>
            <a:endParaRPr lang="en-US" dirty="0">
              <a:solidFill>
                <a:srgbClr val="0072BC"/>
              </a:solidFill>
            </a:endParaRPr>
          </a:p>
        </p:txBody>
      </p:sp>
      <p:sp>
        <p:nvSpPr>
          <p:cNvPr id="3" name="Content Placeholder 2"/>
          <p:cNvSpPr>
            <a:spLocks noGrp="1"/>
          </p:cNvSpPr>
          <p:nvPr>
            <p:ph idx="1"/>
          </p:nvPr>
        </p:nvSpPr>
        <p:spPr/>
        <p:txBody>
          <a:bodyPr>
            <a:normAutofit/>
          </a:bodyPr>
          <a:lstStyle/>
          <a:p>
            <a:r>
              <a:rPr lang="en-US" sz="2800" dirty="0" smtClean="0"/>
              <a:t>In 2009, governments across the world made their civic data transparent to public.</a:t>
            </a:r>
          </a:p>
          <a:p>
            <a:r>
              <a:rPr lang="en-US" sz="2800" dirty="0" smtClean="0"/>
              <a:t>The main aim was to provide </a:t>
            </a:r>
            <a:r>
              <a:rPr lang="en-US" sz="2800" dirty="0"/>
              <a:t>transparency in </a:t>
            </a:r>
            <a:r>
              <a:rPr lang="en-US" sz="2800" dirty="0" smtClean="0"/>
              <a:t>government and </a:t>
            </a:r>
            <a:r>
              <a:rPr lang="en-US" sz="2800" dirty="0"/>
              <a:t>improve provision of services through </a:t>
            </a:r>
            <a:r>
              <a:rPr lang="en-US" sz="2800" dirty="0" smtClean="0"/>
              <a:t>new technologies </a:t>
            </a:r>
            <a:r>
              <a:rPr lang="en-US" sz="2800" dirty="0"/>
              <a:t>developed on the backbone of civic </a:t>
            </a:r>
            <a:r>
              <a:rPr lang="en-US" sz="2800" dirty="0" smtClean="0"/>
              <a:t>open data.</a:t>
            </a:r>
          </a:p>
          <a:p>
            <a:r>
              <a:rPr lang="en-US" sz="2800" dirty="0" smtClean="0"/>
              <a:t>The provided data include </a:t>
            </a:r>
            <a:r>
              <a:rPr lang="en-US" sz="2800" dirty="0"/>
              <a:t>real time crime feeds, school test scores, and air quality </a:t>
            </a:r>
            <a:r>
              <a:rPr lang="en-US" sz="2800" dirty="0" smtClean="0"/>
              <a:t>metrics etc.</a:t>
            </a:r>
          </a:p>
          <a:p>
            <a:endParaRPr lang="en-US" sz="2400" dirty="0" smtClean="0"/>
          </a:p>
          <a:p>
            <a:endParaRPr lang="en-US" sz="2400" dirty="0"/>
          </a:p>
        </p:txBody>
      </p:sp>
    </p:spTree>
    <p:extLst>
      <p:ext uri="{BB962C8B-B14F-4D97-AF65-F5344CB8AC3E}">
        <p14:creationId xmlns:p14="http://schemas.microsoft.com/office/powerpoint/2010/main" val="1550581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096" y="2303135"/>
            <a:ext cx="8229600" cy="1143000"/>
          </a:xfrm>
        </p:spPr>
        <p:txBody>
          <a:bodyPr/>
          <a:lstStyle/>
          <a:p>
            <a:r>
              <a:rPr lang="en-IN" dirty="0" smtClean="0">
                <a:solidFill>
                  <a:schemeClr val="accent1"/>
                </a:solidFill>
              </a:rPr>
              <a:t>Thank You !!!</a:t>
            </a:r>
            <a:endParaRPr lang="en-US" dirty="0"/>
          </a:p>
        </p:txBody>
      </p:sp>
      <p:sp>
        <p:nvSpPr>
          <p:cNvPr id="4" name="Slide Number Placeholder 3"/>
          <p:cNvSpPr>
            <a:spLocks noGrp="1"/>
          </p:cNvSpPr>
          <p:nvPr>
            <p:ph type="sldNum" sz="quarter" idx="12"/>
          </p:nvPr>
        </p:nvSpPr>
        <p:spPr/>
        <p:txBody>
          <a:bodyPr/>
          <a:lstStyle/>
          <a:p>
            <a:fld id="{20CDB166-79C6-3345-B287-A7CE8B30FC7E}" type="slidenum">
              <a:rPr lang="en-US" smtClean="0"/>
              <a:pPr/>
              <a:t>20</a:t>
            </a:fld>
            <a:endParaRPr lang="en-US"/>
          </a:p>
        </p:txBody>
      </p:sp>
    </p:spTree>
    <p:extLst>
      <p:ext uri="{BB962C8B-B14F-4D97-AF65-F5344CB8AC3E}">
        <p14:creationId xmlns:p14="http://schemas.microsoft.com/office/powerpoint/2010/main" val="2000587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72BC"/>
                </a:solidFill>
              </a:rPr>
              <a:t>Development </a:t>
            </a:r>
            <a:r>
              <a:rPr lang="en-US" sz="4000" dirty="0">
                <a:solidFill>
                  <a:srgbClr val="0072BC"/>
                </a:solidFill>
              </a:rPr>
              <a:t>contests</a:t>
            </a:r>
          </a:p>
        </p:txBody>
      </p:sp>
      <p:sp>
        <p:nvSpPr>
          <p:cNvPr id="3" name="Content Placeholder 2"/>
          <p:cNvSpPr>
            <a:spLocks noGrp="1"/>
          </p:cNvSpPr>
          <p:nvPr>
            <p:ph idx="1"/>
          </p:nvPr>
        </p:nvSpPr>
        <p:spPr/>
        <p:txBody>
          <a:bodyPr/>
          <a:lstStyle/>
          <a:p>
            <a:r>
              <a:rPr lang="en-US" sz="2800" dirty="0"/>
              <a:t>An initial strategy to encourage the use of this data was the creation of app contests based on civic open </a:t>
            </a:r>
            <a:r>
              <a:rPr lang="en-US" sz="2800" dirty="0" smtClean="0"/>
              <a:t>data </a:t>
            </a:r>
            <a:r>
              <a:rPr lang="en-US" sz="2800" dirty="0"/>
              <a:t>with cash prizes to stimulate civic app development. </a:t>
            </a:r>
            <a:r>
              <a:rPr lang="en-US" sz="2800" dirty="0" smtClean="0"/>
              <a:t> </a:t>
            </a:r>
          </a:p>
          <a:p>
            <a:r>
              <a:rPr lang="en-US" sz="2800" dirty="0" smtClean="0"/>
              <a:t>Though </a:t>
            </a:r>
            <a:r>
              <a:rPr lang="en-US" sz="2800" dirty="0"/>
              <a:t>these contests became </a:t>
            </a:r>
            <a:r>
              <a:rPr lang="en-US" sz="2800" dirty="0" smtClean="0"/>
              <a:t>popular for 2-3 years, </a:t>
            </a:r>
            <a:r>
              <a:rPr lang="en-US" sz="2800" dirty="0"/>
              <a:t>their impact and value creation was less than anticipated. </a:t>
            </a:r>
            <a:endParaRPr lang="en-US" sz="2800" dirty="0" smtClean="0"/>
          </a:p>
        </p:txBody>
      </p:sp>
    </p:spTree>
    <p:extLst>
      <p:ext uri="{BB962C8B-B14F-4D97-AF65-F5344CB8AC3E}">
        <p14:creationId xmlns:p14="http://schemas.microsoft.com/office/powerpoint/2010/main" val="307681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72BC"/>
                </a:solidFill>
              </a:rPr>
              <a:t>Usage</a:t>
            </a:r>
            <a:r>
              <a:rPr lang="en-US" dirty="0" smtClean="0">
                <a:solidFill>
                  <a:srgbClr val="0072BC"/>
                </a:solidFill>
              </a:rPr>
              <a:t> of </a:t>
            </a:r>
            <a:r>
              <a:rPr lang="en-US" dirty="0">
                <a:solidFill>
                  <a:srgbClr val="0072BC"/>
                </a:solidFill>
              </a:rPr>
              <a:t>l</a:t>
            </a:r>
            <a:r>
              <a:rPr lang="en-US" dirty="0" smtClean="0">
                <a:solidFill>
                  <a:srgbClr val="0072BC"/>
                </a:solidFill>
              </a:rPr>
              <a:t>imited datasets</a:t>
            </a:r>
            <a:endParaRPr lang="en-US" dirty="0"/>
          </a:p>
        </p:txBody>
      </p:sp>
      <p:sp>
        <p:nvSpPr>
          <p:cNvPr id="3" name="Content Placeholder 2"/>
          <p:cNvSpPr>
            <a:spLocks noGrp="1"/>
          </p:cNvSpPr>
          <p:nvPr>
            <p:ph idx="1"/>
          </p:nvPr>
        </p:nvSpPr>
        <p:spPr/>
        <p:txBody>
          <a:bodyPr>
            <a:normAutofit/>
          </a:bodyPr>
          <a:lstStyle/>
          <a:p>
            <a:r>
              <a:rPr lang="en-US" sz="2800" dirty="0" smtClean="0"/>
              <a:t>These early initiatives suffered </a:t>
            </a:r>
            <a:r>
              <a:rPr lang="en-US" sz="2800" dirty="0"/>
              <a:t>from a lack of civic </a:t>
            </a:r>
            <a:r>
              <a:rPr lang="en-US" sz="2800" dirty="0" smtClean="0"/>
              <a:t>benefit, in </a:t>
            </a:r>
            <a:r>
              <a:rPr lang="en-US" sz="2800" dirty="0"/>
              <a:t>both government and the public</a:t>
            </a:r>
            <a:r>
              <a:rPr lang="en-US" sz="2800" dirty="0" smtClean="0"/>
              <a:t>.</a:t>
            </a:r>
          </a:p>
          <a:p>
            <a:r>
              <a:rPr lang="en-US" sz="2800" dirty="0" smtClean="0"/>
              <a:t>Developers tend to incorporate only a small range of datasets available to develop apps.</a:t>
            </a:r>
          </a:p>
          <a:p>
            <a:r>
              <a:rPr lang="en-US" sz="2800" dirty="0" smtClean="0"/>
              <a:t>Large number of apps targeted on similar solution categories with limited civic benefit.</a:t>
            </a:r>
          </a:p>
          <a:p>
            <a:pPr marL="0" indent="0">
              <a:buNone/>
            </a:pPr>
            <a:endParaRPr lang="en-US" sz="2800" dirty="0" smtClean="0"/>
          </a:p>
          <a:p>
            <a:endParaRPr lang="en-US" sz="2800" dirty="0"/>
          </a:p>
        </p:txBody>
      </p:sp>
    </p:spTree>
    <p:extLst>
      <p:ext uri="{BB962C8B-B14F-4D97-AF65-F5344CB8AC3E}">
        <p14:creationId xmlns:p14="http://schemas.microsoft.com/office/powerpoint/2010/main" val="2166263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72BC"/>
                </a:solidFill>
              </a:rPr>
              <a:t>Usage</a:t>
            </a:r>
            <a:r>
              <a:rPr lang="en-US" dirty="0">
                <a:solidFill>
                  <a:srgbClr val="0072BC"/>
                </a:solidFill>
              </a:rPr>
              <a:t> of limited </a:t>
            </a:r>
            <a:r>
              <a:rPr lang="en-US" dirty="0" smtClean="0">
                <a:solidFill>
                  <a:srgbClr val="0072BC"/>
                </a:solidFill>
              </a:rPr>
              <a:t>datasets(</a:t>
            </a:r>
            <a:r>
              <a:rPr lang="en-US" dirty="0" err="1" smtClean="0">
                <a:solidFill>
                  <a:srgbClr val="0072BC"/>
                </a:solidFill>
              </a:rPr>
              <a:t>contd</a:t>
            </a:r>
            <a:r>
              <a:rPr lang="en-US" dirty="0" smtClean="0">
                <a:solidFill>
                  <a:srgbClr val="0072BC"/>
                </a:solidFill>
              </a:rPr>
              <a:t>)</a:t>
            </a:r>
            <a:endParaRPr lang="en-US" dirty="0"/>
          </a:p>
        </p:txBody>
      </p:sp>
      <p:sp>
        <p:nvSpPr>
          <p:cNvPr id="3" name="Content Placeholder 2"/>
          <p:cNvSpPr>
            <a:spLocks noGrp="1"/>
          </p:cNvSpPr>
          <p:nvPr>
            <p:ph idx="1"/>
          </p:nvPr>
        </p:nvSpPr>
        <p:spPr/>
        <p:txBody>
          <a:bodyPr>
            <a:normAutofit/>
          </a:bodyPr>
          <a:lstStyle/>
          <a:p>
            <a:r>
              <a:rPr lang="en-US" sz="2800" dirty="0"/>
              <a:t>Even within the </a:t>
            </a:r>
            <a:r>
              <a:rPr lang="en-US" sz="2800" dirty="0" smtClean="0"/>
              <a:t>limited range datasets that received </a:t>
            </a:r>
            <a:r>
              <a:rPr lang="en-US" sz="2800" dirty="0"/>
              <a:t>attention, developers </a:t>
            </a:r>
            <a:r>
              <a:rPr lang="en-US" sz="2800" dirty="0" smtClean="0"/>
              <a:t>failed </a:t>
            </a:r>
            <a:r>
              <a:rPr lang="en-US" sz="2800" dirty="0"/>
              <a:t>to </a:t>
            </a:r>
            <a:r>
              <a:rPr lang="en-US" sz="2800" dirty="0" smtClean="0"/>
              <a:t>visualize </a:t>
            </a:r>
            <a:r>
              <a:rPr lang="en-US" sz="2800" dirty="0"/>
              <a:t>solutions that </a:t>
            </a:r>
            <a:r>
              <a:rPr lang="en-US" sz="2800" dirty="0" smtClean="0"/>
              <a:t>would greatly </a:t>
            </a:r>
            <a:r>
              <a:rPr lang="en-US" sz="2800" dirty="0"/>
              <a:t>complement provision of </a:t>
            </a:r>
            <a:r>
              <a:rPr lang="en-US" sz="2800" dirty="0" smtClean="0"/>
              <a:t>services</a:t>
            </a:r>
            <a:r>
              <a:rPr lang="en-US" sz="2800" dirty="0"/>
              <a:t>. </a:t>
            </a:r>
            <a:endParaRPr lang="en-US" sz="2800" dirty="0" smtClean="0"/>
          </a:p>
          <a:p>
            <a:r>
              <a:rPr lang="en-US" sz="2800" dirty="0" smtClean="0"/>
              <a:t>For example, almost </a:t>
            </a:r>
            <a:r>
              <a:rPr lang="en-US" sz="2800" dirty="0"/>
              <a:t>12% of </a:t>
            </a:r>
            <a:r>
              <a:rPr lang="en-US" sz="2800" dirty="0" smtClean="0"/>
              <a:t>the apps in </a:t>
            </a:r>
            <a:r>
              <a:rPr lang="en-US" sz="2800" dirty="0"/>
              <a:t>Amsterdam’s 2013 “Apps for Amsterdam</a:t>
            </a:r>
            <a:r>
              <a:rPr lang="en-US" sz="2800" dirty="0" smtClean="0"/>
              <a:t>” were tourism apps but </a:t>
            </a:r>
            <a:r>
              <a:rPr lang="en-US" sz="2800" dirty="0"/>
              <a:t>the utility </a:t>
            </a:r>
            <a:r>
              <a:rPr lang="en-US" sz="2800" dirty="0" smtClean="0"/>
              <a:t>of the </a:t>
            </a:r>
            <a:r>
              <a:rPr lang="en-US" sz="2800" dirty="0"/>
              <a:t>solutions was anchored in </a:t>
            </a:r>
            <a:r>
              <a:rPr lang="en-US" sz="2800" dirty="0" smtClean="0"/>
              <a:t>mobility and </a:t>
            </a:r>
            <a:r>
              <a:rPr lang="en-US" sz="2800" dirty="0"/>
              <a:t>consumption, not increased </a:t>
            </a:r>
            <a:r>
              <a:rPr lang="en-US" sz="2800" dirty="0" smtClean="0"/>
              <a:t>service provided by the city.</a:t>
            </a:r>
            <a:endParaRPr lang="en-US" sz="2800" dirty="0"/>
          </a:p>
        </p:txBody>
      </p:sp>
    </p:spTree>
    <p:extLst>
      <p:ext uri="{BB962C8B-B14F-4D97-AF65-F5344CB8AC3E}">
        <p14:creationId xmlns:p14="http://schemas.microsoft.com/office/powerpoint/2010/main" val="378578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72BC"/>
                </a:solidFill>
              </a:rPr>
              <a:t>Example of winning solution</a:t>
            </a:r>
            <a:endParaRPr lang="en-US" sz="4000" dirty="0">
              <a:solidFill>
                <a:srgbClr val="0072BC"/>
              </a:solidFill>
            </a:endParaRPr>
          </a:p>
        </p:txBody>
      </p:sp>
      <p:sp>
        <p:nvSpPr>
          <p:cNvPr id="3" name="Content Placeholder 2"/>
          <p:cNvSpPr>
            <a:spLocks noGrp="1"/>
          </p:cNvSpPr>
          <p:nvPr>
            <p:ph idx="1"/>
          </p:nvPr>
        </p:nvSpPr>
        <p:spPr/>
        <p:txBody>
          <a:bodyPr>
            <a:normAutofit lnSpcReduction="10000"/>
          </a:bodyPr>
          <a:lstStyle/>
          <a:p>
            <a:r>
              <a:rPr lang="en-US" sz="2800" dirty="0" smtClean="0"/>
              <a:t>Applications that </a:t>
            </a:r>
            <a:r>
              <a:rPr lang="en-US" sz="2800" dirty="0"/>
              <a:t>had real impact for citizens or </a:t>
            </a:r>
            <a:r>
              <a:rPr lang="en-US" sz="2800" dirty="0" smtClean="0"/>
              <a:t>government were </a:t>
            </a:r>
            <a:r>
              <a:rPr lang="en-US" sz="2800" dirty="0"/>
              <a:t>few. The app </a:t>
            </a:r>
            <a:r>
              <a:rPr lang="en-US" sz="2800" dirty="0" smtClean="0"/>
              <a:t>DontEat.at is </a:t>
            </a:r>
            <a:r>
              <a:rPr lang="en-US" sz="2800" dirty="0"/>
              <a:t>an </a:t>
            </a:r>
            <a:r>
              <a:rPr lang="en-US" sz="2800" dirty="0" smtClean="0"/>
              <a:t>exception.</a:t>
            </a:r>
          </a:p>
          <a:p>
            <a:r>
              <a:rPr lang="en-US" sz="2800" dirty="0" smtClean="0"/>
              <a:t>Dont-Eat.at </a:t>
            </a:r>
            <a:r>
              <a:rPr lang="en-US" sz="2800" dirty="0"/>
              <a:t>was created </a:t>
            </a:r>
            <a:r>
              <a:rPr lang="en-US" sz="2800" dirty="0" smtClean="0"/>
              <a:t>integrating</a:t>
            </a:r>
            <a:r>
              <a:rPr lang="en-US" sz="2800" dirty="0"/>
              <a:t> </a:t>
            </a:r>
            <a:r>
              <a:rPr lang="en-US" sz="2800" dirty="0" smtClean="0"/>
              <a:t>restaurant-health-inspection information provided </a:t>
            </a:r>
            <a:r>
              <a:rPr lang="en-US" sz="2800" dirty="0"/>
              <a:t>by the New York City </a:t>
            </a:r>
            <a:r>
              <a:rPr lang="en-US" sz="2800" dirty="0" smtClean="0"/>
              <a:t>Department of </a:t>
            </a:r>
            <a:r>
              <a:rPr lang="en-US" sz="2800" dirty="0"/>
              <a:t>Sanitation with </a:t>
            </a:r>
            <a:r>
              <a:rPr lang="en-US" sz="2800" dirty="0" smtClean="0"/>
              <a:t>restaurant location </a:t>
            </a:r>
            <a:r>
              <a:rPr lang="en-US" sz="2800" dirty="0"/>
              <a:t>and ratings data</a:t>
            </a:r>
            <a:r>
              <a:rPr lang="en-US" sz="2800" dirty="0" smtClean="0"/>
              <a:t>.</a:t>
            </a:r>
          </a:p>
          <a:p>
            <a:r>
              <a:rPr lang="en-US" sz="2800" dirty="0" smtClean="0"/>
              <a:t>Upon entering an </a:t>
            </a:r>
            <a:r>
              <a:rPr lang="en-US" sz="2800" dirty="0"/>
              <a:t>eatery, DontEat.at would </a:t>
            </a:r>
            <a:r>
              <a:rPr lang="en-US" sz="2800" dirty="0" smtClean="0"/>
              <a:t>recognize the </a:t>
            </a:r>
            <a:r>
              <a:rPr lang="en-US" sz="2800" dirty="0"/>
              <a:t>locale and determine its </a:t>
            </a:r>
            <a:r>
              <a:rPr lang="en-US" sz="2800" dirty="0" smtClean="0"/>
              <a:t>inspection status</a:t>
            </a:r>
            <a:r>
              <a:rPr lang="en-US" sz="2800" dirty="0"/>
              <a:t>.</a:t>
            </a:r>
          </a:p>
        </p:txBody>
      </p:sp>
    </p:spTree>
    <p:extLst>
      <p:ext uri="{BB962C8B-B14F-4D97-AF65-F5344CB8AC3E}">
        <p14:creationId xmlns:p14="http://schemas.microsoft.com/office/powerpoint/2010/main" val="3289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72BC"/>
                </a:solidFill>
              </a:rPr>
              <a:t>Recycling of available apps</a:t>
            </a:r>
          </a:p>
        </p:txBody>
      </p:sp>
      <p:sp>
        <p:nvSpPr>
          <p:cNvPr id="3" name="Content Placeholder 2"/>
          <p:cNvSpPr>
            <a:spLocks noGrp="1"/>
          </p:cNvSpPr>
          <p:nvPr>
            <p:ph idx="1"/>
          </p:nvPr>
        </p:nvSpPr>
        <p:spPr/>
        <p:txBody>
          <a:bodyPr>
            <a:normAutofit lnSpcReduction="10000"/>
          </a:bodyPr>
          <a:lstStyle/>
          <a:p>
            <a:r>
              <a:rPr lang="en-US" sz="2800" dirty="0"/>
              <a:t>Apps developed in </a:t>
            </a:r>
            <a:r>
              <a:rPr lang="en-US" sz="2800" dirty="0" smtClean="0"/>
              <a:t>city-sponsored contests </a:t>
            </a:r>
            <a:r>
              <a:rPr lang="en-US" sz="2800" dirty="0"/>
              <a:t>failed to have an impact </a:t>
            </a:r>
            <a:r>
              <a:rPr lang="en-US" sz="2800" dirty="0" smtClean="0"/>
              <a:t>because developers </a:t>
            </a:r>
            <a:r>
              <a:rPr lang="en-US" sz="2800" dirty="0"/>
              <a:t>often arrived </a:t>
            </a:r>
            <a:r>
              <a:rPr lang="en-US" sz="2800" dirty="0" smtClean="0"/>
              <a:t>with ready-made </a:t>
            </a:r>
            <a:r>
              <a:rPr lang="en-US" sz="2800" dirty="0"/>
              <a:t>solutions.</a:t>
            </a:r>
            <a:endParaRPr lang="en-US" sz="2800" dirty="0" smtClean="0"/>
          </a:p>
          <a:p>
            <a:r>
              <a:rPr lang="en-US" sz="2800" dirty="0" smtClean="0"/>
              <a:t>Most of the developers submitted previously developed apps with minor adjustments to accommodate civic data.</a:t>
            </a:r>
          </a:p>
          <a:p>
            <a:r>
              <a:rPr lang="en-US" sz="2800" dirty="0" smtClean="0"/>
              <a:t>So even </a:t>
            </a:r>
            <a:r>
              <a:rPr lang="en-US" sz="2800" dirty="0"/>
              <a:t>where numerous recycled </a:t>
            </a:r>
            <a:r>
              <a:rPr lang="en-US" sz="2800" dirty="0" smtClean="0"/>
              <a:t>apps exploited </a:t>
            </a:r>
            <a:r>
              <a:rPr lang="en-US" sz="2800" dirty="0"/>
              <a:t>civic datasets, novel </a:t>
            </a:r>
            <a:r>
              <a:rPr lang="en-US" sz="2800" dirty="0" smtClean="0"/>
              <a:t>business innovations </a:t>
            </a:r>
            <a:r>
              <a:rPr lang="en-US" sz="2800" dirty="0"/>
              <a:t>or improvements in </a:t>
            </a:r>
            <a:r>
              <a:rPr lang="en-US" sz="2800" dirty="0" smtClean="0"/>
              <a:t>the provision </a:t>
            </a:r>
            <a:r>
              <a:rPr lang="en-US" sz="2800" dirty="0"/>
              <a:t>of civic services were rare.</a:t>
            </a:r>
            <a:r>
              <a:rPr lang="en-US" sz="2800" dirty="0" smtClean="0"/>
              <a:t> </a:t>
            </a:r>
            <a:endParaRPr lang="en-US" sz="2800" dirty="0"/>
          </a:p>
        </p:txBody>
      </p:sp>
    </p:spTree>
    <p:extLst>
      <p:ext uri="{BB962C8B-B14F-4D97-AF65-F5344CB8AC3E}">
        <p14:creationId xmlns:p14="http://schemas.microsoft.com/office/powerpoint/2010/main" val="2460718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72BC"/>
                </a:solidFill>
              </a:rPr>
              <a:t>First </a:t>
            </a:r>
            <a:r>
              <a:rPr lang="en-US" dirty="0">
                <a:solidFill>
                  <a:srgbClr val="0072BC"/>
                </a:solidFill>
              </a:rPr>
              <a:t>G</a:t>
            </a:r>
            <a:r>
              <a:rPr lang="en-US" dirty="0" smtClean="0">
                <a:solidFill>
                  <a:srgbClr val="0072BC"/>
                </a:solidFill>
              </a:rPr>
              <a:t>eneration Failures</a:t>
            </a:r>
            <a:endParaRPr lang="en-US" dirty="0">
              <a:solidFill>
                <a:srgbClr val="0072BC"/>
              </a:solidFill>
            </a:endParaRPr>
          </a:p>
        </p:txBody>
      </p:sp>
      <p:sp>
        <p:nvSpPr>
          <p:cNvPr id="3" name="Content Placeholder 2"/>
          <p:cNvSpPr>
            <a:spLocks noGrp="1"/>
          </p:cNvSpPr>
          <p:nvPr>
            <p:ph idx="1"/>
          </p:nvPr>
        </p:nvSpPr>
        <p:spPr>
          <a:xfrm>
            <a:off x="457200" y="1600200"/>
            <a:ext cx="8385048" cy="4525963"/>
          </a:xfrm>
        </p:spPr>
        <p:txBody>
          <a:bodyPr/>
          <a:lstStyle/>
          <a:p>
            <a:r>
              <a:rPr lang="en-US" dirty="0" smtClean="0">
                <a:solidFill>
                  <a:schemeClr val="accent6">
                    <a:lumMod val="75000"/>
                  </a:schemeClr>
                </a:solidFill>
              </a:rPr>
              <a:t>Failure to provide value capture</a:t>
            </a:r>
            <a:endParaRPr lang="en-US" sz="1400" dirty="0" smtClean="0"/>
          </a:p>
          <a:p>
            <a:pPr marL="401638" indent="0"/>
            <a:r>
              <a:rPr lang="en-US" dirty="0" smtClean="0"/>
              <a:t> </a:t>
            </a:r>
            <a:r>
              <a:rPr lang="en-US" sz="2800" dirty="0" smtClean="0"/>
              <a:t>Organizers are not aware of the motivations of the participants.</a:t>
            </a:r>
          </a:p>
          <a:p>
            <a:pPr marL="401638" indent="0"/>
            <a:r>
              <a:rPr lang="en-US" sz="2800" dirty="0" smtClean="0"/>
              <a:t> Coders sought exposure, besides prize money.</a:t>
            </a:r>
          </a:p>
          <a:p>
            <a:pPr marL="401638" indent="0"/>
            <a:r>
              <a:rPr lang="en-US" sz="2800" dirty="0" smtClean="0"/>
              <a:t> Inclusion of entrepreneurs on panel of judges could not solve developer’s financial constraints.</a:t>
            </a:r>
          </a:p>
          <a:p>
            <a:pPr marL="801688" lvl="1" indent="0"/>
            <a:r>
              <a:rPr lang="en-US" sz="2400" dirty="0" smtClean="0"/>
              <a:t>Exception: </a:t>
            </a:r>
            <a:r>
              <a:rPr lang="en-US" sz="2400" dirty="0" err="1" smtClean="0"/>
              <a:t>MyCityApp</a:t>
            </a:r>
            <a:endParaRPr lang="en-US" sz="2400" dirty="0" smtClean="0"/>
          </a:p>
          <a:p>
            <a:pPr marL="401638" indent="0"/>
            <a:r>
              <a:rPr lang="en-US" sz="2800" dirty="0"/>
              <a:t> </a:t>
            </a:r>
            <a:r>
              <a:rPr lang="en-US" sz="2800" dirty="0" smtClean="0"/>
              <a:t>App Stores did not feature categories highlighting city apps.</a:t>
            </a:r>
            <a:endParaRPr lang="en-US" sz="2800" dirty="0"/>
          </a:p>
        </p:txBody>
      </p:sp>
      <p:sp>
        <p:nvSpPr>
          <p:cNvPr id="5" name="Slide Number Placeholder 4"/>
          <p:cNvSpPr>
            <a:spLocks noGrp="1"/>
          </p:cNvSpPr>
          <p:nvPr>
            <p:ph type="sldNum" sz="quarter" idx="12"/>
          </p:nvPr>
        </p:nvSpPr>
        <p:spPr/>
        <p:txBody>
          <a:bodyPr/>
          <a:lstStyle/>
          <a:p>
            <a:endParaRPr lang="en-US" dirty="0" smtClean="0"/>
          </a:p>
          <a:p>
            <a:endParaRPr lang="en-US" dirty="0"/>
          </a:p>
          <a:p>
            <a:r>
              <a:rPr lang="en-US" dirty="0" smtClean="0"/>
              <a:t>2</a:t>
            </a:r>
          </a:p>
          <a:p>
            <a:endParaRPr lang="en-US" dirty="0"/>
          </a:p>
        </p:txBody>
      </p:sp>
    </p:spTree>
    <p:extLst>
      <p:ext uri="{BB962C8B-B14F-4D97-AF65-F5344CB8AC3E}">
        <p14:creationId xmlns:p14="http://schemas.microsoft.com/office/powerpoint/2010/main" val="157185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72BC"/>
                </a:solidFill>
              </a:rPr>
              <a:t>First </a:t>
            </a:r>
            <a:r>
              <a:rPr lang="en-US" dirty="0">
                <a:solidFill>
                  <a:srgbClr val="0072BC"/>
                </a:solidFill>
              </a:rPr>
              <a:t>G</a:t>
            </a:r>
            <a:r>
              <a:rPr lang="en-US" dirty="0" smtClean="0">
                <a:solidFill>
                  <a:srgbClr val="0072BC"/>
                </a:solidFill>
              </a:rPr>
              <a:t>eneration Failures</a:t>
            </a:r>
            <a:endParaRPr lang="en-US" dirty="0">
              <a:solidFill>
                <a:srgbClr val="0072BC"/>
              </a:solidFill>
            </a:endParaRPr>
          </a:p>
        </p:txBody>
      </p:sp>
      <p:sp>
        <p:nvSpPr>
          <p:cNvPr id="3" name="Content Placeholder 2"/>
          <p:cNvSpPr>
            <a:spLocks noGrp="1"/>
          </p:cNvSpPr>
          <p:nvPr>
            <p:ph idx="1"/>
          </p:nvPr>
        </p:nvSpPr>
        <p:spPr/>
        <p:txBody>
          <a:bodyPr/>
          <a:lstStyle/>
          <a:p>
            <a:r>
              <a:rPr lang="en-US" dirty="0" smtClean="0">
                <a:solidFill>
                  <a:schemeClr val="accent6">
                    <a:lumMod val="75000"/>
                  </a:schemeClr>
                </a:solidFill>
              </a:rPr>
              <a:t>Failures within government</a:t>
            </a:r>
            <a:endParaRPr lang="en-US" sz="1400" dirty="0" smtClean="0"/>
          </a:p>
          <a:p>
            <a:pPr marL="401638" indent="0"/>
            <a:r>
              <a:rPr lang="en-US" dirty="0" smtClean="0"/>
              <a:t> </a:t>
            </a:r>
            <a:r>
              <a:rPr lang="en-US" sz="2800" dirty="0" smtClean="0"/>
              <a:t>Employee reluctance delayed in opening data repositories to the public.</a:t>
            </a:r>
          </a:p>
          <a:p>
            <a:pPr marL="401638" indent="0"/>
            <a:r>
              <a:rPr lang="en-US" sz="2800" dirty="0" smtClean="0"/>
              <a:t> Legislation had to be involved to force data publication.</a:t>
            </a:r>
          </a:p>
          <a:p>
            <a:pPr marL="401638" indent="0"/>
            <a:r>
              <a:rPr lang="en-US" sz="2800" dirty="0" smtClean="0"/>
              <a:t> Managing department had little interaction with  core city agencies.</a:t>
            </a:r>
          </a:p>
          <a:p>
            <a:pPr marL="401638" indent="0"/>
            <a:r>
              <a:rPr lang="en-US" sz="2800" dirty="0"/>
              <a:t> </a:t>
            </a:r>
            <a:r>
              <a:rPr lang="en-US" sz="2800" dirty="0" smtClean="0"/>
              <a:t>Agencies were prohibited from requesting focused solutions.</a:t>
            </a:r>
            <a:endParaRPr lang="en-US" sz="2800" dirty="0"/>
          </a:p>
        </p:txBody>
      </p:sp>
      <p:sp>
        <p:nvSpPr>
          <p:cNvPr id="5" name="Slide Number Placeholder 4"/>
          <p:cNvSpPr>
            <a:spLocks noGrp="1"/>
          </p:cNvSpPr>
          <p:nvPr>
            <p:ph type="sldNum" sz="quarter" idx="12"/>
          </p:nvPr>
        </p:nvSpPr>
        <p:spPr/>
        <p:txBody>
          <a:bodyPr/>
          <a:lstStyle/>
          <a:p>
            <a:endParaRPr lang="en-US" dirty="0" smtClean="0"/>
          </a:p>
          <a:p>
            <a:endParaRPr lang="en-US" dirty="0"/>
          </a:p>
          <a:p>
            <a:r>
              <a:rPr lang="en-US" dirty="0" smtClean="0"/>
              <a:t>2</a:t>
            </a:r>
          </a:p>
          <a:p>
            <a:endParaRPr lang="en-US" dirty="0"/>
          </a:p>
        </p:txBody>
      </p:sp>
    </p:spTree>
    <p:extLst>
      <p:ext uri="{BB962C8B-B14F-4D97-AF65-F5344CB8AC3E}">
        <p14:creationId xmlns:p14="http://schemas.microsoft.com/office/powerpoint/2010/main" val="946016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TotalTime>
  <Words>948</Words>
  <Application>Microsoft Office PowerPoint</Application>
  <PresentationFormat>On-screen Show (4:3)</PresentationFormat>
  <Paragraphs>123</Paragraphs>
  <Slides>20</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Helvetica</vt:lpstr>
      <vt:lpstr>Wingdings</vt:lpstr>
      <vt:lpstr>Office Theme</vt:lpstr>
      <vt:lpstr>Custom Design</vt:lpstr>
      <vt:lpstr>Open Data and Civic Apps: First-Generation Failures, Second-Generation Improvements</vt:lpstr>
      <vt:lpstr>Innovation through Open civic data</vt:lpstr>
      <vt:lpstr>Development contests</vt:lpstr>
      <vt:lpstr>Usage of limited datasets</vt:lpstr>
      <vt:lpstr>Usage of limited datasets(contd)</vt:lpstr>
      <vt:lpstr>Example of winning solution</vt:lpstr>
      <vt:lpstr>Recycling of available apps</vt:lpstr>
      <vt:lpstr>First Generation Failures</vt:lpstr>
      <vt:lpstr>First Generation Failures</vt:lpstr>
      <vt:lpstr>First Generation Failures</vt:lpstr>
      <vt:lpstr>Second Generation Initiatives</vt:lpstr>
      <vt:lpstr>Second Generation Initiatives</vt:lpstr>
      <vt:lpstr>Second Generation Initiatives</vt:lpstr>
      <vt:lpstr>Second Generation Initiatives</vt:lpstr>
      <vt:lpstr>Second Generation Initiatives</vt:lpstr>
      <vt:lpstr>Second Generation Initiatives</vt:lpstr>
      <vt:lpstr>Second Generation Initiatives</vt:lpstr>
      <vt:lpstr>Second Generation Initiatives</vt:lpstr>
      <vt:lpstr>Second Generation Initiatives</vt:lpstr>
      <vt:lpstr>Thank You !!!</vt:lpstr>
    </vt:vector>
  </TitlesOfParts>
  <Company>University of Missouri - Kansas City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Garidepally, Teja (UMKC-Student)</cp:lastModifiedBy>
  <cp:revision>41</cp:revision>
  <dcterms:created xsi:type="dcterms:W3CDTF">2014-01-29T16:52:11Z</dcterms:created>
  <dcterms:modified xsi:type="dcterms:W3CDTF">2016-02-23T04:28:33Z</dcterms:modified>
</cp:coreProperties>
</file>