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1" r:id="rId5"/>
    <p:sldId id="262" r:id="rId6"/>
    <p:sldId id="258" r:id="rId7"/>
    <p:sldId id="263" r:id="rId8"/>
    <p:sldId id="264" r:id="rId9"/>
    <p:sldId id="274" r:id="rId10"/>
    <p:sldId id="275" r:id="rId11"/>
    <p:sldId id="265" r:id="rId12"/>
    <p:sldId id="266" r:id="rId13"/>
    <p:sldId id="267" r:id="rId14"/>
    <p:sldId id="268" r:id="rId15"/>
    <p:sldId id="269" r:id="rId16"/>
    <p:sldId id="270" r:id="rId17"/>
    <p:sldId id="271" r:id="rId18"/>
    <p:sldId id="273"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F5FF-1797-6693-9C2C-253137323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DEC98E-857B-899A-22DD-E573B716B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7F4437-A8D2-BA5A-C919-DDAD636812D7}"/>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32F747EC-31EF-6816-BF05-C4A87B57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1BDB5-45A2-6E84-9A07-80637F53FA05}"/>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195655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68B7-4620-5BF3-9C8B-CBC624640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6E864F-933E-FE8B-A565-BB3D86014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A917B-379F-BE99-BE20-398A3227CE78}"/>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87478188-18C0-E30F-77B3-FE1045080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9AEE6-2E0E-4FFB-AE90-4E7215B5780F}"/>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120987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40930-2F20-4B1C-EE6F-6C0B938B8A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52AB5C-24D0-DE29-9D37-AFD875B3A1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50118-D3BA-2EBB-75F9-C654FE281E1A}"/>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F4F14DBD-DFEA-28CB-346E-00C6B7DC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F7BB2-D15E-0E0B-EEF1-E60F6B2B5D43}"/>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99160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FE8A-B8AC-0C64-93CA-28B7F64B7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7F7AFB-1B6E-C447-6DF8-5745F96F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AD166-C0A8-D1FE-7CBD-FC11D82183B7}"/>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5E3F2DDA-EAFA-EEAE-B307-0D89C376C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3CF37-587F-27B1-AF2E-798147E0E18B}"/>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68292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881C-A805-0AB7-9E3D-2249297C24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FC596F-641E-0FAE-CE42-1B4A6E0D86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93C153-BD2B-C0B1-81D5-2E653EBBB546}"/>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906D2DBA-2ED8-4DA7-CB0A-341524DB2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B3371-69D6-77C9-1C61-D8378C006951}"/>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23516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15C0-F9E5-DA6C-79FA-39A374801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F2110-6A71-40EC-3D81-E78E4FFC7F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5CFEEE-2C04-FCC6-3448-BC0E79E0C0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27664D-4BF0-2BDB-CD3E-4DC3C875A09E}"/>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6" name="Footer Placeholder 5">
            <a:extLst>
              <a:ext uri="{FF2B5EF4-FFF2-40B4-BE49-F238E27FC236}">
                <a16:creationId xmlns:a16="http://schemas.microsoft.com/office/drawing/2014/main" id="{44F5654C-DA01-F680-D319-5F15EED53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DEDC35-39D1-B5A9-AC14-1F90E23B8F96}"/>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9238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A071B-2317-3EBE-5231-537AC66B99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CF1EB-CC82-EAE3-55C1-4D2A790D5E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40B748-4B76-7864-4B76-D9AC7639D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EBB61-3DA7-B340-F721-AEF6AFFFD8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8DD44-240E-F277-B340-D5BE717998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3F5B29-6054-DE2A-96F2-2FBECDFCFBB6}"/>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8" name="Footer Placeholder 7">
            <a:extLst>
              <a:ext uri="{FF2B5EF4-FFF2-40B4-BE49-F238E27FC236}">
                <a16:creationId xmlns:a16="http://schemas.microsoft.com/office/drawing/2014/main" id="{DDA7C09C-2B26-39C2-71E4-6DF8E04A69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04C5D4-487C-24E5-6ED1-FAD635998028}"/>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318962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16CB-9EE7-B813-17C4-A888C9300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7CC2B-87B7-7A55-07F3-2801F3381159}"/>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4" name="Footer Placeholder 3">
            <a:extLst>
              <a:ext uri="{FF2B5EF4-FFF2-40B4-BE49-F238E27FC236}">
                <a16:creationId xmlns:a16="http://schemas.microsoft.com/office/drawing/2014/main" id="{B5255789-EE60-6827-9B06-081CD5028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99C8E1-34E0-0B91-779D-706CBA3E5190}"/>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350353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53F47-6E74-FF56-DC54-24799A4BC178}"/>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3" name="Footer Placeholder 2">
            <a:extLst>
              <a:ext uri="{FF2B5EF4-FFF2-40B4-BE49-F238E27FC236}">
                <a16:creationId xmlns:a16="http://schemas.microsoft.com/office/drawing/2014/main" id="{F38C588B-17C1-38FD-DE50-0C8885404A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2C441B-5C46-DB25-485F-F5F7C598E698}"/>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101589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37AD-C0D3-BB48-5A24-15B5FBC44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7E365A-42D7-55EA-4917-2DB98ACC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D5B28-3DF4-575C-0973-5CF7841AB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E3CD4-875A-E992-B3B9-67ED9AEE39E9}"/>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6" name="Footer Placeholder 5">
            <a:extLst>
              <a:ext uri="{FF2B5EF4-FFF2-40B4-BE49-F238E27FC236}">
                <a16:creationId xmlns:a16="http://schemas.microsoft.com/office/drawing/2014/main" id="{D2C4AFED-44DE-9D2F-001A-E83AB1EE8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4EA7D-FEA3-4349-08F1-EE13592AF865}"/>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192029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820BB-E248-9F7A-1255-C4D517F86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6F794-738D-3EFD-41D2-D2DD2A066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E5C4EB-DF14-F4A2-8F86-F770974B9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67F35-BB04-2F19-EA1B-D31929EE3AD9}"/>
              </a:ext>
            </a:extLst>
          </p:cNvPr>
          <p:cNvSpPr>
            <a:spLocks noGrp="1"/>
          </p:cNvSpPr>
          <p:nvPr>
            <p:ph type="dt" sz="half" idx="10"/>
          </p:nvPr>
        </p:nvSpPr>
        <p:spPr/>
        <p:txBody>
          <a:bodyPr/>
          <a:lstStyle/>
          <a:p>
            <a:fld id="{0681CF6F-1185-4D67-B3C9-DA4F5B318C26}" type="datetimeFigureOut">
              <a:rPr lang="en-US" smtClean="0"/>
              <a:t>7/28/2023</a:t>
            </a:fld>
            <a:endParaRPr lang="en-US"/>
          </a:p>
        </p:txBody>
      </p:sp>
      <p:sp>
        <p:nvSpPr>
          <p:cNvPr id="6" name="Footer Placeholder 5">
            <a:extLst>
              <a:ext uri="{FF2B5EF4-FFF2-40B4-BE49-F238E27FC236}">
                <a16:creationId xmlns:a16="http://schemas.microsoft.com/office/drawing/2014/main" id="{51BEC273-A59D-96E4-06A9-4A91EC925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C89AA-EBDE-CFFF-3F43-057E837BCB2F}"/>
              </a:ext>
            </a:extLst>
          </p:cNvPr>
          <p:cNvSpPr>
            <a:spLocks noGrp="1"/>
          </p:cNvSpPr>
          <p:nvPr>
            <p:ph type="sldNum" sz="quarter" idx="12"/>
          </p:nvPr>
        </p:nvSpPr>
        <p:spPr/>
        <p:txBody>
          <a:bodyPr/>
          <a:lstStyle/>
          <a:p>
            <a:fld id="{B4960143-BDCB-4956-B8D2-61AF56F4CEE9}" type="slidenum">
              <a:rPr lang="en-US" smtClean="0"/>
              <a:t>‹#›</a:t>
            </a:fld>
            <a:endParaRPr lang="en-US"/>
          </a:p>
        </p:txBody>
      </p:sp>
    </p:spTree>
    <p:extLst>
      <p:ext uri="{BB962C8B-B14F-4D97-AF65-F5344CB8AC3E}">
        <p14:creationId xmlns:p14="http://schemas.microsoft.com/office/powerpoint/2010/main" val="29769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D659A-5D0F-AC3B-080F-18212648B3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0D713-5D50-BE30-5472-5123FCE31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D6FA3-C049-96C5-48C9-DA8862885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81CF6F-1185-4D67-B3C9-DA4F5B318C26}" type="datetimeFigureOut">
              <a:rPr lang="en-US" smtClean="0"/>
              <a:t>7/28/2023</a:t>
            </a:fld>
            <a:endParaRPr lang="en-US"/>
          </a:p>
        </p:txBody>
      </p:sp>
      <p:sp>
        <p:nvSpPr>
          <p:cNvPr id="5" name="Footer Placeholder 4">
            <a:extLst>
              <a:ext uri="{FF2B5EF4-FFF2-40B4-BE49-F238E27FC236}">
                <a16:creationId xmlns:a16="http://schemas.microsoft.com/office/drawing/2014/main" id="{70790A5F-ED1B-FB01-496B-A2B4F4D10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E38D27-80AB-A89A-97E2-1F6C22840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60143-BDCB-4956-B8D2-61AF56F4CEE9}" type="slidenum">
              <a:rPr lang="en-US" smtClean="0"/>
              <a:t>‹#›</a:t>
            </a:fld>
            <a:endParaRPr lang="en-US"/>
          </a:p>
        </p:txBody>
      </p:sp>
    </p:spTree>
    <p:extLst>
      <p:ext uri="{BB962C8B-B14F-4D97-AF65-F5344CB8AC3E}">
        <p14:creationId xmlns:p14="http://schemas.microsoft.com/office/powerpoint/2010/main" val="4137810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dr.undp.org/" TargetMode="External"/><Relationship Id="rId2" Type="http://schemas.openxmlformats.org/officeDocument/2006/relationships/hyperlink" Target="https://www.kaggle.com/datasets/rajkumarpandey02/human-development-index-and-components" TargetMode="External"/><Relationship Id="rId1" Type="http://schemas.openxmlformats.org/officeDocument/2006/relationships/slideLayout" Target="../slideLayouts/slideLayout2.xml"/><Relationship Id="rId5" Type="http://schemas.openxmlformats.org/officeDocument/2006/relationships/hyperlink" Target="https://worldpopulationreview.com/country-rankings/hdi-by-country" TargetMode="External"/><Relationship Id="rId4" Type="http://schemas.openxmlformats.org/officeDocument/2006/relationships/hyperlink" Target="https://en.wikipedia.org/wiki/Human_Development_Inde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over image">
            <a:extLst>
              <a:ext uri="{FF2B5EF4-FFF2-40B4-BE49-F238E27FC236}">
                <a16:creationId xmlns:a16="http://schemas.microsoft.com/office/drawing/2014/main" id="{5765F280-0A6E-AD47-29DE-00BDE98529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3" t="6484" r="27039"/>
          <a:stretch/>
        </p:blipFill>
        <p:spPr bwMode="auto">
          <a:xfrm>
            <a:off x="3523488" y="-20319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C9FF6E6-85B5-43B6-08F6-A2DDFFEE56ED}"/>
              </a:ext>
            </a:extLst>
          </p:cNvPr>
          <p:cNvSpPr txBox="1"/>
          <p:nvPr/>
        </p:nvSpPr>
        <p:spPr>
          <a:xfrm>
            <a:off x="435078" y="698835"/>
            <a:ext cx="6176819" cy="2928826"/>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6600" dirty="0">
                <a:latin typeface="Amasis MT Pro Medium" panose="020F0502020204030204" pitchFamily="18" charset="0"/>
                <a:ea typeface="+mj-ea"/>
                <a:cs typeface="+mj-cs"/>
              </a:rPr>
              <a:t>Human Development Index</a:t>
            </a:r>
          </a:p>
        </p:txBody>
      </p:sp>
      <p:sp>
        <p:nvSpPr>
          <p:cNvPr id="1045" name="Rectangle 10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7" name="Rectangle 10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721504-6746-EA28-175E-CC4FF4EFC671}"/>
              </a:ext>
            </a:extLst>
          </p:cNvPr>
          <p:cNvSpPr txBox="1"/>
          <p:nvPr/>
        </p:nvSpPr>
        <p:spPr>
          <a:xfrm>
            <a:off x="435078" y="4546920"/>
            <a:ext cx="6097554" cy="1566198"/>
          </a:xfrm>
          <a:prstGeom prst="rect">
            <a:avLst/>
          </a:prstGeom>
          <a:noFill/>
        </p:spPr>
        <p:txBody>
          <a:bodyPr wrap="square">
            <a:spAutoFit/>
          </a:bodyPr>
          <a:lstStyle/>
          <a:p>
            <a:pPr marL="0" marR="0">
              <a:lnSpc>
                <a:spcPct val="107000"/>
              </a:lnSpc>
              <a:spcBef>
                <a:spcPts val="0"/>
              </a:spcBef>
              <a:spcAft>
                <a:spcPts val="800"/>
              </a:spcAft>
              <a:tabLst>
                <a:tab pos="1537970" algn="l"/>
              </a:tabLst>
            </a:pPr>
            <a:r>
              <a:rPr lang="en-US" sz="1800" b="1" kern="100" dirty="0">
                <a:effectLst/>
                <a:ea typeface="Calibri" panose="020F0502020204030204" pitchFamily="34" charset="0"/>
                <a:cs typeface="Times New Roman" panose="02020603050405020304" pitchFamily="18" charset="0"/>
              </a:rPr>
              <a:t>Tejamanikanta, Gudla</a:t>
            </a:r>
            <a:endParaRPr lang="en-US" sz="1800" kern="1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b="1" kern="100" dirty="0">
                <a:effectLst/>
                <a:ea typeface="Calibri" panose="020F0502020204030204" pitchFamily="34" charset="0"/>
                <a:cs typeface="Times New Roman" panose="02020603050405020304" pitchFamily="18" charset="0"/>
              </a:rPr>
              <a:t>Instructor: Ms. Gahangir Hossain</a:t>
            </a:r>
            <a:endParaRPr lang="en-US" sz="1800" kern="1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b="1" kern="100" dirty="0">
                <a:effectLst/>
                <a:ea typeface="Calibri" panose="020F0502020204030204" pitchFamily="34" charset="0"/>
                <a:cs typeface="Times New Roman" panose="02020603050405020304" pitchFamily="18" charset="0"/>
              </a:rPr>
              <a:t>INFO 5709 - Data Visualization</a:t>
            </a:r>
            <a:endParaRPr lang="en-US" sz="1800" kern="1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7752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DAF14DE7-3DF7-FE19-FB32-A271532E6E9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a:t>1.Positive correlation between HDI and Life Expectancy at Birth.</a:t>
            </a:r>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screen shot of a computer&#10;&#10;Description automatically generated">
            <a:extLst>
              <a:ext uri="{FF2B5EF4-FFF2-40B4-BE49-F238E27FC236}">
                <a16:creationId xmlns:a16="http://schemas.microsoft.com/office/drawing/2014/main" id="{A5228D53-C3C4-541F-CCEF-9E7C4772C757}"/>
              </a:ext>
            </a:extLst>
          </p:cNvPr>
          <p:cNvPicPr>
            <a:picLocks noChangeAspect="1"/>
          </p:cNvPicPr>
          <p:nvPr/>
        </p:nvPicPr>
        <p:blipFill rotWithShape="1">
          <a:blip r:embed="rId2"/>
          <a:srcRect r="13775" b="-2"/>
          <a:stretch/>
        </p:blipFill>
        <p:spPr>
          <a:xfrm>
            <a:off x="908304" y="2478024"/>
            <a:ext cx="6009855" cy="3694176"/>
          </a:xfrm>
          <a:prstGeom prst="rect">
            <a:avLst/>
          </a:prstGeom>
        </p:spPr>
      </p:pic>
      <p:sp>
        <p:nvSpPr>
          <p:cNvPr id="15" name="TextBox 14">
            <a:extLst>
              <a:ext uri="{FF2B5EF4-FFF2-40B4-BE49-F238E27FC236}">
                <a16:creationId xmlns:a16="http://schemas.microsoft.com/office/drawing/2014/main" id="{910BD122-D4E0-DC51-D077-DBC23DF8D59C}"/>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effectLst/>
              </a:rPr>
              <a:t>In this scatter plot shows the relationship between the Human Development Index (HDI) and life expectancy at birth for all countries. Monaco has the highest Life expectancy with value of 85.90.</a:t>
            </a:r>
          </a:p>
          <a:p>
            <a:pPr>
              <a:lnSpc>
                <a:spcPct val="90000"/>
              </a:lnSpc>
              <a:spcAft>
                <a:spcPts val="600"/>
              </a:spcAft>
            </a:pPr>
            <a:endParaRPr lang="en-US" dirty="0"/>
          </a:p>
        </p:txBody>
      </p:sp>
    </p:spTree>
    <p:extLst>
      <p:ext uri="{BB962C8B-B14F-4D97-AF65-F5344CB8AC3E}">
        <p14:creationId xmlns:p14="http://schemas.microsoft.com/office/powerpoint/2010/main" val="391815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DAF14DE7-3DF7-FE19-FB32-A271532E6E9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dirty="0"/>
              <a:t>2.Positive correlation between HDI and Expected year of schooling</a:t>
            </a:r>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10BD122-D4E0-DC51-D077-DBC23DF8D59C}"/>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Line plot shows Countries in Europe and North America tend to have a higher HDI and expected years of schooling than countries in Africa and Asia</a:t>
            </a:r>
            <a:r>
              <a:rPr lang="en-US" dirty="0">
                <a:effectLst/>
              </a:rPr>
              <a:t>.</a:t>
            </a:r>
          </a:p>
          <a:p>
            <a:pPr>
              <a:lnSpc>
                <a:spcPct val="90000"/>
              </a:lnSpc>
              <a:spcAft>
                <a:spcPts val="600"/>
              </a:spcAft>
            </a:pPr>
            <a:endParaRPr lang="en-US" dirty="0"/>
          </a:p>
        </p:txBody>
      </p:sp>
      <p:pic>
        <p:nvPicPr>
          <p:cNvPr id="2" name="Picture 1" descr="A screen shot of a graph&#10;&#10;Description automatically generated">
            <a:extLst>
              <a:ext uri="{FF2B5EF4-FFF2-40B4-BE49-F238E27FC236}">
                <a16:creationId xmlns:a16="http://schemas.microsoft.com/office/drawing/2014/main" id="{4D83B7BE-CEB8-598E-3278-786943F88E4D}"/>
              </a:ext>
            </a:extLst>
          </p:cNvPr>
          <p:cNvPicPr>
            <a:picLocks noChangeAspect="1"/>
          </p:cNvPicPr>
          <p:nvPr/>
        </p:nvPicPr>
        <p:blipFill>
          <a:blip r:embed="rId2"/>
          <a:stretch>
            <a:fillRect/>
          </a:stretch>
        </p:blipFill>
        <p:spPr>
          <a:xfrm>
            <a:off x="566928" y="2363787"/>
            <a:ext cx="6400800" cy="3410585"/>
          </a:xfrm>
          <a:prstGeom prst="rect">
            <a:avLst/>
          </a:prstGeom>
        </p:spPr>
      </p:pic>
    </p:spTree>
    <p:extLst>
      <p:ext uri="{BB962C8B-B14F-4D97-AF65-F5344CB8AC3E}">
        <p14:creationId xmlns:p14="http://schemas.microsoft.com/office/powerpoint/2010/main" val="216730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DAF14DE7-3DF7-FE19-FB32-A271532E6E9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dirty="0"/>
              <a:t>3.Positive correlation between HDI and Mean year of Schooling.</a:t>
            </a:r>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10BD122-D4E0-DC51-D077-DBC23DF8D59C}"/>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From map we can see that African countries has the lowest HDI and those are need to develop in terms of schooling and living aspects but coming to Europe or US has high HDI which is a symbol of developed countries as HDI is one of the key aspects.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screenshot of a computer screen&#10;&#10;Description automatically generated">
            <a:extLst>
              <a:ext uri="{FF2B5EF4-FFF2-40B4-BE49-F238E27FC236}">
                <a16:creationId xmlns:a16="http://schemas.microsoft.com/office/drawing/2014/main" id="{91A9B403-424F-2E4A-E281-D5829D916FD2}"/>
              </a:ext>
            </a:extLst>
          </p:cNvPr>
          <p:cNvPicPr>
            <a:picLocks noChangeAspect="1"/>
          </p:cNvPicPr>
          <p:nvPr/>
        </p:nvPicPr>
        <p:blipFill>
          <a:blip r:embed="rId2"/>
          <a:stretch>
            <a:fillRect/>
          </a:stretch>
        </p:blipFill>
        <p:spPr>
          <a:xfrm>
            <a:off x="558209" y="2357120"/>
            <a:ext cx="6400800" cy="3403600"/>
          </a:xfrm>
          <a:prstGeom prst="rect">
            <a:avLst/>
          </a:prstGeom>
        </p:spPr>
      </p:pic>
    </p:spTree>
    <p:extLst>
      <p:ext uri="{BB962C8B-B14F-4D97-AF65-F5344CB8AC3E}">
        <p14:creationId xmlns:p14="http://schemas.microsoft.com/office/powerpoint/2010/main" val="24801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DAF14DE7-3DF7-FE19-FB32-A271532E6E9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dirty="0"/>
              <a:t>4.Distribution of Human Development levels.</a:t>
            </a:r>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10BD122-D4E0-DC51-D077-DBC23DF8D59C}"/>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pie chart shows the distribution of human development levels in the world. The very high level is 33.8%, which means that a third of the world's countries have a very high level of human development. This is followed by the High level, which is 25.1%. The other levels are medium, low, and other. That shows most of the countries are being developed in terms of Human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A pie chart with different colored circles&#10;&#10;Description automatically generated">
            <a:extLst>
              <a:ext uri="{FF2B5EF4-FFF2-40B4-BE49-F238E27FC236}">
                <a16:creationId xmlns:a16="http://schemas.microsoft.com/office/drawing/2014/main" id="{86295181-79B5-5DDE-89F7-303DDA89A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7" y="2372886"/>
            <a:ext cx="6400800" cy="3587115"/>
          </a:xfrm>
          <a:prstGeom prst="rect">
            <a:avLst/>
          </a:prstGeom>
        </p:spPr>
      </p:pic>
    </p:spTree>
    <p:extLst>
      <p:ext uri="{BB962C8B-B14F-4D97-AF65-F5344CB8AC3E}">
        <p14:creationId xmlns:p14="http://schemas.microsoft.com/office/powerpoint/2010/main" val="290274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251E2B5-60E0-42EE-F51A-3F191B3213AF}"/>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Dashboard</a:t>
            </a:r>
          </a:p>
        </p:txBody>
      </p:sp>
      <p:sp>
        <p:nvSpPr>
          <p:cNvPr id="13" name="Arc 1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301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DD5BB074-5D5C-4C2B-2657-4490CC483D03}"/>
              </a:ext>
            </a:extLst>
          </p:cNvPr>
          <p:cNvSpPr txBox="1"/>
          <p:nvPr/>
        </p:nvSpPr>
        <p:spPr>
          <a:xfrm>
            <a:off x="841248" y="2252870"/>
            <a:ext cx="3412219" cy="356025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0" i="0">
                <a:effectLst/>
              </a:rPr>
              <a:t>The Human Development Index (HDI) is a measure of human development. The HDI is composed of three components: life expectancy at birth, expected years of schooling, and mean years of schooling. There is a positive correlation between HDI and each of its components. Countries with higher HDIs tend to have longer life expectancies, more years of schooling, and higher incomes.</a:t>
            </a:r>
          </a:p>
          <a:p>
            <a:pPr indent="-228600">
              <a:lnSpc>
                <a:spcPct val="90000"/>
              </a:lnSpc>
              <a:spcAft>
                <a:spcPts val="600"/>
              </a:spcAft>
              <a:buFont typeface="Arial" panose="020B0604020202020204" pitchFamily="34" charset="0"/>
              <a:buChar char="•"/>
            </a:pPr>
            <a:endParaRPr lang="en-US" sz="1700"/>
          </a:p>
        </p:txBody>
      </p:sp>
      <p:pic>
        <p:nvPicPr>
          <p:cNvPr id="2" name="Picture 1">
            <a:extLst>
              <a:ext uri="{FF2B5EF4-FFF2-40B4-BE49-F238E27FC236}">
                <a16:creationId xmlns:a16="http://schemas.microsoft.com/office/drawing/2014/main" id="{2E7CD051-4B7F-EC71-BBD3-112F7AE4B3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0640" y="1614647"/>
            <a:ext cx="6656832" cy="3528121"/>
          </a:xfrm>
          <a:prstGeom prst="rect">
            <a:avLst/>
          </a:prstGeom>
        </p:spPr>
      </p:pic>
    </p:spTree>
    <p:extLst>
      <p:ext uri="{BB962C8B-B14F-4D97-AF65-F5344CB8AC3E}">
        <p14:creationId xmlns:p14="http://schemas.microsoft.com/office/powerpoint/2010/main" val="262987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71DC-9925-04E7-DEDC-DFC58AAC0DAF}"/>
              </a:ext>
            </a:extLst>
          </p:cNvPr>
          <p:cNvSpPr>
            <a:spLocks noGrp="1"/>
          </p:cNvSpPr>
          <p:nvPr>
            <p:ph type="title"/>
          </p:nvPr>
        </p:nvSpPr>
        <p:spPr>
          <a:xfrm>
            <a:off x="638048" y="548640"/>
            <a:ext cx="3804060" cy="5431536"/>
          </a:xfrm>
        </p:spPr>
        <p:txBody>
          <a:bodyPr>
            <a:normAutofit/>
          </a:bodyPr>
          <a:lstStyle/>
          <a:p>
            <a:r>
              <a:rPr lang="en-US" sz="5400" dirty="0"/>
              <a:t>Future Goals on HDI in 2030 </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9164B-A265-EAC2-D418-7D405DE9C910}"/>
              </a:ext>
            </a:extLst>
          </p:cNvPr>
          <p:cNvSpPr>
            <a:spLocks noGrp="1"/>
          </p:cNvSpPr>
          <p:nvPr>
            <p:ph idx="1"/>
          </p:nvPr>
        </p:nvSpPr>
        <p:spPr>
          <a:xfrm>
            <a:off x="5126418" y="552091"/>
            <a:ext cx="6224335" cy="5431536"/>
          </a:xfrm>
        </p:spPr>
        <p:txBody>
          <a:bodyPr anchor="ctr">
            <a:normAutofit/>
          </a:bodyPr>
          <a:lstStyle/>
          <a:p>
            <a:pPr algn="l">
              <a:buFont typeface="+mj-lt"/>
              <a:buAutoNum type="arabicPeriod"/>
            </a:pPr>
            <a:r>
              <a:rPr lang="en-US" sz="1600" b="1" i="0" dirty="0">
                <a:solidFill>
                  <a:srgbClr val="374151"/>
                </a:solidFill>
                <a:effectLst/>
                <a:latin typeface="Söhne"/>
              </a:rPr>
              <a:t>End Poverty in all its Forms:</a:t>
            </a:r>
            <a:r>
              <a:rPr lang="en-US" sz="1600" b="0" i="0" dirty="0">
                <a:solidFill>
                  <a:srgbClr val="374151"/>
                </a:solidFill>
                <a:effectLst/>
                <a:latin typeface="Söhne"/>
              </a:rPr>
              <a:t> To eradicate extreme poverty and reduce overall poverty rates by implementing social protection measures, promoting sustainable livelihoods, and ensuring equal access to resources and opportunities.</a:t>
            </a:r>
          </a:p>
          <a:p>
            <a:pPr algn="l">
              <a:buFont typeface="+mj-lt"/>
              <a:buAutoNum type="arabicPeriod"/>
            </a:pPr>
            <a:r>
              <a:rPr lang="en-US" sz="1600" b="1" i="0" dirty="0">
                <a:solidFill>
                  <a:srgbClr val="374151"/>
                </a:solidFill>
                <a:effectLst/>
                <a:latin typeface="Söhne"/>
              </a:rPr>
              <a:t>Zero Hunger:</a:t>
            </a:r>
            <a:r>
              <a:rPr lang="en-US" sz="1600" b="0" i="0" dirty="0">
                <a:solidFill>
                  <a:srgbClr val="374151"/>
                </a:solidFill>
                <a:effectLst/>
                <a:latin typeface="Söhne"/>
              </a:rPr>
              <a:t> To achieve food security, improved nutrition, and sustainable agriculture practices that can provide adequate nutrition and support livelihoods for all.</a:t>
            </a:r>
          </a:p>
          <a:p>
            <a:pPr algn="l">
              <a:buFont typeface="+mj-lt"/>
              <a:buAutoNum type="arabicPeriod"/>
            </a:pPr>
            <a:r>
              <a:rPr lang="en-US" sz="1600" b="1" i="0" dirty="0">
                <a:solidFill>
                  <a:srgbClr val="374151"/>
                </a:solidFill>
                <a:effectLst/>
                <a:latin typeface="Söhne"/>
              </a:rPr>
              <a:t>Good Health and Well-being:</a:t>
            </a:r>
            <a:r>
              <a:rPr lang="en-US" sz="1600" b="0" i="0" dirty="0">
                <a:solidFill>
                  <a:srgbClr val="374151"/>
                </a:solidFill>
                <a:effectLst/>
                <a:latin typeface="Söhne"/>
              </a:rPr>
              <a:t> To ensure healthy lives and promote well-being for people of all ages by providing access to essential healthcare services, reducing maternal and child mortality, and combating communicable and non-communicable diseases.</a:t>
            </a:r>
          </a:p>
          <a:p>
            <a:pPr algn="l">
              <a:buFont typeface="+mj-lt"/>
              <a:buAutoNum type="arabicPeriod"/>
            </a:pPr>
            <a:r>
              <a:rPr lang="en-US" sz="1600" b="1" i="0" dirty="0">
                <a:solidFill>
                  <a:srgbClr val="374151"/>
                </a:solidFill>
                <a:effectLst/>
                <a:latin typeface="Söhne"/>
              </a:rPr>
              <a:t>Quality Education:</a:t>
            </a:r>
            <a:r>
              <a:rPr lang="en-US" sz="1600" b="0" i="0" dirty="0">
                <a:solidFill>
                  <a:srgbClr val="374151"/>
                </a:solidFill>
                <a:effectLst/>
                <a:latin typeface="Söhne"/>
              </a:rPr>
              <a:t> To ensure inclusive and equitable education for all, promoting lifelong learning opportunities, and enhancing the quality of education to equip individuals with necessary skills for personal and societal development.</a:t>
            </a:r>
          </a:p>
          <a:p>
            <a:pPr marL="0" indent="0">
              <a:buNone/>
            </a:pPr>
            <a:endParaRPr lang="en-US" sz="2200" b="0" i="0" dirty="0">
              <a:effectLst/>
            </a:endParaRPr>
          </a:p>
        </p:txBody>
      </p:sp>
    </p:spTree>
    <p:extLst>
      <p:ext uri="{BB962C8B-B14F-4D97-AF65-F5344CB8AC3E}">
        <p14:creationId xmlns:p14="http://schemas.microsoft.com/office/powerpoint/2010/main" val="672961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71DC-9925-04E7-DEDC-DFC58AAC0DAF}"/>
              </a:ext>
            </a:extLst>
          </p:cNvPr>
          <p:cNvSpPr>
            <a:spLocks noGrp="1"/>
          </p:cNvSpPr>
          <p:nvPr>
            <p:ph type="title"/>
          </p:nvPr>
        </p:nvSpPr>
        <p:spPr>
          <a:xfrm>
            <a:off x="638048" y="548640"/>
            <a:ext cx="3804060" cy="5431536"/>
          </a:xfrm>
        </p:spPr>
        <p:txBody>
          <a:bodyPr>
            <a:normAutofit/>
          </a:bodyPr>
          <a:lstStyle/>
          <a:p>
            <a:r>
              <a:rPr lang="en-US" sz="5400" dirty="0"/>
              <a:t>Conclusion</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9164B-A265-EAC2-D418-7D405DE9C910}"/>
              </a:ext>
            </a:extLst>
          </p:cNvPr>
          <p:cNvSpPr>
            <a:spLocks noGrp="1"/>
          </p:cNvSpPr>
          <p:nvPr>
            <p:ph idx="1"/>
          </p:nvPr>
        </p:nvSpPr>
        <p:spPr>
          <a:xfrm>
            <a:off x="5126418" y="552091"/>
            <a:ext cx="6224335" cy="5431536"/>
          </a:xfrm>
        </p:spPr>
        <p:txBody>
          <a:bodyPr anchor="ctr">
            <a:normAutofit/>
          </a:bodyPr>
          <a:lstStyle/>
          <a:p>
            <a:pPr marL="0" indent="0">
              <a:buNone/>
            </a:pPr>
            <a:r>
              <a:rPr lang="en-US" sz="2200" b="0" i="0" dirty="0">
                <a:effectLst/>
              </a:rPr>
              <a:t>In Conclusion, this information provides an overview of the Human Development Index (HDI), discusses global trends and regional variations in HDI, analyzes country-specific HDI, and explores the factors influencing HDI such as education, healthcare, and income levels. In conclusion, the presentation summarizes the key findings and emphasizes the importance of HDI as a measure of human development.</a:t>
            </a:r>
          </a:p>
        </p:txBody>
      </p:sp>
    </p:spTree>
    <p:extLst>
      <p:ext uri="{BB962C8B-B14F-4D97-AF65-F5344CB8AC3E}">
        <p14:creationId xmlns:p14="http://schemas.microsoft.com/office/powerpoint/2010/main" val="74037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71DC-9925-04E7-DEDC-DFC58AAC0DAF}"/>
              </a:ext>
            </a:extLst>
          </p:cNvPr>
          <p:cNvSpPr>
            <a:spLocks noGrp="1"/>
          </p:cNvSpPr>
          <p:nvPr>
            <p:ph type="title"/>
          </p:nvPr>
        </p:nvSpPr>
        <p:spPr>
          <a:xfrm>
            <a:off x="638048" y="548640"/>
            <a:ext cx="3804060" cy="5431536"/>
          </a:xfrm>
        </p:spPr>
        <p:txBody>
          <a:bodyPr>
            <a:normAutofit/>
          </a:bodyPr>
          <a:lstStyle/>
          <a:p>
            <a:r>
              <a:rPr lang="en-US" sz="5400" dirty="0"/>
              <a:t>References</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9164B-A265-EAC2-D418-7D405DE9C910}"/>
              </a:ext>
            </a:extLst>
          </p:cNvPr>
          <p:cNvSpPr>
            <a:spLocks noGrp="1"/>
          </p:cNvSpPr>
          <p:nvPr>
            <p:ph idx="1"/>
          </p:nvPr>
        </p:nvSpPr>
        <p:spPr>
          <a:xfrm>
            <a:off x="5126418" y="552091"/>
            <a:ext cx="6224335" cy="5431536"/>
          </a:xfrm>
        </p:spPr>
        <p:txBody>
          <a:bodyPr anchor="ctr">
            <a:normAutofit/>
          </a:bodyPr>
          <a:lstStyle/>
          <a:p>
            <a:pPr marL="0" marR="0">
              <a:lnSpc>
                <a:spcPct val="107000"/>
              </a:lnSpc>
              <a:spcBef>
                <a:spcPts val="0"/>
              </a:spcBef>
              <a:spcAft>
                <a:spcPts val="800"/>
              </a:spcAft>
              <a:tabLst>
                <a:tab pos="153797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Human Development Index Data Set is collected from Kaggle.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https://www.kaggle.com/datasets/rajkumarpandey02/human-development-index-and-components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Human Development Index by UNDP.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https://hdr.undp.org/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Human Development Index information using Wikipedia.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https://en.wikipedia.org/wiki/Human_Development_Index</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[4]. HDI by World Population Review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tabLst>
                <a:tab pos="1537970" algn="l"/>
              </a:tabLst>
            </a:pP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https://worldpopulationreview.com/country-rankings/hdi-by-country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794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1328ED21-8A95-9855-E946-F79295609093}"/>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a:solidFill>
                  <a:schemeClr val="tx1"/>
                </a:solidFill>
                <a:latin typeface="+mj-lt"/>
                <a:ea typeface="+mj-ea"/>
                <a:cs typeface="+mj-cs"/>
              </a:rPr>
              <a:t>Thank You</a:t>
            </a:r>
          </a:p>
        </p:txBody>
      </p:sp>
      <p:sp>
        <p:nvSpPr>
          <p:cNvPr id="23"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1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3CF3B-0F6A-350B-44E3-DEE61B53832F}"/>
              </a:ext>
            </a:extLst>
          </p:cNvPr>
          <p:cNvSpPr>
            <a:spLocks noGrp="1"/>
          </p:cNvSpPr>
          <p:nvPr>
            <p:ph type="title"/>
          </p:nvPr>
        </p:nvSpPr>
        <p:spPr>
          <a:xfrm>
            <a:off x="686834" y="1153572"/>
            <a:ext cx="3200400" cy="4461163"/>
          </a:xfrm>
        </p:spPr>
        <p:txBody>
          <a:bodyPr>
            <a:normAutofit/>
          </a:bodyPr>
          <a:lstStyle/>
          <a:p>
            <a:r>
              <a:rPr lang="en-US">
                <a:solidFill>
                  <a:srgbClr val="FFFFFF"/>
                </a:solidFill>
              </a:rPr>
              <a:t>Contents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1FEBA354-95A8-E549-F34C-1F3D8C7FB4C3}"/>
              </a:ext>
            </a:extLst>
          </p:cNvPr>
          <p:cNvSpPr>
            <a:spLocks noGrp="1"/>
          </p:cNvSpPr>
          <p:nvPr>
            <p:ph idx="1"/>
          </p:nvPr>
        </p:nvSpPr>
        <p:spPr>
          <a:xfrm>
            <a:off x="4447308" y="591344"/>
            <a:ext cx="6906491" cy="5585619"/>
          </a:xfrm>
        </p:spPr>
        <p:txBody>
          <a:bodyPr anchor="ctr">
            <a:normAutofit/>
          </a:bodyPr>
          <a:lstStyle/>
          <a:p>
            <a:r>
              <a:rPr lang="en-US" dirty="0"/>
              <a:t>Introduction </a:t>
            </a:r>
          </a:p>
          <a:p>
            <a:r>
              <a:rPr lang="en-US" dirty="0"/>
              <a:t>Dataset Overview</a:t>
            </a:r>
          </a:p>
          <a:p>
            <a:r>
              <a:rPr lang="en-US" dirty="0"/>
              <a:t>Components of HDI</a:t>
            </a:r>
          </a:p>
          <a:p>
            <a:r>
              <a:rPr lang="en-US" dirty="0"/>
              <a:t>Trends</a:t>
            </a:r>
          </a:p>
          <a:p>
            <a:r>
              <a:rPr lang="en-US" dirty="0"/>
              <a:t>Hypothesis</a:t>
            </a:r>
          </a:p>
          <a:p>
            <a:r>
              <a:rPr lang="en-US" dirty="0"/>
              <a:t>Dashboard </a:t>
            </a:r>
          </a:p>
          <a:p>
            <a:r>
              <a:rPr lang="en-US" dirty="0"/>
              <a:t>Future Goals on HDI in 2030</a:t>
            </a:r>
          </a:p>
          <a:p>
            <a:r>
              <a:rPr lang="en-US" dirty="0"/>
              <a:t>Conclusion</a:t>
            </a:r>
          </a:p>
          <a:p>
            <a:r>
              <a:rPr lang="en-US" sz="2800" dirty="0"/>
              <a:t>References</a:t>
            </a:r>
            <a:endParaRPr lang="en-US" dirty="0"/>
          </a:p>
          <a:p>
            <a:endParaRPr lang="en-US" dirty="0"/>
          </a:p>
        </p:txBody>
      </p:sp>
    </p:spTree>
    <p:extLst>
      <p:ext uri="{BB962C8B-B14F-4D97-AF65-F5344CB8AC3E}">
        <p14:creationId xmlns:p14="http://schemas.microsoft.com/office/powerpoint/2010/main" val="377837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29C21-5FFA-55FF-598F-0B501C78954F}"/>
              </a:ext>
            </a:extLst>
          </p:cNvPr>
          <p:cNvSpPr>
            <a:spLocks noGrp="1"/>
          </p:cNvSpPr>
          <p:nvPr>
            <p:ph type="title"/>
          </p:nvPr>
        </p:nvSpPr>
        <p:spPr>
          <a:xfrm>
            <a:off x="841247" y="552091"/>
            <a:ext cx="3600860" cy="5431536"/>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6A2129-3818-6D22-171A-61E556D63C50}"/>
              </a:ext>
            </a:extLst>
          </p:cNvPr>
          <p:cNvSpPr>
            <a:spLocks noGrp="1"/>
          </p:cNvSpPr>
          <p:nvPr>
            <p:ph idx="1"/>
          </p:nvPr>
        </p:nvSpPr>
        <p:spPr>
          <a:xfrm>
            <a:off x="5126418" y="552091"/>
            <a:ext cx="6224335" cy="5431536"/>
          </a:xfrm>
        </p:spPr>
        <p:txBody>
          <a:bodyPr anchor="ctr">
            <a:normAutofit/>
          </a:bodyPr>
          <a:lstStyle/>
          <a:p>
            <a:pPr marL="0" indent="0">
              <a:buNone/>
            </a:pPr>
            <a:r>
              <a:rPr lang="en-US" sz="2200" dirty="0"/>
              <a:t>The Human Development Index (HDI) is a widely recognized and comprehensive measure of human development and well-being within a country. It was introduced by the United Nations Development </a:t>
            </a:r>
            <a:r>
              <a:rPr lang="en-US" sz="2200" dirty="0" err="1"/>
              <a:t>Programme</a:t>
            </a:r>
            <a:r>
              <a:rPr lang="en-US" sz="2200" dirty="0"/>
              <a:t> (UNDP) in 1990 as a means to assess and compare the progress of nations in terms of their social and economic development.</a:t>
            </a:r>
          </a:p>
          <a:p>
            <a:pPr marL="0" indent="0">
              <a:buNone/>
            </a:pPr>
            <a:endParaRPr lang="en-US" sz="2200" dirty="0"/>
          </a:p>
        </p:txBody>
      </p:sp>
    </p:spTree>
    <p:extLst>
      <p:ext uri="{BB962C8B-B14F-4D97-AF65-F5344CB8AC3E}">
        <p14:creationId xmlns:p14="http://schemas.microsoft.com/office/powerpoint/2010/main" val="194362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71DC-9925-04E7-DEDC-DFC58AAC0DAF}"/>
              </a:ext>
            </a:extLst>
          </p:cNvPr>
          <p:cNvSpPr>
            <a:spLocks noGrp="1"/>
          </p:cNvSpPr>
          <p:nvPr>
            <p:ph type="title"/>
          </p:nvPr>
        </p:nvSpPr>
        <p:spPr>
          <a:xfrm>
            <a:off x="841248" y="548640"/>
            <a:ext cx="3600860" cy="5431536"/>
          </a:xfrm>
        </p:spPr>
        <p:txBody>
          <a:bodyPr>
            <a:normAutofit/>
          </a:bodyPr>
          <a:lstStyle/>
          <a:p>
            <a:r>
              <a:rPr lang="en-US" sz="5400"/>
              <a:t>Dataset Overview</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9164B-A265-EAC2-D418-7D405DE9C910}"/>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2200" b="0" i="0">
                <a:effectLst/>
              </a:rPr>
              <a:t>The Human Development Index (HDI) and Components dataset is a comprehensive collection of data related to the HDI and its various components for multiple countries. </a:t>
            </a:r>
          </a:p>
          <a:p>
            <a:pPr>
              <a:buFont typeface="Arial" panose="020B0604020202020204" pitchFamily="34" charset="0"/>
              <a:buChar char="•"/>
            </a:pPr>
            <a:r>
              <a:rPr lang="en-US" sz="2200" b="0" i="0">
                <a:effectLst/>
              </a:rPr>
              <a:t>It provides insights into the social and economic development of countries across different regions.</a:t>
            </a:r>
          </a:p>
          <a:p>
            <a:pPr>
              <a:buFont typeface="Arial" panose="020B0604020202020204" pitchFamily="34" charset="0"/>
              <a:buChar char="•"/>
            </a:pPr>
            <a:r>
              <a:rPr lang="en-US" sz="2200"/>
              <a:t>Columns in Dataset are HDI rank, Country, HUMAN DEVELOPMENT, Human Development Index (HDI), Life expectancy at birth, Expected years of schooling, Mean years of schooling, Gross national income (GNI) per capita and GNI per capita rank minus HDI rank</a:t>
            </a:r>
            <a:endParaRPr lang="en-US" sz="2200" b="0" i="0">
              <a:effectLst/>
            </a:endParaRPr>
          </a:p>
        </p:txBody>
      </p:sp>
    </p:spTree>
    <p:extLst>
      <p:ext uri="{BB962C8B-B14F-4D97-AF65-F5344CB8AC3E}">
        <p14:creationId xmlns:p14="http://schemas.microsoft.com/office/powerpoint/2010/main" val="369154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71DC-9925-04E7-DEDC-DFC58AAC0DAF}"/>
              </a:ext>
            </a:extLst>
          </p:cNvPr>
          <p:cNvSpPr>
            <a:spLocks noGrp="1"/>
          </p:cNvSpPr>
          <p:nvPr>
            <p:ph type="title"/>
          </p:nvPr>
        </p:nvSpPr>
        <p:spPr>
          <a:xfrm>
            <a:off x="638048" y="548640"/>
            <a:ext cx="3804060" cy="5431536"/>
          </a:xfrm>
        </p:spPr>
        <p:txBody>
          <a:bodyPr>
            <a:normAutofit/>
          </a:bodyPr>
          <a:lstStyle/>
          <a:p>
            <a:r>
              <a:rPr lang="en-US" sz="5400" dirty="0"/>
              <a:t>Components of HDI</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49164B-A265-EAC2-D418-7D405DE9C910}"/>
              </a:ext>
            </a:extLst>
          </p:cNvPr>
          <p:cNvSpPr>
            <a:spLocks noGrp="1"/>
          </p:cNvSpPr>
          <p:nvPr>
            <p:ph idx="1"/>
          </p:nvPr>
        </p:nvSpPr>
        <p:spPr>
          <a:xfrm>
            <a:off x="5126418" y="552091"/>
            <a:ext cx="6224335" cy="5431536"/>
          </a:xfrm>
        </p:spPr>
        <p:txBody>
          <a:bodyPr anchor="ctr">
            <a:normAutofit/>
          </a:bodyPr>
          <a:lstStyle/>
          <a:p>
            <a:pPr>
              <a:buFont typeface="Arial" panose="020B0604020202020204" pitchFamily="34" charset="0"/>
              <a:buChar char="•"/>
            </a:pPr>
            <a:r>
              <a:rPr lang="en-US" sz="2200" b="0" i="0">
                <a:effectLst/>
              </a:rPr>
              <a:t>The Human Development Index (HDI) and Components dataset is a comprehensive collection of data related to the HDI and its various components for multiple countries. </a:t>
            </a:r>
          </a:p>
          <a:p>
            <a:pPr>
              <a:buFont typeface="Arial" panose="020B0604020202020204" pitchFamily="34" charset="0"/>
              <a:buChar char="•"/>
            </a:pPr>
            <a:r>
              <a:rPr lang="en-US" sz="2200" b="0" i="0">
                <a:effectLst/>
              </a:rPr>
              <a:t>It provides insights into the social and economic development of countries across different regions.</a:t>
            </a:r>
          </a:p>
          <a:p>
            <a:pPr>
              <a:buFont typeface="Arial" panose="020B0604020202020204" pitchFamily="34" charset="0"/>
              <a:buChar char="•"/>
            </a:pPr>
            <a:r>
              <a:rPr lang="en-US" sz="2200"/>
              <a:t>Columns in Dataset are HDI rank, Country, HUMAN DEVELOPMENT, Human Development Index (HDI), Life expectancy at birth, Expected years of schooling, Mean years of schooling, Gross national income (GNI) per capita and GNI per capita rank minus HDI rank</a:t>
            </a:r>
            <a:endParaRPr lang="en-US" sz="2200" b="0" i="0">
              <a:effectLst/>
            </a:endParaRPr>
          </a:p>
        </p:txBody>
      </p:sp>
    </p:spTree>
    <p:extLst>
      <p:ext uri="{BB962C8B-B14F-4D97-AF65-F5344CB8AC3E}">
        <p14:creationId xmlns:p14="http://schemas.microsoft.com/office/powerpoint/2010/main" val="258879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DI Dimensions and Indicators path chart">
            <a:extLst>
              <a:ext uri="{FF2B5EF4-FFF2-40B4-BE49-F238E27FC236}">
                <a16:creationId xmlns:a16="http://schemas.microsoft.com/office/drawing/2014/main" id="{88F2F420-7B18-7A7F-F49D-435166084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5513"/>
            <a:ext cx="12192000" cy="500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44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73C8C23-6544-78C6-EE61-16F3CB492783}"/>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dirty="0">
                <a:solidFill>
                  <a:srgbClr val="FFFFFF"/>
                </a:solidFill>
              </a:rPr>
              <a:t>Trends</a:t>
            </a:r>
            <a:endParaRPr lang="en-US" sz="6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370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DAF14DE7-3DF7-FE19-FB32-A271532E6E9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800" dirty="0"/>
              <a:t>1.</a:t>
            </a:r>
            <a:r>
              <a:rPr lang="en-US" sz="3800" b="1" dirty="0">
                <a:effectLst/>
                <a:ea typeface="Calibri" panose="020F0502020204030204" pitchFamily="34" charset="0"/>
              </a:rPr>
              <a:t> Bar Plot Top 10 countries with the highest Expected_years_of_schooling</a:t>
            </a:r>
            <a:endParaRPr lang="en-US" sz="3800" dirty="0"/>
          </a:p>
        </p:txBody>
      </p:sp>
      <p:sp>
        <p:nvSpPr>
          <p:cNvPr id="26" name="Rectangle 2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910BD122-D4E0-DC51-D077-DBC23DF8D59C}"/>
              </a:ext>
            </a:extLst>
          </p:cNvPr>
          <p:cNvSpPr txBox="1"/>
          <p:nvPr/>
        </p:nvSpPr>
        <p:spPr>
          <a:xfrm>
            <a:off x="7411453" y="2478024"/>
            <a:ext cx="3872243" cy="1095600"/>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Australia has the highest value of 21.1 Years.</a:t>
            </a:r>
            <a:endParaRPr lang="en-US" dirty="0"/>
          </a:p>
        </p:txBody>
      </p:sp>
      <p:pic>
        <p:nvPicPr>
          <p:cNvPr id="3" name="Picture 2">
            <a:extLst>
              <a:ext uri="{FF2B5EF4-FFF2-40B4-BE49-F238E27FC236}">
                <a16:creationId xmlns:a16="http://schemas.microsoft.com/office/drawing/2014/main" id="{4FD761A9-0849-3DCF-52B8-8CD0B9F27E58}"/>
              </a:ext>
            </a:extLst>
          </p:cNvPr>
          <p:cNvPicPr>
            <a:picLocks noChangeAspect="1"/>
          </p:cNvPicPr>
          <p:nvPr/>
        </p:nvPicPr>
        <p:blipFill>
          <a:blip r:embed="rId2"/>
          <a:stretch>
            <a:fillRect/>
          </a:stretch>
        </p:blipFill>
        <p:spPr>
          <a:xfrm>
            <a:off x="441470" y="2255084"/>
            <a:ext cx="5654530" cy="4366638"/>
          </a:xfrm>
          <a:prstGeom prst="rect">
            <a:avLst/>
          </a:prstGeom>
        </p:spPr>
      </p:pic>
    </p:spTree>
    <p:extLst>
      <p:ext uri="{BB962C8B-B14F-4D97-AF65-F5344CB8AC3E}">
        <p14:creationId xmlns:p14="http://schemas.microsoft.com/office/powerpoint/2010/main" val="351317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73C8C23-6544-78C6-EE61-16F3CB492783}"/>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dirty="0">
                <a:solidFill>
                  <a:srgbClr val="FFFFFF"/>
                </a:solidFill>
              </a:rPr>
              <a:t>Hypothesis</a:t>
            </a:r>
            <a:endParaRPr lang="en-US" sz="6000"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1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588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910</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Amasis MT Pro Medium</vt:lpstr>
      <vt:lpstr>Arial</vt:lpstr>
      <vt:lpstr>Calibri</vt:lpstr>
      <vt:lpstr>Calibri Light</vt:lpstr>
      <vt:lpstr>Söhne</vt:lpstr>
      <vt:lpstr>Times New Roman</vt:lpstr>
      <vt:lpstr>Office Theme</vt:lpstr>
      <vt:lpstr>PowerPoint Presentation</vt:lpstr>
      <vt:lpstr>Contents</vt:lpstr>
      <vt:lpstr>Introduction</vt:lpstr>
      <vt:lpstr>Dataset Overview</vt:lpstr>
      <vt:lpstr>Components of HDI</vt:lpstr>
      <vt:lpstr>PowerPoint Presentation</vt:lpstr>
      <vt:lpstr>Trends</vt:lpstr>
      <vt:lpstr>1. Bar Plot Top 10 countries with the highest Expected_years_of_schooling</vt:lpstr>
      <vt:lpstr>Hypothesis</vt:lpstr>
      <vt:lpstr>1.Positive correlation between HDI and Life Expectancy at Birth.</vt:lpstr>
      <vt:lpstr>2.Positive correlation between HDI and Expected year of schooling</vt:lpstr>
      <vt:lpstr>3.Positive correlation between HDI and Mean year of Schooling.</vt:lpstr>
      <vt:lpstr>4.Distribution of Human Development levels.</vt:lpstr>
      <vt:lpstr>Dashboard</vt:lpstr>
      <vt:lpstr>PowerPoint Presentation</vt:lpstr>
      <vt:lpstr>Future Goals on HDI in 2030 </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harin g</dc:creator>
  <cp:lastModifiedBy>harin g</cp:lastModifiedBy>
  <cp:revision>5</cp:revision>
  <dcterms:created xsi:type="dcterms:W3CDTF">2023-07-28T07:41:44Z</dcterms:created>
  <dcterms:modified xsi:type="dcterms:W3CDTF">2023-07-28T19:40:05Z</dcterms:modified>
</cp:coreProperties>
</file>