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8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003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06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28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319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98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09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70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3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797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953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822164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3BBFBC-79E4-3B09-6E93-BC93A41FF838}"/>
              </a:ext>
            </a:extLst>
          </p:cNvPr>
          <p:cNvPicPr>
            <a:picLocks noChangeAspect="1"/>
          </p:cNvPicPr>
          <p:nvPr/>
        </p:nvPicPr>
        <p:blipFill rotWithShape="1">
          <a:blip r:embed="rId2"/>
          <a:srcRect l="11625" r="400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A1E76-F6FB-A7AA-E239-025067084D27}"/>
              </a:ext>
            </a:extLst>
          </p:cNvPr>
          <p:cNvSpPr>
            <a:spLocks noGrp="1"/>
          </p:cNvSpPr>
          <p:nvPr>
            <p:ph type="ctrTitle"/>
          </p:nvPr>
        </p:nvSpPr>
        <p:spPr>
          <a:xfrm>
            <a:off x="477980" y="1122363"/>
            <a:ext cx="5313220" cy="3204134"/>
          </a:xfrm>
        </p:spPr>
        <p:txBody>
          <a:bodyPr anchor="b">
            <a:normAutofit/>
          </a:bodyPr>
          <a:lstStyle/>
          <a:p>
            <a:r>
              <a:rPr lang="en-US" sz="4800" dirty="0"/>
              <a:t>INFO 5709 </a:t>
            </a:r>
            <a:br>
              <a:rPr lang="en-US" sz="4800" dirty="0"/>
            </a:br>
            <a:r>
              <a:rPr lang="en-US" sz="4800" dirty="0"/>
              <a:t>Final Project </a:t>
            </a:r>
            <a:br>
              <a:rPr lang="en-US" sz="4800" dirty="0"/>
            </a:br>
            <a:r>
              <a:rPr lang="en-US" sz="4800" dirty="0"/>
              <a:t>Data Visualization &amp; Communication</a:t>
            </a:r>
          </a:p>
        </p:txBody>
      </p:sp>
      <p:sp>
        <p:nvSpPr>
          <p:cNvPr id="3" name="Subtitle 2">
            <a:extLst>
              <a:ext uri="{FF2B5EF4-FFF2-40B4-BE49-F238E27FC236}">
                <a16:creationId xmlns:a16="http://schemas.microsoft.com/office/drawing/2014/main" id="{A3EE590D-3A61-135F-164E-1C498CEE6B5B}"/>
              </a:ext>
            </a:extLst>
          </p:cNvPr>
          <p:cNvSpPr>
            <a:spLocks noGrp="1"/>
          </p:cNvSpPr>
          <p:nvPr>
            <p:ph type="subTitle" idx="1"/>
          </p:nvPr>
        </p:nvSpPr>
        <p:spPr>
          <a:xfrm>
            <a:off x="477980" y="4872922"/>
            <a:ext cx="4023359" cy="1208141"/>
          </a:xfrm>
        </p:spPr>
        <p:txBody>
          <a:bodyPr>
            <a:normAutofit/>
          </a:bodyPr>
          <a:lstStyle/>
          <a:p>
            <a:r>
              <a:rPr lang="en-US" sz="2000" dirty="0"/>
              <a:t>Pavithra Vonteddu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56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60153-7CBA-4147-8D14-36526BE319AD}"/>
              </a:ext>
            </a:extLst>
          </p:cNvPr>
          <p:cNvSpPr>
            <a:spLocks noGrp="1"/>
          </p:cNvSpPr>
          <p:nvPr>
            <p:ph type="title"/>
          </p:nvPr>
        </p:nvSpPr>
        <p:spPr>
          <a:xfrm>
            <a:off x="477980" y="1122363"/>
            <a:ext cx="4772445" cy="3204134"/>
          </a:xfrm>
        </p:spPr>
        <p:txBody>
          <a:bodyPr vert="horz" lIns="91440" tIns="45720" rIns="91440" bIns="45720" rtlCol="0" anchor="b">
            <a:normAutofit/>
          </a:bodyPr>
          <a:lstStyle/>
          <a:p>
            <a:r>
              <a:rPr lang="en-US" sz="7200" dirty="0"/>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7B02D804-A7DC-7873-F085-F3B3A1C2A4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27963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D295-78CD-060D-1B86-4581D2B196B4}"/>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A29E6BDC-5424-91AB-505B-BA46B7ED3501}"/>
              </a:ext>
            </a:extLst>
          </p:cNvPr>
          <p:cNvSpPr>
            <a:spLocks noGrp="1"/>
          </p:cNvSpPr>
          <p:nvPr>
            <p:ph idx="1"/>
          </p:nvPr>
        </p:nvSpPr>
        <p:spPr/>
        <p:txBody>
          <a:bodyPr>
            <a:normAutofit/>
          </a:bodyPr>
          <a:lstStyle/>
          <a:p>
            <a:pPr>
              <a:lnSpc>
                <a:spcPct val="150000"/>
              </a:lnSpc>
            </a:pPr>
            <a:r>
              <a:rPr lang="en-US" sz="2400" dirty="0"/>
              <a:t>This Dataset has been gathered from the U.S. Dept. of Education College scorecard.</a:t>
            </a:r>
          </a:p>
          <a:p>
            <a:pPr>
              <a:lnSpc>
                <a:spcPct val="150000"/>
              </a:lnSpc>
            </a:pPr>
            <a:r>
              <a:rPr lang="en-US" sz="2400" dirty="0"/>
              <a:t>The Dataset “MERGER2018-19” has 1986 Columns and 6806 rows.</a:t>
            </a:r>
          </a:p>
          <a:p>
            <a:pPr>
              <a:lnSpc>
                <a:spcPct val="150000"/>
              </a:lnSpc>
            </a:pPr>
            <a:r>
              <a:rPr lang="en-US" sz="2400" dirty="0"/>
              <a:t>We had a Data Dictionary file to understand every column and perform better in the EDA.</a:t>
            </a:r>
          </a:p>
          <a:p>
            <a:pPr marL="0" indent="0">
              <a:lnSpc>
                <a:spcPct val="150000"/>
              </a:lnSpc>
              <a:buNone/>
            </a:pPr>
            <a:endParaRPr lang="en-US" sz="2400" dirty="0"/>
          </a:p>
        </p:txBody>
      </p:sp>
    </p:spTree>
    <p:extLst>
      <p:ext uri="{BB962C8B-B14F-4D97-AF65-F5344CB8AC3E}">
        <p14:creationId xmlns:p14="http://schemas.microsoft.com/office/powerpoint/2010/main" val="161219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D295-78CD-060D-1B86-4581D2B196B4}"/>
              </a:ext>
            </a:extLst>
          </p:cNvPr>
          <p:cNvSpPr>
            <a:spLocks noGrp="1"/>
          </p:cNvSpPr>
          <p:nvPr>
            <p:ph type="title"/>
          </p:nvPr>
        </p:nvSpPr>
        <p:spPr/>
        <p:txBody>
          <a:bodyPr/>
          <a:lstStyle/>
          <a:p>
            <a:r>
              <a:rPr lang="en-US" dirty="0"/>
              <a:t>Data Preprocessing and EDA</a:t>
            </a:r>
          </a:p>
        </p:txBody>
      </p:sp>
      <p:sp>
        <p:nvSpPr>
          <p:cNvPr id="3" name="Content Placeholder 2">
            <a:extLst>
              <a:ext uri="{FF2B5EF4-FFF2-40B4-BE49-F238E27FC236}">
                <a16:creationId xmlns:a16="http://schemas.microsoft.com/office/drawing/2014/main" id="{A29E6BDC-5424-91AB-505B-BA46B7ED3501}"/>
              </a:ext>
            </a:extLst>
          </p:cNvPr>
          <p:cNvSpPr>
            <a:spLocks noGrp="1"/>
          </p:cNvSpPr>
          <p:nvPr>
            <p:ph idx="1"/>
          </p:nvPr>
        </p:nvSpPr>
        <p:spPr/>
        <p:txBody>
          <a:bodyPr>
            <a:normAutofit lnSpcReduction="10000"/>
          </a:bodyPr>
          <a:lstStyle/>
          <a:p>
            <a:pPr>
              <a:lnSpc>
                <a:spcPct val="150000"/>
              </a:lnSpc>
            </a:pPr>
            <a:r>
              <a:rPr lang="en-US" sz="1800" dirty="0"/>
              <a:t>In the Dataset, we had modified the columns based on the given index and categorized Columns like: ST_FIPS – States(58 Values), CONTROL – Sector (3 values) and PREDDEG – Predominant Degree(5 values).</a:t>
            </a:r>
          </a:p>
          <a:p>
            <a:pPr>
              <a:lnSpc>
                <a:spcPct val="150000"/>
              </a:lnSpc>
            </a:pPr>
            <a:r>
              <a:rPr lang="en-US" sz="1800" dirty="0"/>
              <a:t>Checking all the missing values and filtering the data based on the requirements and few plot diagrams to check how the dataset is arranged.</a:t>
            </a:r>
          </a:p>
          <a:p>
            <a:pPr>
              <a:lnSpc>
                <a:spcPct val="150000"/>
              </a:lnSpc>
            </a:pPr>
            <a:r>
              <a:rPr lang="en-US" sz="1800" dirty="0"/>
              <a:t>I have filtered the respective columns with categorized columns along with College students with various races/Ethnicity, Latitude and Longitude.</a:t>
            </a:r>
          </a:p>
          <a:p>
            <a:pPr>
              <a:lnSpc>
                <a:spcPct val="150000"/>
              </a:lnSpc>
            </a:pPr>
            <a:r>
              <a:rPr lang="en-US" sz="1800" dirty="0"/>
              <a:t>After processing the shape of the dataset is 6806 rows and 14 columns.</a:t>
            </a:r>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3743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1. Which State has the highest number of entries for public Control.</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a:t>Ans: </a:t>
            </a:r>
            <a:r>
              <a:rPr lang="en-US" sz="2000" b="1"/>
              <a:t>California</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99BDD1C4-3400-259F-84FE-890FA63AF7B1}"/>
              </a:ext>
            </a:extLst>
          </p:cNvPr>
          <p:cNvPicPr>
            <a:picLocks noGrp="1" noChangeAspect="1"/>
          </p:cNvPicPr>
          <p:nvPr>
            <p:ph sz="half" idx="2"/>
          </p:nvPr>
        </p:nvPicPr>
        <p:blipFill>
          <a:blip r:embed="rId2"/>
          <a:stretch>
            <a:fillRect/>
          </a:stretch>
        </p:blipFill>
        <p:spPr>
          <a:xfrm>
            <a:off x="4635318" y="1516284"/>
            <a:ext cx="7267356" cy="3960708"/>
          </a:xfrm>
          <a:prstGeom prst="rect">
            <a:avLst/>
          </a:prstGeom>
        </p:spPr>
      </p:pic>
    </p:spTree>
    <p:extLst>
      <p:ext uri="{BB962C8B-B14F-4D97-AF65-F5344CB8AC3E}">
        <p14:creationId xmlns:p14="http://schemas.microsoft.com/office/powerpoint/2010/main" val="335337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2. In Hispanic race which control has the highest average</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Private For-profit</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F636B63B-8830-3C53-9468-6D3FF61E8AE7}"/>
              </a:ext>
            </a:extLst>
          </p:cNvPr>
          <p:cNvPicPr>
            <a:picLocks noGrp="1" noChangeAspect="1"/>
          </p:cNvPicPr>
          <p:nvPr>
            <p:ph sz="half" idx="2"/>
          </p:nvPr>
        </p:nvPicPr>
        <p:blipFill>
          <a:blip r:embed="rId2"/>
          <a:stretch>
            <a:fillRect/>
          </a:stretch>
        </p:blipFill>
        <p:spPr>
          <a:xfrm>
            <a:off x="4989939" y="1838146"/>
            <a:ext cx="6926865" cy="3818901"/>
          </a:xfrm>
          <a:prstGeom prst="rect">
            <a:avLst/>
          </a:prstGeom>
        </p:spPr>
      </p:pic>
    </p:spTree>
    <p:extLst>
      <p:ext uri="{BB962C8B-B14F-4D97-AF65-F5344CB8AC3E}">
        <p14:creationId xmlns:p14="http://schemas.microsoft.com/office/powerpoint/2010/main" val="263252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100" dirty="0"/>
              <a:t>3.In New York state which degree has the highest average among Ugds White.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Bachelor’s degree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D05CF612-38D0-EF21-1F7F-9CE104284974}"/>
              </a:ext>
            </a:extLst>
          </p:cNvPr>
          <p:cNvPicPr>
            <a:picLocks noGrp="1" noChangeAspect="1"/>
          </p:cNvPicPr>
          <p:nvPr>
            <p:ph sz="half" idx="2"/>
          </p:nvPr>
        </p:nvPicPr>
        <p:blipFill>
          <a:blip r:embed="rId2"/>
          <a:stretch>
            <a:fillRect/>
          </a:stretch>
        </p:blipFill>
        <p:spPr>
          <a:xfrm>
            <a:off x="4860715" y="1515617"/>
            <a:ext cx="6850255" cy="4393157"/>
          </a:xfrm>
        </p:spPr>
      </p:pic>
    </p:spTree>
    <p:extLst>
      <p:ext uri="{BB962C8B-B14F-4D97-AF65-F5344CB8AC3E}">
        <p14:creationId xmlns:p14="http://schemas.microsoft.com/office/powerpoint/2010/main" val="26712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4.In Utah state which degree has the highest average.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Associate degree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a:extLst>
              <a:ext uri="{FF2B5EF4-FFF2-40B4-BE49-F238E27FC236}">
                <a16:creationId xmlns:a16="http://schemas.microsoft.com/office/drawing/2014/main" id="{237E6876-75EE-3726-03FE-8D0D068D3890}"/>
              </a:ext>
            </a:extLst>
          </p:cNvPr>
          <p:cNvPicPr>
            <a:picLocks noGrp="1" noChangeAspect="1"/>
          </p:cNvPicPr>
          <p:nvPr>
            <p:ph sz="half" idx="2"/>
          </p:nvPr>
        </p:nvPicPr>
        <p:blipFill>
          <a:blip r:embed="rId2"/>
          <a:stretch>
            <a:fillRect/>
          </a:stretch>
        </p:blipFill>
        <p:spPr>
          <a:xfrm>
            <a:off x="4651629" y="1495865"/>
            <a:ext cx="6891442" cy="4409189"/>
          </a:xfrm>
        </p:spPr>
      </p:pic>
    </p:spTree>
    <p:extLst>
      <p:ext uri="{BB962C8B-B14F-4D97-AF65-F5344CB8AC3E}">
        <p14:creationId xmlns:p14="http://schemas.microsoft.com/office/powerpoint/2010/main" val="61840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100" dirty="0"/>
              <a:t>5.Which degree is highest Among all ethnicity aggregate with PREDDEG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0.9981</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E5B3C424-9D57-2EBF-A5D2-27B20B080211}"/>
              </a:ext>
            </a:extLst>
          </p:cNvPr>
          <p:cNvPicPr>
            <a:picLocks noGrp="1" noChangeAspect="1"/>
          </p:cNvPicPr>
          <p:nvPr>
            <p:ph sz="half" idx="2"/>
          </p:nvPr>
        </p:nvPicPr>
        <p:blipFill>
          <a:blip r:embed="rId2"/>
          <a:stretch>
            <a:fillRect/>
          </a:stretch>
        </p:blipFill>
        <p:spPr>
          <a:xfrm>
            <a:off x="4784119" y="1543665"/>
            <a:ext cx="6829229" cy="4356861"/>
          </a:xfrm>
        </p:spPr>
      </p:pic>
    </p:spTree>
    <p:extLst>
      <p:ext uri="{BB962C8B-B14F-4D97-AF65-F5344CB8AC3E}">
        <p14:creationId xmlns:p14="http://schemas.microsoft.com/office/powerpoint/2010/main" val="183560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D8F0-ABE8-8C7C-4EE5-C805B50EE8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0ED4D7-5538-4BE9-7FBA-D855481CCCB7}"/>
              </a:ext>
            </a:extLst>
          </p:cNvPr>
          <p:cNvSpPr>
            <a:spLocks noGrp="1"/>
          </p:cNvSpPr>
          <p:nvPr>
            <p:ph idx="1"/>
          </p:nvPr>
        </p:nvSpPr>
        <p:spPr/>
        <p:txBody>
          <a:bodyPr>
            <a:normAutofit fontScale="77500" lnSpcReduction="20000"/>
          </a:bodyPr>
          <a:lstStyle/>
          <a:p>
            <a:r>
              <a:rPr lang="en-US" b="0" i="0" dirty="0">
                <a:solidFill>
                  <a:srgbClr val="0D0D0D"/>
                </a:solidFill>
                <a:effectLst/>
                <a:highlight>
                  <a:srgbClr val="FFFFFF"/>
                </a:highlight>
                <a:latin typeface="Söhne"/>
              </a:rPr>
              <a:t>As a result of the current analysis, it became evident that California was going to lead for the number of entries for public-controlled institutions, which meant that accessible higher education was highly concentrated there. Moreover, one of the most surprising trends among Hispanic students was the fact that private for-profit institutions had the highest average, meaning that there were certain enrollment practices or kinds of community outreach that had to be investigated. </a:t>
            </a:r>
          </a:p>
          <a:p>
            <a:r>
              <a:rPr lang="en-US" b="0" i="0" dirty="0">
                <a:solidFill>
                  <a:srgbClr val="0D0D0D"/>
                </a:solidFill>
                <a:effectLst/>
                <a:highlight>
                  <a:srgbClr val="FFFFFF"/>
                </a:highlight>
                <a:latin typeface="Söhne"/>
              </a:rPr>
              <a:t>The analysis of racial demographics presented a pretty diverse student enrolment across the institutions, with percentages of different racial backgrounds varying greatly. The predominate type of awarded degree analysis across states presented particularly interesting results, highlighting the trends like New-York’s focus on Bachelor’s degrees or Utah’s focus on Associate degrees. </a:t>
            </a:r>
            <a:endParaRPr lang="en-US" dirty="0"/>
          </a:p>
        </p:txBody>
      </p:sp>
    </p:spTree>
    <p:extLst>
      <p:ext uri="{BB962C8B-B14F-4D97-AF65-F5344CB8AC3E}">
        <p14:creationId xmlns:p14="http://schemas.microsoft.com/office/powerpoint/2010/main" val="1120331417"/>
      </p:ext>
    </p:extLst>
  </p:cSld>
  <p:clrMapOvr>
    <a:masterClrMapping/>
  </p:clrMapOvr>
</p:sld>
</file>

<file path=ppt/theme/theme1.xml><?xml version="1.0" encoding="utf-8"?>
<a:theme xmlns:a="http://schemas.openxmlformats.org/drawingml/2006/main" name="AccentBox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130</TotalTime>
  <Words>390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Söhne</vt:lpstr>
      <vt:lpstr>AccentBoxVTI</vt:lpstr>
      <vt:lpstr>INFO 5709  Final Project  Data Visualization &amp; Communication</vt:lpstr>
      <vt:lpstr>Introduction to Dataset</vt:lpstr>
      <vt:lpstr>Data Preprocessing and EDA</vt:lpstr>
      <vt:lpstr>1. Which State has the highest number of entries for public Control.</vt:lpstr>
      <vt:lpstr>2. In Hispanic race which control has the highest average</vt:lpstr>
      <vt:lpstr>3.In New York state which degree has the highest average among Ugds White.  </vt:lpstr>
      <vt:lpstr>4.In Utah state which degree has the highest average.  </vt:lpstr>
      <vt:lpstr>5.Which degree is highest Among all ethnicity aggregate with PREDDEG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5709  Final Project  Data Visualization &amp; Communication</dc:title>
  <dc:creator>harin g</dc:creator>
  <cp:lastModifiedBy>harin g</cp:lastModifiedBy>
  <cp:revision>3</cp:revision>
  <dcterms:created xsi:type="dcterms:W3CDTF">2024-04-29T01:12:30Z</dcterms:created>
  <dcterms:modified xsi:type="dcterms:W3CDTF">2024-05-02T19:45:24Z</dcterms:modified>
</cp:coreProperties>
</file>